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Libre Franklin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LibreFranklin-bold.fntdata"/><Relationship Id="rId10" Type="http://schemas.openxmlformats.org/officeDocument/2006/relationships/slide" Target="slides/slide5.xml"/><Relationship Id="rId32" Type="http://schemas.openxmlformats.org/officeDocument/2006/relationships/font" Target="fonts/LibreFranklin-regular.fntdata"/><Relationship Id="rId13" Type="http://schemas.openxmlformats.org/officeDocument/2006/relationships/slide" Target="slides/slide8.xml"/><Relationship Id="rId35" Type="http://schemas.openxmlformats.org/officeDocument/2006/relationships/font" Target="fonts/LibreFranklin-boldItalic.fntdata"/><Relationship Id="rId12" Type="http://schemas.openxmlformats.org/officeDocument/2006/relationships/slide" Target="slides/slide7.xml"/><Relationship Id="rId34" Type="http://schemas.openxmlformats.org/officeDocument/2006/relationships/font" Target="fonts/LibreFranklin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cd98ee2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cd98ee2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95fa80681f_0_1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95fa80681f_0_1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5fa80681f_0_1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95fa80681f_0_1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95fa80681f_0_1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95fa80681f_0_1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5fa80681f_0_1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5fa80681f_0_1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5fa80681f_0_1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95fa80681f_0_1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5fa80681f_0_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95fa80681f_0_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5fa80681f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95fa80681f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6cd98ee2e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6cd98ee2e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95fa80681f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95fa80681f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95fa80681f_0_1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95fa80681f_0_1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5fa80681f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5fa80681f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cd98ee2e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6cd98ee2e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5fa80681f_0_9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5fa80681f_0_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5fa80681f_0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95fa80681f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5fa80681f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95fa80681f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5fa80681f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95fa80681f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5fa80681f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95fa80681f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95fa80681f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95fa80681f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5fa80681f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5fa80681f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5fa80681f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95fa80681f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5fa80681f_0_1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5fa80681f_0_1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ibre Franklin"/>
              <a:buChar char="&gt;"/>
              <a:defRPr sz="3000">
                <a:solidFill>
                  <a:schemeClr val="dk2"/>
                </a:solidFill>
              </a:defRPr>
            </a:lvl1pPr>
            <a:lvl2pPr indent="-4064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55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/>
            </a:lvl4pPr>
            <a:lvl5pPr indent="-355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59C8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asirot@ms447.org" TargetMode="External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MS447  The Exploratory School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625" y="1852050"/>
            <a:ext cx="4219400" cy="31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0000" y="2341700"/>
            <a:ext cx="3504000" cy="18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471900" y="537050"/>
            <a:ext cx="8222100" cy="9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"/>
              <a:t>…And Some More</a:t>
            </a:r>
            <a:endParaRPr/>
          </a:p>
        </p:txBody>
      </p:sp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471900" y="1693600"/>
            <a:ext cx="8222100" cy="33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Paley Center for Media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Brooklyn Grange Rooftop Farm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Museum of Natural History – Sackler Lab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Frick Collection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Jamaica Bay Wildlife Refuge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Liberty Science Center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Metropolitan Museum of Art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NYC Greenmarkets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Museum of Tolerance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Oyster Farming in Red Hook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Prospect Park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One World Trade Center</a:t>
            </a:r>
            <a:endParaRPr sz="1300"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869" y="1968875"/>
            <a:ext cx="2054749" cy="273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471900" y="537050"/>
            <a:ext cx="8222100" cy="9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"/>
              <a:t>English Language Arts</a:t>
            </a:r>
            <a:endParaRPr/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471900" y="1693600"/>
            <a:ext cx="8222100" cy="33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We follow a comprehensive literacy (reading, writing, word study) curriculum in English Language Arts 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Reading and writing across all subjects 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Daily instruction reflects a cooperative spirit in which students engage with one another to ask big questions, make meaning, synthesize, apply, and share their learning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800"/>
              </a:spcBef>
              <a:spcAft>
                <a:spcPts val="1000"/>
              </a:spcAft>
              <a:buSzPts val="2300"/>
              <a:buChar char="●"/>
            </a:pPr>
            <a:r>
              <a:rPr lang="en" sz="2300"/>
              <a:t>Emphasis on student voice</a:t>
            </a:r>
            <a:endParaRPr sz="2300"/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1500" y="221925"/>
            <a:ext cx="1840850" cy="138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471900" y="537050"/>
            <a:ext cx="8222100" cy="9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"/>
              <a:t>Social Studies</a:t>
            </a:r>
            <a:endParaRPr/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471900" y="1693600"/>
            <a:ext cx="8222100" cy="33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6</a:t>
            </a:r>
            <a:r>
              <a:rPr baseline="30000" lang="en" sz="2600"/>
              <a:t>th</a:t>
            </a:r>
            <a:r>
              <a:rPr lang="en" sz="2600"/>
              <a:t> Grade: Ancient civilization and non-Western countries</a:t>
            </a:r>
            <a:endParaRPr sz="2600"/>
          </a:p>
          <a:p>
            <a:pPr indent="-3937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7</a:t>
            </a:r>
            <a:r>
              <a:rPr baseline="30000" lang="en" sz="2600"/>
              <a:t>th</a:t>
            </a:r>
            <a:r>
              <a:rPr lang="en" sz="2600"/>
              <a:t> &amp; 8</a:t>
            </a:r>
            <a:r>
              <a:rPr baseline="30000" lang="en" sz="2600"/>
              <a:t>th</a:t>
            </a:r>
            <a:r>
              <a:rPr lang="en" sz="2600"/>
              <a:t> Grades: US History</a:t>
            </a:r>
            <a:endParaRPr sz="2600"/>
          </a:p>
          <a:p>
            <a:pPr indent="-3937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1000"/>
              </a:spcAft>
              <a:buSzPts val="2600"/>
              <a:buChar char="●"/>
            </a:pPr>
            <a:r>
              <a:rPr lang="en" sz="2600"/>
              <a:t>Collaborations: Facing History and Ourselves, Constitution Works</a:t>
            </a:r>
            <a:endParaRPr sz="2600"/>
          </a:p>
        </p:txBody>
      </p:sp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950" y="91550"/>
            <a:ext cx="1134098" cy="151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471900" y="537050"/>
            <a:ext cx="8222100" cy="9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"/>
              <a:t>Mathematics</a:t>
            </a:r>
            <a:endParaRPr/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471900" y="1693600"/>
            <a:ext cx="8222100" cy="33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Illustrative</a:t>
            </a:r>
            <a:r>
              <a:rPr lang="en" sz="2400"/>
              <a:t> Math curriculum - inquiry based</a:t>
            </a:r>
            <a:endParaRPr sz="2400"/>
          </a:p>
          <a:p>
            <a:pPr indent="-3810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Development of deep understanding of mathematical processes through problem-solving, conversation, and routine skills practice.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1000"/>
              </a:spcAft>
              <a:buSzPts val="2400"/>
              <a:buChar char="●"/>
            </a:pPr>
            <a:r>
              <a:rPr lang="en" sz="2400"/>
              <a:t>Algebra 1 Regents exam at the end of 8</a:t>
            </a:r>
            <a:r>
              <a:rPr baseline="30000" lang="en" sz="2400"/>
              <a:t>th</a:t>
            </a:r>
            <a:r>
              <a:rPr lang="en" sz="2400"/>
              <a:t> grade.</a:t>
            </a:r>
            <a:endParaRPr sz="2400"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225" y="38150"/>
            <a:ext cx="957675" cy="153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471900" y="537050"/>
            <a:ext cx="8222100" cy="9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471900" y="1693600"/>
            <a:ext cx="8222100" cy="33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Earth Science, Physical Science, Life Science</a:t>
            </a:r>
            <a:endParaRPr sz="1500"/>
          </a:p>
          <a:p>
            <a:pPr indent="-32385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Inquiry-based lessons and projects</a:t>
            </a:r>
            <a:endParaRPr sz="1500"/>
          </a:p>
          <a:p>
            <a:pPr indent="-32385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Long-term investigations</a:t>
            </a:r>
            <a:endParaRPr sz="1500"/>
          </a:p>
          <a:p>
            <a:pPr indent="-32385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Emphasis on four modes of investigation</a:t>
            </a:r>
            <a:endParaRPr sz="1500"/>
          </a:p>
          <a:p>
            <a:pPr indent="-32385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Controlled experiments</a:t>
            </a:r>
            <a:endParaRPr sz="1500"/>
          </a:p>
          <a:p>
            <a:pPr indent="-32385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Secondary research</a:t>
            </a:r>
            <a:endParaRPr sz="1500"/>
          </a:p>
          <a:p>
            <a:pPr indent="-32385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Field study</a:t>
            </a:r>
            <a:endParaRPr sz="1500"/>
          </a:p>
          <a:p>
            <a:pPr indent="-32385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Exploring working model/systems</a:t>
            </a:r>
            <a:endParaRPr sz="1500"/>
          </a:p>
          <a:p>
            <a:pPr indent="-32385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Biology Regents for all students in 8</a:t>
            </a:r>
            <a:r>
              <a:rPr baseline="30000" lang="en" sz="1500"/>
              <a:t>th</a:t>
            </a:r>
            <a:r>
              <a:rPr lang="en" sz="1500"/>
              <a:t> grade</a:t>
            </a:r>
            <a:endParaRPr sz="1500"/>
          </a:p>
          <a:p>
            <a:pPr indent="-32385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Urban Advantage School</a:t>
            </a:r>
            <a:endParaRPr sz="1500"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174" y="1792724"/>
            <a:ext cx="3307752" cy="248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Foreign Language</a:t>
            </a:r>
            <a:endParaRPr/>
          </a:p>
        </p:txBody>
      </p:sp>
      <p:sp>
        <p:nvSpPr>
          <p:cNvPr id="172" name="Google Shape;172;p28"/>
          <p:cNvSpPr txBox="1"/>
          <p:nvPr>
            <p:ph idx="1" type="body"/>
          </p:nvPr>
        </p:nvSpPr>
        <p:spPr>
          <a:xfrm>
            <a:off x="471900" y="22238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Spanish, Grade 8</a:t>
            </a:r>
            <a:endParaRPr sz="2800"/>
          </a:p>
          <a:p>
            <a:pPr indent="-4064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Focus on grammar, reading, writing, and speaking/conversation</a:t>
            </a:r>
            <a:endParaRPr sz="2800"/>
          </a:p>
          <a:p>
            <a:pPr indent="-4064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Spanish Proficiency Exam offered (TBD)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500" y="218750"/>
            <a:ext cx="3300127" cy="247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and Technology</a:t>
            </a:r>
            <a:endParaRPr/>
          </a:p>
        </p:txBody>
      </p:sp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73"/>
              <a:t>All students Grades 6-8 Participate in Studio Art, Performance Art, or Technology</a:t>
            </a:r>
            <a:endParaRPr b="1" sz="8073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8073"/>
              <a:t>Talent choices: </a:t>
            </a:r>
            <a:endParaRPr b="1" sz="8073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8073"/>
              <a:t>Dance </a:t>
            </a:r>
            <a:endParaRPr sz="8073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8073"/>
              <a:t>Instrumental Music</a:t>
            </a:r>
            <a:endParaRPr sz="8073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8073"/>
              <a:t>Theater</a:t>
            </a:r>
            <a:endParaRPr sz="8073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8073"/>
              <a:t>Studio Art </a:t>
            </a:r>
            <a:endParaRPr sz="8073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8073"/>
              <a:t>Technology</a:t>
            </a:r>
            <a:endParaRPr sz="8073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875" y="2473800"/>
            <a:ext cx="3010125" cy="225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Education and Health</a:t>
            </a:r>
            <a:endParaRPr/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6712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75"/>
              <a:buChar char="●"/>
            </a:pPr>
            <a:r>
              <a:rPr lang="en" sz="2175"/>
              <a:t>Two or three P.E. periods per week</a:t>
            </a:r>
            <a:endParaRPr sz="2175"/>
          </a:p>
          <a:p>
            <a:pPr indent="-366712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175"/>
              <a:buChar char="●"/>
            </a:pPr>
            <a:r>
              <a:rPr lang="en" sz="2175"/>
              <a:t>Sports and Games/Team building</a:t>
            </a:r>
            <a:endParaRPr sz="2175"/>
          </a:p>
          <a:p>
            <a:pPr indent="-366712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175"/>
              <a:buChar char="●"/>
            </a:pPr>
            <a:r>
              <a:rPr lang="en" sz="2175"/>
              <a:t>Fitness/Healthy Living</a:t>
            </a:r>
            <a:endParaRPr sz="2175"/>
          </a:p>
          <a:p>
            <a:pPr indent="-366712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175"/>
              <a:buChar char="●"/>
            </a:pPr>
            <a:r>
              <a:rPr lang="en" sz="2175"/>
              <a:t>Additional Health class in 6th and </a:t>
            </a:r>
            <a:endParaRPr sz="2175"/>
          </a:p>
          <a:p>
            <a:pPr indent="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75"/>
              <a:t>7th Grade</a:t>
            </a:r>
            <a:endParaRPr sz="2175"/>
          </a:p>
          <a:p>
            <a:pPr indent="-366712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175"/>
              <a:buChar char="●"/>
            </a:pPr>
            <a:r>
              <a:rPr lang="en" sz="2175"/>
              <a:t>Recess Sports</a:t>
            </a:r>
            <a:endParaRPr sz="2175"/>
          </a:p>
          <a:p>
            <a:pPr indent="-366712" lvl="0" marL="45720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2175"/>
              <a:buChar char="●"/>
            </a:pPr>
            <a:r>
              <a:rPr lang="en" sz="2175"/>
              <a:t>Morning gym program</a:t>
            </a:r>
            <a:endParaRPr sz="1500"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4525" y="2176025"/>
            <a:ext cx="2915050" cy="16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Competency-Based Education</a:t>
            </a:r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Competency based education provides built-in, specific, and ongoing feedback to students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Opportunities for revision and goal-setting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Habits of Work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400"/>
              <a:buChar char="●"/>
            </a:pPr>
            <a:r>
              <a:rPr lang="en" sz="2400"/>
              <a:t>Student-Led Conferences</a:t>
            </a:r>
            <a:endParaRPr sz="2400"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325" y="3212775"/>
            <a:ext cx="2350423" cy="176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471900" y="1291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6-Day Schedule (A-F)</a:t>
            </a:r>
            <a:endParaRPr/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37" y="938525"/>
            <a:ext cx="6233525" cy="41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 rotWithShape="1">
          <a:blip r:embed="rId4">
            <a:alphaModFix/>
          </a:blip>
          <a:srcRect b="0" l="11190" r="9444" t="0"/>
          <a:stretch/>
        </p:blipFill>
        <p:spPr>
          <a:xfrm>
            <a:off x="6616000" y="422825"/>
            <a:ext cx="2327449" cy="389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</a:pPr>
            <a:r>
              <a:rPr lang="en"/>
              <a:t>The Basics…</a:t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475488" y="22238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5929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Rigorous and nurturing academic environment</a:t>
            </a:r>
            <a:endParaRPr sz="2725"/>
          </a:p>
          <a:p>
            <a:pPr indent="-35929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Approximately 530 students</a:t>
            </a:r>
            <a:endParaRPr sz="2725"/>
          </a:p>
          <a:p>
            <a:pPr indent="-35929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6 classes per grade</a:t>
            </a:r>
            <a:endParaRPr sz="2725"/>
          </a:p>
          <a:p>
            <a:pPr indent="-35929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Integrated Co-teaching Classes on all grades</a:t>
            </a:r>
            <a:endParaRPr sz="2725"/>
          </a:p>
          <a:p>
            <a:pPr indent="-35929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3-year advisory program</a:t>
            </a:r>
            <a:endParaRPr sz="2725"/>
          </a:p>
          <a:p>
            <a:pPr indent="-35929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Busing for 6</a:t>
            </a:r>
            <a:r>
              <a:rPr baseline="30000" lang="en" sz="2225"/>
              <a:t>th</a:t>
            </a:r>
            <a:r>
              <a:rPr lang="en" sz="2225"/>
              <a:t> Graders</a:t>
            </a:r>
            <a:endParaRPr sz="2725"/>
          </a:p>
          <a:p>
            <a:pPr indent="-35929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" sz="2225"/>
              <a:t>Competency-based education</a:t>
            </a:r>
            <a:endParaRPr sz="2225"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700" y="262200"/>
            <a:ext cx="5445677" cy="183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6th Grade Camp Trip</a:t>
            </a:r>
            <a:endParaRPr/>
          </a:p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Two days, one night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Community building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Outdoor learning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400"/>
              <a:buChar char="●"/>
            </a:pPr>
            <a:r>
              <a:rPr lang="en" sz="2400"/>
              <a:t>New friends!</a:t>
            </a:r>
            <a:endParaRPr sz="2400"/>
          </a:p>
        </p:txBody>
      </p:sp>
      <p:pic>
        <p:nvPicPr>
          <p:cNvPr id="208" name="Google Shape;2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175" y="463825"/>
            <a:ext cx="3796751" cy="284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School Programs</a:t>
            </a:r>
            <a:endParaRPr/>
          </a:p>
        </p:txBody>
      </p:sp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471900" y="22238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6353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Free, full-time after school program (SONYC)</a:t>
            </a:r>
            <a:endParaRPr sz="2500"/>
          </a:p>
          <a:p>
            <a:pPr indent="-36353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In partnership with LeAP</a:t>
            </a:r>
            <a:endParaRPr sz="2500"/>
          </a:p>
          <a:p>
            <a:pPr indent="-36353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Robotics, Fine Arts, Dance, Basketball, Flag Football, Soccer, Volleyball, Spoken Word/Creative Writing, Photography, Film Production, Cartooning, Theater, Songwriting, Games Factory, Vocals, Life Skills and Leadership, Homework Help, Newspaper, Student Council, GSA, Debate Team, and more…</a:t>
            </a:r>
            <a:endParaRPr sz="2500"/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3676" y="329850"/>
            <a:ext cx="1829100" cy="243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 more…</a:t>
            </a:r>
            <a:endParaRPr/>
          </a:p>
        </p:txBody>
      </p:sp>
      <p:sp>
        <p:nvSpPr>
          <p:cNvPr id="221" name="Google Shape;221;p35"/>
          <p:cNvSpPr txBox="1"/>
          <p:nvPr>
            <p:ph idx="1" type="body"/>
          </p:nvPr>
        </p:nvSpPr>
        <p:spPr>
          <a:xfrm>
            <a:off x="471900" y="22238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Visit our website: ms447.org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Check out our admissions materials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Contact our Parent Coordinator, Amy Sirot </a:t>
            </a:r>
            <a:r>
              <a:rPr lang="en" sz="2400" u="sng">
                <a:hlinkClick r:id="rId3"/>
              </a:rPr>
              <a:t>asirot@ms447.org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3450" y="839449"/>
            <a:ext cx="2065526" cy="1549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our community…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46095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We act with </a:t>
            </a:r>
            <a:r>
              <a:rPr b="1" lang="en" sz="2500"/>
              <a:t>INTEGRITY</a:t>
            </a:r>
            <a:endParaRPr b="1"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We work for </a:t>
            </a:r>
            <a:r>
              <a:rPr b="1" lang="en" sz="2500"/>
              <a:t>JUSTICE &amp; EQUITY</a:t>
            </a:r>
            <a:endParaRPr b="1"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We listen and learn with </a:t>
            </a:r>
            <a:r>
              <a:rPr b="1" lang="en" sz="2500"/>
              <a:t>CURIOSITY &amp; JOY</a:t>
            </a:r>
            <a:r>
              <a:rPr lang="en" sz="2500"/>
              <a:t> 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We take </a:t>
            </a:r>
            <a:r>
              <a:rPr b="1" lang="en" sz="2500"/>
              <a:t>RESPONSIBILITY </a:t>
            </a:r>
            <a:endParaRPr b="1"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We all </a:t>
            </a:r>
            <a:r>
              <a:rPr b="1" lang="en" sz="2500"/>
              <a:t>BELONG</a:t>
            </a:r>
            <a:r>
              <a:rPr lang="en" sz="2500"/>
              <a:t> here!</a:t>
            </a:r>
            <a:endParaRPr sz="250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625" y="642300"/>
            <a:ext cx="2776098" cy="208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do…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471900" y="2300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857"/>
              <a:t>Learning through Inquiry-Based Experiences:</a:t>
            </a:r>
            <a:r>
              <a:rPr lang="en" sz="1857"/>
              <a:t> Opportunities that empower students to question, explore and make sense of the world around them.</a:t>
            </a:r>
            <a:endParaRPr sz="1857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b="1" lang="en" sz="1857"/>
              <a:t>Collaboration and Partnership:</a:t>
            </a:r>
            <a:r>
              <a:rPr lang="en" sz="1857"/>
              <a:t> Between students, teachers, families, and our city </a:t>
            </a:r>
            <a:endParaRPr sz="1857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b="1" lang="en" sz="1857"/>
              <a:t>Education of the Whole Child:</a:t>
            </a:r>
            <a:r>
              <a:rPr lang="en" sz="1857"/>
              <a:t> Students as citizens who are self aware, socially aware, and environmentally aware, and act as responsible members of our community. </a:t>
            </a:r>
            <a:endParaRPr sz="1857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89"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550" y="572350"/>
            <a:ext cx="2147799" cy="161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Pack Advisory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471900" y="1919075"/>
            <a:ext cx="8222100" cy="30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Community-building circle structure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Empathetic listening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Self-awareness, self-management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Social awareness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Relationship skills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Responsible decision making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Race and Identity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Organization</a:t>
            </a:r>
            <a:endParaRPr sz="1600"/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600"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075" y="2098500"/>
            <a:ext cx="3431801" cy="257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Emotional Learning</a:t>
            </a:r>
            <a:endParaRPr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5664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80"/>
              <a:t>Conflict resolution</a:t>
            </a:r>
            <a:endParaRPr sz="2180"/>
          </a:p>
          <a:p>
            <a:pPr indent="-35664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180"/>
              <a:t>Student Equity Team</a:t>
            </a:r>
            <a:endParaRPr sz="2180"/>
          </a:p>
          <a:p>
            <a:pPr indent="-35664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180"/>
              <a:t>Student Council</a:t>
            </a:r>
            <a:endParaRPr sz="2180"/>
          </a:p>
          <a:p>
            <a:pPr indent="-35664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180"/>
              <a:t>Peace and Diversity Conference</a:t>
            </a:r>
            <a:endParaRPr sz="2180"/>
          </a:p>
          <a:p>
            <a:pPr indent="-35664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180"/>
              <a:t>Restorative approaches to discipline</a:t>
            </a:r>
            <a:endParaRPr sz="2180"/>
          </a:p>
          <a:p>
            <a:pPr indent="-35664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180"/>
              <a:t>Lunch Clubs and Recreation</a:t>
            </a:r>
            <a:endParaRPr sz="2180"/>
          </a:p>
          <a:p>
            <a:pPr indent="-356647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" sz="2180"/>
              <a:t>Strong Support Staff</a:t>
            </a:r>
            <a:endParaRPr sz="1700"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6500" y="1222275"/>
            <a:ext cx="2857499" cy="214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471900" y="537050"/>
            <a:ext cx="8222100" cy="9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129"/>
              <a:buFont typeface="Libre Franklin Medium"/>
              <a:buNone/>
            </a:pPr>
            <a:r>
              <a:rPr lang="en" sz="3100"/>
              <a:t>Special Education, ENL, Academic Intervention Services, &amp; Student Support</a:t>
            </a:r>
            <a:endParaRPr/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471900" y="1919075"/>
            <a:ext cx="8222100" cy="30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Integrated Co-Teaching (ICT) inclusion program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ASD Nest Program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SETSS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Speech, OT, and PT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ESL services 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Lab periods (Literacy and Math) for small group targeted instruction and academic intervention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Counselors on all three grades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" sz="1500"/>
              <a:t>Office Hours with teachers</a:t>
            </a:r>
            <a:endParaRPr sz="1500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350" y="1372775"/>
            <a:ext cx="2662098" cy="199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Exploration Program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-34176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4455"/>
              <a:t>Interdisciplinary units focused around a central theme</a:t>
            </a:r>
            <a:endParaRPr sz="4455"/>
          </a:p>
          <a:p>
            <a:pPr indent="-341769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lang="en" sz="4455"/>
              <a:t>Taught onsite &amp; offsite by a core six-teacher team </a:t>
            </a:r>
            <a:endParaRPr sz="4455"/>
          </a:p>
          <a:p>
            <a:pPr indent="-341769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lang="en" sz="4455"/>
              <a:t>Collaborations with NYC cultural institutions</a:t>
            </a:r>
            <a:endParaRPr sz="4455"/>
          </a:p>
          <a:p>
            <a:pPr indent="-341769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lang="en" sz="4455"/>
              <a:t>Each unit ends with an Exposition for friends &amp; family</a:t>
            </a:r>
            <a:endParaRPr sz="5718"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34" u="sng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617"/>
              <a:buFont typeface="Arial"/>
              <a:buNone/>
            </a:pPr>
            <a:r>
              <a:rPr lang="en" sz="3225" u="sng"/>
              <a:t>Exploration Units of Study</a:t>
            </a:r>
            <a:r>
              <a:rPr lang="en" sz="3225"/>
              <a:t>:</a:t>
            </a:r>
            <a:endParaRPr sz="3625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486"/>
              <a:buFont typeface="Arial"/>
              <a:buNone/>
            </a:pPr>
            <a:r>
              <a:rPr b="1" lang="en" sz="2286"/>
              <a:t>6</a:t>
            </a:r>
            <a:r>
              <a:rPr b="1" baseline="30000" lang="en" sz="2286"/>
              <a:t>th</a:t>
            </a:r>
            <a:r>
              <a:rPr b="1" lang="en" sz="2286"/>
              <a:t> Grade:</a:t>
            </a:r>
            <a:r>
              <a:rPr lang="en" sz="2286"/>
              <a:t> Food for Thought, Water Stewardship</a:t>
            </a:r>
            <a:endParaRPr sz="2286" u="sng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486"/>
              <a:buFont typeface="Arial"/>
              <a:buNone/>
            </a:pPr>
            <a:r>
              <a:rPr b="1" lang="en" sz="2286"/>
              <a:t>7</a:t>
            </a:r>
            <a:r>
              <a:rPr b="1" baseline="30000" lang="en" sz="2286"/>
              <a:t>th</a:t>
            </a:r>
            <a:r>
              <a:rPr b="1" lang="en" sz="2286"/>
              <a:t> Grade: </a:t>
            </a:r>
            <a:r>
              <a:rPr lang="en" sz="2286"/>
              <a:t>Art for Planet Earth, Gowanus Blue</a:t>
            </a:r>
            <a:endParaRPr sz="2286" u="sng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486"/>
              <a:buFont typeface="Arial"/>
              <a:buNone/>
            </a:pPr>
            <a:r>
              <a:rPr b="1" lang="en" sz="2286"/>
              <a:t>8</a:t>
            </a:r>
            <a:r>
              <a:rPr b="1" baseline="30000" lang="en" sz="2286"/>
              <a:t>th</a:t>
            </a:r>
            <a:r>
              <a:rPr b="1" lang="en" sz="2286"/>
              <a:t> Grade:</a:t>
            </a:r>
            <a:r>
              <a:rPr lang="en" sz="2286"/>
              <a:t> Mini Passion Project; Inventions and Systems for a Better World, Forensic Science and the Carceral System</a:t>
            </a:r>
            <a:endParaRPr sz="3286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4000" y="128925"/>
            <a:ext cx="2442800" cy="18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471900" y="537050"/>
            <a:ext cx="8222100" cy="9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Libre Franklin Medium"/>
              <a:buNone/>
            </a:pPr>
            <a:r>
              <a:rPr lang="en"/>
              <a:t>Some of Our Destinations and Collaborations…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471900" y="1919075"/>
            <a:ext cx="8222100" cy="31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Brooklyn Botanic Garden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Sloop Clearwater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Innocence Project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Center for Architecture Foundation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Dolan DNA Learning Center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Gowanus Canal Conservancy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NYC Mayor's Office of Sustainability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Queens Museum of Art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NY Hall of Science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Taste Buds Kitchen</a:t>
            </a:r>
            <a:endParaRPr sz="1500"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1625" y="1806050"/>
            <a:ext cx="1991773" cy="2655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