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Barlow Condensed ExtraLight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Libre Franklin"/>
      <p:regular r:id="rId36"/>
      <p:bold r:id="rId37"/>
      <p:italic r:id="rId38"/>
      <p:boldItalic r:id="rId39"/>
    </p:embeddedFont>
    <p:embeddedFont>
      <p:font typeface="Barlow Condensed Medium"/>
      <p:regular r:id="rId40"/>
      <p:bold r:id="rId41"/>
      <p:italic r:id="rId42"/>
      <p:boldItalic r:id="rId43"/>
    </p:embeddedFont>
    <p:embeddedFont>
      <p:font typeface="Barlow Condensed"/>
      <p:regular r:id="rId44"/>
      <p:bold r:id="rId45"/>
      <p:italic r:id="rId46"/>
      <p:boldItalic r:id="rId47"/>
    </p:embeddedFont>
    <p:embeddedFont>
      <p:font typeface="Libre Franklin Medium"/>
      <p:regular r:id="rId48"/>
      <p:bold r:id="rId49"/>
      <p:italic r:id="rId50"/>
      <p:boldItalic r:id="rId51"/>
    </p:embeddedFont>
    <p:embeddedFont>
      <p:font typeface="Barlow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Medium-regular.fntdata"/><Relationship Id="rId42" Type="http://schemas.openxmlformats.org/officeDocument/2006/relationships/font" Target="fonts/BarlowCondensedMedium-italic.fntdata"/><Relationship Id="rId41" Type="http://schemas.openxmlformats.org/officeDocument/2006/relationships/font" Target="fonts/BarlowCondensedMedium-bold.fntdata"/><Relationship Id="rId44" Type="http://schemas.openxmlformats.org/officeDocument/2006/relationships/font" Target="fonts/BarlowCondensed-regular.fntdata"/><Relationship Id="rId43" Type="http://schemas.openxmlformats.org/officeDocument/2006/relationships/font" Target="fonts/BarlowCondensedMedium-boldItalic.fntdata"/><Relationship Id="rId46" Type="http://schemas.openxmlformats.org/officeDocument/2006/relationships/font" Target="fonts/BarlowCondensed-italic.fntdata"/><Relationship Id="rId45" Type="http://schemas.openxmlformats.org/officeDocument/2006/relationships/font" Target="fonts/BarlowCondensed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LibreFranklinMedium-regular.fntdata"/><Relationship Id="rId47" Type="http://schemas.openxmlformats.org/officeDocument/2006/relationships/font" Target="fonts/BarlowCondensed-boldItalic.fntdata"/><Relationship Id="rId49" Type="http://schemas.openxmlformats.org/officeDocument/2006/relationships/font" Target="fonts/LibreFranklinMedium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arlowCondensedExtraLight-boldItalic.fntdata"/><Relationship Id="rId30" Type="http://schemas.openxmlformats.org/officeDocument/2006/relationships/font" Target="fonts/BarlowCondensedExtraLight-italic.fntdata"/><Relationship Id="rId33" Type="http://schemas.openxmlformats.org/officeDocument/2006/relationships/font" Target="fonts/Roboto-bold.fntdata"/><Relationship Id="rId32" Type="http://schemas.openxmlformats.org/officeDocument/2006/relationships/font" Target="fonts/Roboto-regular.fntdata"/><Relationship Id="rId35" Type="http://schemas.openxmlformats.org/officeDocument/2006/relationships/font" Target="fonts/Roboto-boldItalic.fntdata"/><Relationship Id="rId34" Type="http://schemas.openxmlformats.org/officeDocument/2006/relationships/font" Target="fonts/Roboto-italic.fntdata"/><Relationship Id="rId37" Type="http://schemas.openxmlformats.org/officeDocument/2006/relationships/font" Target="fonts/LibreFranklin-bold.fntdata"/><Relationship Id="rId36" Type="http://schemas.openxmlformats.org/officeDocument/2006/relationships/font" Target="fonts/LibreFranklin-regular.fntdata"/><Relationship Id="rId39" Type="http://schemas.openxmlformats.org/officeDocument/2006/relationships/font" Target="fonts/LibreFranklin-boldItalic.fntdata"/><Relationship Id="rId38" Type="http://schemas.openxmlformats.org/officeDocument/2006/relationships/font" Target="fonts/LibreFranklin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BarlowCondensedExtraLight-regular.fntdata"/><Relationship Id="rId27" Type="http://schemas.openxmlformats.org/officeDocument/2006/relationships/slide" Target="slides/slide20.xml"/><Relationship Id="rId29" Type="http://schemas.openxmlformats.org/officeDocument/2006/relationships/font" Target="fonts/BarlowCondensedExtraLight-bold.fntdata"/><Relationship Id="rId51" Type="http://schemas.openxmlformats.org/officeDocument/2006/relationships/font" Target="fonts/LibreFranklinMedium-boldItalic.fntdata"/><Relationship Id="rId50" Type="http://schemas.openxmlformats.org/officeDocument/2006/relationships/font" Target="fonts/LibreFranklinMedium-italic.fntdata"/><Relationship Id="rId53" Type="http://schemas.openxmlformats.org/officeDocument/2006/relationships/font" Target="fonts/Barlow-bold.fntdata"/><Relationship Id="rId52" Type="http://schemas.openxmlformats.org/officeDocument/2006/relationships/font" Target="fonts/Barlow-regular.fntdata"/><Relationship Id="rId11" Type="http://schemas.openxmlformats.org/officeDocument/2006/relationships/slide" Target="slides/slide4.xml"/><Relationship Id="rId55" Type="http://schemas.openxmlformats.org/officeDocument/2006/relationships/font" Target="fonts/Barlow-boldItalic.fntdata"/><Relationship Id="rId10" Type="http://schemas.openxmlformats.org/officeDocument/2006/relationships/slide" Target="slides/slide3.xml"/><Relationship Id="rId54" Type="http://schemas.openxmlformats.org/officeDocument/2006/relationships/font" Target="fonts/Barlow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1e29ed27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1e29ed27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73b72cccad_0_117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73b72cccad_0_117:notes"/>
          <p:cNvSpPr/>
          <p:nvPr>
            <p:ph idx="2" type="sldImg"/>
          </p:nvPr>
        </p:nvSpPr>
        <p:spPr>
          <a:xfrm>
            <a:off x="381204" y="68579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73b72cccad_0_123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73b72cccad_0_123:notes"/>
          <p:cNvSpPr/>
          <p:nvPr>
            <p:ph idx="2" type="sldImg"/>
          </p:nvPr>
        </p:nvSpPr>
        <p:spPr>
          <a:xfrm>
            <a:off x="381204" y="68579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3b72cccad_0_129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73b72cccad_0_129:notes"/>
          <p:cNvSpPr/>
          <p:nvPr>
            <p:ph idx="2" type="sldImg"/>
          </p:nvPr>
        </p:nvSpPr>
        <p:spPr>
          <a:xfrm>
            <a:off x="381204" y="68579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73b72cccad_0_135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73b72cccad_0_135:notes"/>
          <p:cNvSpPr/>
          <p:nvPr>
            <p:ph idx="2" type="sldImg"/>
          </p:nvPr>
        </p:nvSpPr>
        <p:spPr>
          <a:xfrm>
            <a:off x="381204" y="68579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73b72cccad_0_141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73b72cccad_0_141:notes"/>
          <p:cNvSpPr/>
          <p:nvPr>
            <p:ph idx="2" type="sldImg"/>
          </p:nvPr>
        </p:nvSpPr>
        <p:spPr>
          <a:xfrm>
            <a:off x="381204" y="68579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56ed8b526_39_151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343" name="Google Shape;343;g1156ed8b526_39_151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56ed8b526_39_157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351" name="Google Shape;351;g1156ed8b526_39_157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56ed8b526_39_163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359" name="Google Shape;359;g1156ed8b526_39_163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56ed8b526_39_181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367" name="Google Shape;367;g1156ed8b526_39_181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56ed8b526_39_199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375" name="Google Shape;375;g1156ed8b526_39_199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56ed8b526_39_91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45" name="Google Shape;245;g1156ed8b526_39_91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56ed8b526_39_224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383" name="Google Shape;383;g1156ed8b526_39_224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56ed8b526_39_97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53" name="Google Shape;253;g1156ed8b526_39_97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56ed8b526_39_103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61" name="Google Shape;261;g1156ed8b526_39_103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56ed8b526_39_169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69" name="Google Shape;269;g1156ed8b526_39_169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56ed8b526_39_175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77" name="Google Shape;277;g1156ed8b526_39_175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56ed8b526_39_187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85" name="Google Shape;285;g1156ed8b526_39_187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56ed8b526_39_109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93" name="Google Shape;293;g1156ed8b526_39_109:notes"/>
          <p:cNvSpPr/>
          <p:nvPr>
            <p:ph idx="2" type="sldImg"/>
          </p:nvPr>
        </p:nvSpPr>
        <p:spPr>
          <a:xfrm>
            <a:off x="381183" y="685795"/>
            <a:ext cx="609629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3b72cccad_0_111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73b72cccad_0_111:notes"/>
          <p:cNvSpPr/>
          <p:nvPr>
            <p:ph idx="2" type="sldImg"/>
          </p:nvPr>
        </p:nvSpPr>
        <p:spPr>
          <a:xfrm>
            <a:off x="381204" y="68579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96900" y="-167000"/>
            <a:ext cx="9737797" cy="54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3"/>
          <p:cNvSpPr txBox="1"/>
          <p:nvPr>
            <p:ph idx="2" type="subTitle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 amt="60000"/>
          </a:blip>
          <a:srcRect b="10556" l="0" r="0" t="10548"/>
          <a:stretch/>
        </p:blipFill>
        <p:spPr>
          <a:xfrm>
            <a:off x="-281099" y="-167000"/>
            <a:ext cx="9706228" cy="54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1193948" y="1890025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14"/>
          <p:cNvSpPr txBox="1"/>
          <p:nvPr>
            <p:ph idx="2" type="subTitle"/>
          </p:nvPr>
        </p:nvSpPr>
        <p:spPr>
          <a:xfrm>
            <a:off x="4807295" y="1890025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76" name="Google Shape;76;p1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4"/>
          <p:cNvSpPr txBox="1"/>
          <p:nvPr>
            <p:ph type="title"/>
          </p:nvPr>
        </p:nvSpPr>
        <p:spPr>
          <a:xfrm>
            <a:off x="1187955" y="15718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4"/>
          <p:cNvSpPr txBox="1"/>
          <p:nvPr>
            <p:ph idx="3" type="title"/>
          </p:nvPr>
        </p:nvSpPr>
        <p:spPr>
          <a:xfrm>
            <a:off x="4801302" y="15718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" name="Google Shape;79;p14"/>
          <p:cNvSpPr txBox="1"/>
          <p:nvPr>
            <p:ph idx="4"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612648" y="171450"/>
            <a:ext cx="81534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0" type="dt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1" type="ftr"/>
          </p:nvPr>
        </p:nvSpPr>
        <p:spPr>
          <a:xfrm>
            <a:off x="609600" y="4686155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0" y="954167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7500" lnSpcReduction="1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9C8B"/>
              </a:buClr>
              <a:buSzPts val="3200"/>
              <a:buNone/>
              <a:defRPr>
                <a:solidFill>
                  <a:srgbClr val="959C8B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9C8B"/>
              </a:buClr>
              <a:buSzPts val="2800"/>
              <a:buNone/>
              <a:defRPr>
                <a:solidFill>
                  <a:srgbClr val="959C8B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59C8B"/>
              </a:buClr>
              <a:buSzPts val="2400"/>
              <a:buNone/>
              <a:defRPr>
                <a:solidFill>
                  <a:srgbClr val="959C8B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ibre Franklin"/>
              <a:buChar char="&gt;"/>
              <a:defRPr sz="30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1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 sz="2000">
                <a:solidFill>
                  <a:srgbClr val="959C8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9C8B"/>
              </a:buClr>
              <a:buSzPts val="1800"/>
              <a:buNone/>
              <a:defRPr sz="1800">
                <a:solidFill>
                  <a:srgbClr val="959C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59C8B"/>
              </a:buClr>
              <a:buSzPts val="1600"/>
              <a:buNone/>
              <a:defRPr sz="1600">
                <a:solidFill>
                  <a:srgbClr val="959C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21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1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24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9" name="Google Shape;139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959C8B"/>
              </a:buClr>
              <a:buSzPts val="3200"/>
              <a:buNone/>
              <a:defRPr>
                <a:solidFill>
                  <a:srgbClr val="959C8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959C8B"/>
              </a:buClr>
              <a:buSzPts val="2800"/>
              <a:buNone/>
              <a:defRPr>
                <a:solidFill>
                  <a:srgbClr val="959C8B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959C8B"/>
              </a:buClr>
              <a:buSzPts val="2400"/>
              <a:buNone/>
              <a:defRPr>
                <a:solidFill>
                  <a:srgbClr val="959C8B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>
                <a:solidFill>
                  <a:srgbClr val="959C8B"/>
                </a:solidFill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ibre Franklin"/>
              <a:buChar char="&gt;"/>
              <a:defRPr sz="3000">
                <a:solidFill>
                  <a:schemeClr val="dk2"/>
                </a:solidFill>
              </a:defRPr>
            </a:lvl1pPr>
            <a:lvl2pPr indent="-4064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indent="-381000" lvl="2" marL="13716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55600" lvl="3" marL="18288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959C8B"/>
              </a:buClr>
              <a:buSzPts val="2000"/>
              <a:buNone/>
              <a:defRPr sz="2000">
                <a:solidFill>
                  <a:srgbClr val="959C8B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959C8B"/>
              </a:buClr>
              <a:buSzPts val="1800"/>
              <a:buNone/>
              <a:defRPr sz="1800">
                <a:solidFill>
                  <a:srgbClr val="959C8B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959C8B"/>
              </a:buClr>
              <a:buSzPts val="1600"/>
              <a:buNone/>
              <a:defRPr sz="1600">
                <a:solidFill>
                  <a:srgbClr val="959C8B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959C8B"/>
              </a:buClr>
              <a:buSzPts val="1400"/>
              <a:buNone/>
              <a:defRPr sz="1400">
                <a:solidFill>
                  <a:srgbClr val="959C8B"/>
                </a:solidFill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8" name="Google Shape;188;p32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9" name="Google Shape;189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3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6" name="Google Shape;196;p33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7" name="Google Shape;197;p3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8" name="Google Shape;198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6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3" name="Google Shape;213;p36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4" name="Google Shape;214;p3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1" name="Google Shape;221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8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9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59C8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3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3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MS447  The Math &amp; Science Exploratory School</a:t>
            </a:r>
            <a:endParaRPr/>
          </a:p>
        </p:txBody>
      </p:sp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25" y="1852050"/>
            <a:ext cx="4219400" cy="31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500" y="2415091"/>
            <a:ext cx="3759575" cy="17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10" name="Google Shape;31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9"/>
          <p:cNvSpPr txBox="1"/>
          <p:nvPr>
            <p:ph idx="1" type="body"/>
          </p:nvPr>
        </p:nvSpPr>
        <p:spPr>
          <a:xfrm>
            <a:off x="457200" y="857250"/>
            <a:ext cx="8229600" cy="4114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00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Paley Center for Media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Brooklyn Grange Rooftop Farm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Museum of Natural History – Sackler Lab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Frick Collection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Jamaica Bay Wildlife Refuge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Liberty Science Center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Metropolitan Museum of Art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NYC Greenmarkets</a:t>
            </a:r>
            <a:endParaRPr sz="2400"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Museum of Tolerance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Oyster Farming in Red Hook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Prospect Park</a:t>
            </a:r>
            <a:endParaRPr/>
          </a:p>
          <a:p>
            <a:pPr indent="-32004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One World Trade Center</a:t>
            </a:r>
            <a:endParaRPr/>
          </a:p>
        </p:txBody>
      </p:sp>
      <p:sp>
        <p:nvSpPr>
          <p:cNvPr id="312" name="Google Shape;312;p49"/>
          <p:cNvSpPr txBox="1"/>
          <p:nvPr>
            <p:ph type="title"/>
          </p:nvPr>
        </p:nvSpPr>
        <p:spPr>
          <a:xfrm>
            <a:off x="457200" y="171450"/>
            <a:ext cx="82296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n"/>
              <a:t>…And Some More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17" name="Google Shape;31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English Language Arts</a:t>
            </a:r>
            <a:endParaRPr/>
          </a:p>
        </p:txBody>
      </p:sp>
      <p:sp>
        <p:nvSpPr>
          <p:cNvPr id="319" name="Google Shape;319;p50"/>
          <p:cNvSpPr txBox="1"/>
          <p:nvPr>
            <p:ph idx="1" type="body"/>
          </p:nvPr>
        </p:nvSpPr>
        <p:spPr>
          <a:xfrm>
            <a:off x="457200" y="1200150"/>
            <a:ext cx="8229600" cy="348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1432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Char char="&gt;"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follow a comprehensive literacy (reading, writing, word study) curriculum in English Language Arts </a:t>
            </a:r>
            <a:endParaRPr/>
          </a:p>
          <a:p>
            <a:pPr indent="-311864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Char char="&gt;"/>
            </a:pPr>
            <a:r>
              <a:rPr lang="en" sz="2950">
                <a:solidFill>
                  <a:schemeClr val="dk1"/>
                </a:solidFill>
              </a:rPr>
              <a:t>Reading and writing across all subjects</a:t>
            </a:r>
            <a:r>
              <a:rPr lang="en" sz="29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950"/>
          </a:p>
          <a:p>
            <a:pPr indent="-314325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Char char="&gt;"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Daily instruction reflects a cooperative spirit in which students engage with one another to ask big questions, make meaning, synthesize, apply, and share their learning</a:t>
            </a:r>
            <a:endParaRPr/>
          </a:p>
          <a:p>
            <a:pPr indent="-314325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Char char="&gt;"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Emphasis on student voice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24" name="Google Shape;32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1"/>
          <p:cNvSpPr txBox="1"/>
          <p:nvPr>
            <p:ph type="title"/>
          </p:nvPr>
        </p:nvSpPr>
        <p:spPr>
          <a:xfrm>
            <a:off x="3810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Social Studies</a:t>
            </a:r>
            <a:endParaRPr/>
          </a:p>
        </p:txBody>
      </p:sp>
      <p:sp>
        <p:nvSpPr>
          <p:cNvPr id="326" name="Google Shape;326;p51"/>
          <p:cNvSpPr txBox="1"/>
          <p:nvPr>
            <p:ph idx="1" type="body"/>
          </p:nvPr>
        </p:nvSpPr>
        <p:spPr>
          <a:xfrm>
            <a:off x="381000" y="1200151"/>
            <a:ext cx="8229600" cy="2514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-271462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&gt;"/>
            </a:pPr>
            <a:r>
              <a:rPr lang="en" sz="3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r>
              <a:rPr baseline="30000" lang="en" sz="3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 sz="3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Grade: Ancient civilization and non-Western countries</a:t>
            </a:r>
            <a:endParaRPr/>
          </a:p>
          <a:p>
            <a:pPr indent="-271462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</a:t>
            </a:r>
            <a:r>
              <a:rPr baseline="30000"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&amp; 8</a:t>
            </a:r>
            <a:r>
              <a:rPr baseline="30000"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Grades: </a:t>
            </a:r>
            <a:r>
              <a:rPr lang="en" sz="3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 History</a:t>
            </a:r>
            <a:endParaRPr/>
          </a:p>
          <a:p>
            <a:pPr indent="-271462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3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Collaborations: Facing History and Ourselves, Constitution Works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000"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31" name="Google Shape;3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Mathematics</a:t>
            </a:r>
            <a:endParaRPr/>
          </a:p>
        </p:txBody>
      </p:sp>
      <p:sp>
        <p:nvSpPr>
          <p:cNvPr id="333" name="Google Shape;333;p52"/>
          <p:cNvSpPr txBox="1"/>
          <p:nvPr>
            <p:ph idx="1" type="body"/>
          </p:nvPr>
        </p:nvSpPr>
        <p:spPr>
          <a:xfrm>
            <a:off x="457200" y="1257301"/>
            <a:ext cx="8229600" cy="2971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2766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Development of deep understanding of mathematical processes through problem-solving, conversation, and routine skills practice.</a:t>
            </a:r>
            <a:endParaRPr/>
          </a:p>
          <a:p>
            <a:pPr indent="-32766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Algebra 1 Regents exam at the end of 8</a:t>
            </a:r>
            <a:r>
              <a:rPr baseline="30000" lang="en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38" name="Google Shape;3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3"/>
          <p:cNvSpPr txBox="1"/>
          <p:nvPr>
            <p:ph type="title"/>
          </p:nvPr>
        </p:nvSpPr>
        <p:spPr>
          <a:xfrm>
            <a:off x="457200" y="205978"/>
            <a:ext cx="8229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Science</a:t>
            </a:r>
            <a:endParaRPr/>
          </a:p>
        </p:txBody>
      </p:sp>
      <p:sp>
        <p:nvSpPr>
          <p:cNvPr id="340" name="Google Shape;340;p53"/>
          <p:cNvSpPr txBox="1"/>
          <p:nvPr>
            <p:ph idx="1" type="body"/>
          </p:nvPr>
        </p:nvSpPr>
        <p:spPr>
          <a:xfrm>
            <a:off x="457200" y="971550"/>
            <a:ext cx="8229600" cy="3399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048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7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Earth Science, Physical Science, Life Science</a:t>
            </a:r>
            <a:endParaRPr sz="7200"/>
          </a:p>
          <a:p>
            <a:pPr indent="-304800" lvl="0" marL="3429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7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Inquiry-based lessons and projects</a:t>
            </a:r>
            <a:endParaRPr sz="7200"/>
          </a:p>
          <a:p>
            <a:pPr indent="-304800" lvl="0" marL="3429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7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Long-term investigations</a:t>
            </a:r>
            <a:endParaRPr sz="7200"/>
          </a:p>
          <a:p>
            <a:pPr indent="-304800" lvl="0" marL="3429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7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Emphasis on four modes of investigation</a:t>
            </a:r>
            <a:endParaRPr sz="7200"/>
          </a:p>
          <a:p>
            <a:pPr indent="-2476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B481E"/>
              </a:buClr>
              <a:buSzPct val="100000"/>
              <a:buChar char="–"/>
            </a:pPr>
            <a:r>
              <a:rPr lang="en" sz="72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Controlled experiments</a:t>
            </a:r>
            <a:endParaRPr sz="7200"/>
          </a:p>
          <a:p>
            <a:pPr indent="-2476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B481E"/>
              </a:buClr>
              <a:buSzPct val="100000"/>
              <a:buChar char="–"/>
            </a:pPr>
            <a:r>
              <a:rPr lang="en" sz="72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Secondary research</a:t>
            </a:r>
            <a:endParaRPr sz="7200"/>
          </a:p>
          <a:p>
            <a:pPr indent="-2476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B481E"/>
              </a:buClr>
              <a:buSzPct val="100000"/>
              <a:buChar char="–"/>
            </a:pPr>
            <a:r>
              <a:rPr lang="en" sz="72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Field study</a:t>
            </a:r>
            <a:endParaRPr sz="7200"/>
          </a:p>
          <a:p>
            <a:pPr indent="-2476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B481E"/>
              </a:buClr>
              <a:buSzPct val="100000"/>
              <a:buChar char="–"/>
            </a:pPr>
            <a:r>
              <a:rPr lang="en" sz="72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Exploring working model/systems</a:t>
            </a:r>
            <a:endParaRPr sz="7200"/>
          </a:p>
          <a:p>
            <a:pPr indent="-304800" lvl="0" marL="3429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7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Living Environment Regents for all students in 8</a:t>
            </a:r>
            <a:r>
              <a:rPr baseline="30000" lang="en" sz="7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 sz="7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</a:t>
            </a:r>
            <a:endParaRPr sz="7200"/>
          </a:p>
          <a:p>
            <a:pPr indent="-304800" lvl="0" marL="3429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7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Urban Advantage School</a:t>
            </a:r>
            <a:endParaRPr sz="7200"/>
          </a:p>
          <a:p>
            <a:pPr indent="-190500" lvl="0" marL="3429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t/>
            </a:r>
            <a:endParaRPr b="1" sz="7200"/>
          </a:p>
          <a:p>
            <a:pPr indent="-228600" lvl="0" marL="3429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1" sz="1800"/>
          </a:p>
          <a:p>
            <a:pPr indent="-165100" lvl="0" marL="3429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45" name="Google Shape;34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4"/>
          <p:cNvSpPr txBox="1"/>
          <p:nvPr>
            <p:ph type="title"/>
          </p:nvPr>
        </p:nvSpPr>
        <p:spPr>
          <a:xfrm>
            <a:off x="0" y="238579"/>
            <a:ext cx="8229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Foreign Language</a:t>
            </a:r>
            <a:endParaRPr/>
          </a:p>
        </p:txBody>
      </p:sp>
      <p:sp>
        <p:nvSpPr>
          <p:cNvPr id="347" name="Google Shape;347;p54"/>
          <p:cNvSpPr txBox="1"/>
          <p:nvPr>
            <p:ph idx="1" type="body"/>
          </p:nvPr>
        </p:nvSpPr>
        <p:spPr>
          <a:xfrm>
            <a:off x="0" y="1004150"/>
            <a:ext cx="8229600" cy="1943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&gt;"/>
            </a:pPr>
            <a:r>
              <a:rPr lang="en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Spanish, Grade 8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&gt;"/>
            </a:pPr>
            <a:r>
              <a:rPr lang="en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Focus on grammar, reading, writing, and speaking/conversation</a:t>
            </a:r>
            <a:endParaRPr b="1" sz="2800"/>
          </a:p>
        </p:txBody>
      </p:sp>
      <p:pic>
        <p:nvPicPr>
          <p:cNvPr id="348" name="Google Shape;34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5162" y="3048000"/>
            <a:ext cx="3439287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53" name="Google Shape;35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5"/>
          <p:cNvSpPr txBox="1"/>
          <p:nvPr>
            <p:ph type="title"/>
          </p:nvPr>
        </p:nvSpPr>
        <p:spPr>
          <a:xfrm>
            <a:off x="1524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The Arts</a:t>
            </a:r>
            <a:endParaRPr/>
          </a:p>
        </p:txBody>
      </p:sp>
      <p:sp>
        <p:nvSpPr>
          <p:cNvPr id="355" name="Google Shape;355;p55"/>
          <p:cNvSpPr txBox="1"/>
          <p:nvPr>
            <p:ph idx="1" type="body"/>
          </p:nvPr>
        </p:nvSpPr>
        <p:spPr>
          <a:xfrm>
            <a:off x="381000" y="1234450"/>
            <a:ext cx="7791600" cy="2931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345"/>
              <a:buNone/>
            </a:pPr>
            <a:r>
              <a:t/>
            </a:r>
            <a:endParaRPr b="1" sz="6473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159"/>
              <a:buNone/>
            </a:pPr>
            <a:r>
              <a:rPr b="1" lang="en" sz="807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 students Grades 6-8 Participate in:</a:t>
            </a:r>
            <a:endParaRPr sz="8073">
              <a:solidFill>
                <a:schemeClr val="dk1"/>
              </a:solidFill>
            </a:endParaRPr>
          </a:p>
          <a:p>
            <a:pPr indent="-306641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807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Studio or Performance Art</a:t>
            </a:r>
            <a:endParaRPr sz="8073">
              <a:solidFill>
                <a:schemeClr val="dk1"/>
              </a:solidFill>
            </a:endParaRPr>
          </a:p>
          <a:p>
            <a:pPr indent="-306641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807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Technology</a:t>
            </a:r>
            <a:endParaRPr sz="8073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37159"/>
              <a:buNone/>
            </a:pPr>
            <a:r>
              <a:rPr b="1" lang="en" sz="807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Talent choices: </a:t>
            </a:r>
            <a:endParaRPr sz="8073">
              <a:solidFill>
                <a:schemeClr val="dk1"/>
              </a:solidFill>
            </a:endParaRPr>
          </a:p>
          <a:p>
            <a:pPr indent="-306641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807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Dance </a:t>
            </a:r>
            <a:endParaRPr sz="8073">
              <a:solidFill>
                <a:schemeClr val="dk1"/>
              </a:solidFill>
            </a:endParaRPr>
          </a:p>
          <a:p>
            <a:pPr indent="-306641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807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Instrumental Music</a:t>
            </a:r>
            <a:endParaRPr sz="8073">
              <a:solidFill>
                <a:schemeClr val="dk1"/>
              </a:solidFill>
            </a:endParaRPr>
          </a:p>
          <a:p>
            <a:pPr indent="-306641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807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Theater</a:t>
            </a:r>
            <a:endParaRPr sz="8073">
              <a:solidFill>
                <a:schemeClr val="dk1"/>
              </a:solidFill>
            </a:endParaRPr>
          </a:p>
          <a:p>
            <a:pPr indent="-306641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807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Studio Art </a:t>
            </a:r>
            <a:endParaRPr sz="807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3000"/>
          </a:p>
        </p:txBody>
      </p:sp>
      <p:pic>
        <p:nvPicPr>
          <p:cNvPr id="356" name="Google Shape;35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975" y="1990600"/>
            <a:ext cx="3731825" cy="17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61" name="Google Shape;36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6"/>
          <p:cNvSpPr txBox="1"/>
          <p:nvPr>
            <p:ph type="title"/>
          </p:nvPr>
        </p:nvSpPr>
        <p:spPr>
          <a:xfrm>
            <a:off x="1524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Physical Education &amp; Health</a:t>
            </a:r>
            <a:endParaRPr/>
          </a:p>
        </p:txBody>
      </p:sp>
      <p:sp>
        <p:nvSpPr>
          <p:cNvPr id="363" name="Google Shape;363;p56"/>
          <p:cNvSpPr txBox="1"/>
          <p:nvPr>
            <p:ph idx="1" type="body"/>
          </p:nvPr>
        </p:nvSpPr>
        <p:spPr>
          <a:xfrm>
            <a:off x="152400" y="1200150"/>
            <a:ext cx="8229600" cy="3141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Char char="&gt;"/>
            </a:pPr>
            <a:r>
              <a:rPr lang="en" sz="2475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Two P.E. periods per week</a:t>
            </a:r>
            <a:endParaRPr sz="2475"/>
          </a:p>
          <a:p>
            <a:pPr indent="-3238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75"/>
              <a:buChar char="&gt;"/>
            </a:pPr>
            <a:r>
              <a:rPr lang="en" sz="2475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Sports and Games/Team building</a:t>
            </a:r>
            <a:endParaRPr sz="2475"/>
          </a:p>
          <a:p>
            <a:pPr indent="-3238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75"/>
              <a:buChar char="&gt;"/>
            </a:pPr>
            <a:r>
              <a:rPr lang="en" sz="2475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Fitness/Healthy Living</a:t>
            </a:r>
            <a:endParaRPr sz="2475"/>
          </a:p>
          <a:p>
            <a:pPr indent="-3238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75"/>
              <a:buChar char="&gt;"/>
            </a:pPr>
            <a:r>
              <a:rPr lang="en" sz="2475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Additional Health class in 7</a:t>
            </a:r>
            <a:r>
              <a:rPr baseline="30000" lang="en" sz="2475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 sz="2475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</a:t>
            </a:r>
            <a:endParaRPr sz="2475"/>
          </a:p>
          <a:p>
            <a:pPr indent="-3238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75"/>
              <a:buChar char="&gt;"/>
            </a:pPr>
            <a:r>
              <a:rPr lang="en" sz="2475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Recess Sports</a:t>
            </a:r>
            <a:endParaRPr sz="2475"/>
          </a:p>
          <a:p>
            <a:pPr indent="-3238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75"/>
              <a:buChar char="&gt;"/>
            </a:pPr>
            <a:r>
              <a:rPr lang="en" sz="2475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Morning gym program</a:t>
            </a:r>
            <a:endParaRPr sz="2475"/>
          </a:p>
        </p:txBody>
      </p:sp>
      <p:pic>
        <p:nvPicPr>
          <p:cNvPr id="364" name="Google Shape;36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825" y="1612150"/>
            <a:ext cx="2162850" cy="12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69" name="Google Shape;36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7"/>
          <p:cNvSpPr txBox="1"/>
          <p:nvPr>
            <p:ph type="title"/>
          </p:nvPr>
        </p:nvSpPr>
        <p:spPr>
          <a:xfrm>
            <a:off x="1524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Mastery Based Assessment</a:t>
            </a:r>
            <a:endParaRPr/>
          </a:p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152400" y="1028700"/>
            <a:ext cx="8229600" cy="3657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Char char="&gt;"/>
            </a:pPr>
            <a:r>
              <a:rPr lang="en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Mastery based grading provides built-in, specific, and ongoing feedback to students</a:t>
            </a:r>
            <a:endParaRPr sz="2300"/>
          </a:p>
          <a:p>
            <a:pPr indent="-29845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Char char="&gt;"/>
            </a:pPr>
            <a:r>
              <a:rPr lang="en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Opportunities for revision and goal-setting</a:t>
            </a:r>
            <a:endParaRPr sz="2300"/>
          </a:p>
          <a:p>
            <a:pPr indent="-29845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Char char="&gt;"/>
            </a:pPr>
            <a:r>
              <a:rPr lang="en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Habits of Work</a:t>
            </a:r>
            <a:endParaRPr sz="2300"/>
          </a:p>
          <a:p>
            <a:pPr indent="-29845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Char char="&gt;"/>
            </a:pPr>
            <a:r>
              <a:rPr lang="en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Student-Led Conferences</a:t>
            </a:r>
            <a:endParaRPr b="1" sz="2900"/>
          </a:p>
        </p:txBody>
      </p:sp>
      <p:pic>
        <p:nvPicPr>
          <p:cNvPr id="372" name="Google Shape;37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100" y="2763650"/>
            <a:ext cx="2283448" cy="171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77" name="Google Shape;37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8"/>
          <p:cNvSpPr txBox="1"/>
          <p:nvPr>
            <p:ph type="title"/>
          </p:nvPr>
        </p:nvSpPr>
        <p:spPr>
          <a:xfrm>
            <a:off x="1524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 sz="4200"/>
              <a:t>After School Program</a:t>
            </a:r>
            <a:endParaRPr sz="4200"/>
          </a:p>
        </p:txBody>
      </p:sp>
      <p:sp>
        <p:nvSpPr>
          <p:cNvPr id="379" name="Google Shape;379;p58"/>
          <p:cNvSpPr txBox="1"/>
          <p:nvPr>
            <p:ph idx="1" type="body"/>
          </p:nvPr>
        </p:nvSpPr>
        <p:spPr>
          <a:xfrm>
            <a:off x="152400" y="1200150"/>
            <a:ext cx="8229600" cy="336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bre Franklin"/>
              <a:buChar char="&gt;"/>
            </a:pPr>
            <a:r>
              <a:rPr lang="en" sz="2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Free, full-time after school program (SONYC)</a:t>
            </a:r>
            <a:endParaRPr sz="2500"/>
          </a:p>
          <a:p>
            <a:pPr indent="-31115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bre Franklin"/>
              <a:buChar char="&gt;"/>
            </a:pPr>
            <a:r>
              <a:rPr lang="en" sz="2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partnership with LeAP</a:t>
            </a:r>
            <a:endParaRPr sz="2500"/>
          </a:p>
          <a:p>
            <a:pPr indent="-31115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bre Franklin"/>
              <a:buChar char="&gt;"/>
            </a:pPr>
            <a:r>
              <a:rPr lang="en" sz="2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Robotics, Fine Arts, Dance, Basketball, Flag Football, Soccer, Spoken Word/Creative Writing, Photography, Film Production, Cartooning, Theater, Songwriting, Games Factory, Vocals, Life Skills and Leadership, Homework Help, and more…</a:t>
            </a:r>
            <a:endParaRPr sz="2500"/>
          </a:p>
        </p:txBody>
      </p:sp>
      <p:pic>
        <p:nvPicPr>
          <p:cNvPr id="380" name="Google Shape;38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975" y="1063376"/>
            <a:ext cx="1694599" cy="12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247" name="Google Shape;24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1"/>
          <p:cNvSpPr txBox="1"/>
          <p:nvPr>
            <p:ph type="title"/>
          </p:nvPr>
        </p:nvSpPr>
        <p:spPr>
          <a:xfrm>
            <a:off x="152400" y="205978"/>
            <a:ext cx="8229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The Basics…</a:t>
            </a:r>
            <a:endParaRPr/>
          </a:p>
        </p:txBody>
      </p:sp>
      <p:sp>
        <p:nvSpPr>
          <p:cNvPr id="249" name="Google Shape;249;p41"/>
          <p:cNvSpPr txBox="1"/>
          <p:nvPr>
            <p:ph idx="1" type="body"/>
          </p:nvPr>
        </p:nvSpPr>
        <p:spPr>
          <a:xfrm>
            <a:off x="152400" y="971550"/>
            <a:ext cx="8229600" cy="3683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" sz="1800">
                <a:solidFill>
                  <a:schemeClr val="dk1"/>
                </a:solidFill>
              </a:rPr>
              <a:t>Rigorous</a:t>
            </a: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nurturing academic environment</a:t>
            </a:r>
            <a:endParaRPr sz="2600">
              <a:solidFill>
                <a:schemeClr val="dk1"/>
              </a:solidFill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Approximately 550 students</a:t>
            </a:r>
            <a:endParaRPr sz="2600">
              <a:solidFill>
                <a:schemeClr val="dk1"/>
              </a:solidFill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 classes per grade</a:t>
            </a:r>
            <a:endParaRPr sz="2600">
              <a:solidFill>
                <a:schemeClr val="dk1"/>
              </a:solidFill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Integrated Co-teaching Classes on all grades</a:t>
            </a:r>
            <a:endParaRPr sz="2600">
              <a:solidFill>
                <a:schemeClr val="dk1"/>
              </a:solidFill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3-year advisory program</a:t>
            </a:r>
            <a:endParaRPr sz="2600">
              <a:solidFill>
                <a:schemeClr val="dk1"/>
              </a:solidFill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Busing for 6</a:t>
            </a:r>
            <a:r>
              <a:rPr baseline="30000"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Graders</a:t>
            </a:r>
            <a:endParaRPr sz="2600">
              <a:solidFill>
                <a:schemeClr val="dk1"/>
              </a:solidFill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Mastery-based grading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50" name="Google Shape;25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175" y="1931175"/>
            <a:ext cx="2633174" cy="14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85" name="Google Shape;38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Learn More…</a:t>
            </a:r>
            <a:endParaRPr/>
          </a:p>
        </p:txBody>
      </p:sp>
      <p:sp>
        <p:nvSpPr>
          <p:cNvPr id="387" name="Google Shape;387;p59"/>
          <p:cNvSpPr txBox="1"/>
          <p:nvPr>
            <p:ph idx="1" type="body"/>
          </p:nvPr>
        </p:nvSpPr>
        <p:spPr>
          <a:xfrm>
            <a:off x="457200" y="1200150"/>
            <a:ext cx="8229600" cy="14287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Visit our website: ms447.org</a:t>
            </a:r>
            <a:endParaRPr sz="2400"/>
          </a:p>
          <a:p>
            <a:pPr indent="-3048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&gt;"/>
            </a:pPr>
            <a:r>
              <a:rPr lang="en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Contact our Parent Coordinator, Amy Sirot asirot@ms447.org</a:t>
            </a:r>
            <a:endParaRPr sz="2400"/>
          </a:p>
        </p:txBody>
      </p:sp>
      <p:pic>
        <p:nvPicPr>
          <p:cNvPr id="388" name="Google Shape;38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3850" y="2829550"/>
            <a:ext cx="2819123" cy="21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255" name="Google Shape;2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 txBox="1"/>
          <p:nvPr>
            <p:ph type="title"/>
          </p:nvPr>
        </p:nvSpPr>
        <p:spPr>
          <a:xfrm>
            <a:off x="152400" y="205978"/>
            <a:ext cx="8229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Our Vision…</a:t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152400" y="2151750"/>
            <a:ext cx="8229600" cy="2639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i="1"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 inquisitive learners, we grow through perseverance, resilience, and innovation. We believe that, to act with integrity and empathy, we have a responsibility to advocate for ourselves and others, honoring our community and the world.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258" name="Google Shape;25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325" y="170450"/>
            <a:ext cx="2289823" cy="17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263" name="Google Shape;26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/>
          <p:nvPr>
            <p:ph type="title"/>
          </p:nvPr>
        </p:nvSpPr>
        <p:spPr>
          <a:xfrm>
            <a:off x="-76200" y="421579"/>
            <a:ext cx="868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1" lang="en" sz="3600"/>
              <a:t>MS 447 </a:t>
            </a:r>
            <a:r>
              <a:rPr b="1" lang="en" sz="3600"/>
              <a:t>CORE VALUES</a:t>
            </a:r>
            <a:endParaRPr sz="3600"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152400" y="1747750"/>
            <a:ext cx="8229600" cy="3135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81E"/>
              </a:buClr>
              <a:buSzPts val="2100"/>
              <a:buChar char="&gt;"/>
            </a:pPr>
            <a:r>
              <a:rPr lang="en" sz="21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Learning through </a:t>
            </a:r>
            <a:r>
              <a:rPr b="1" lang="en" sz="21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Inquiry-Based Experiences</a:t>
            </a:r>
            <a:r>
              <a:rPr lang="en" sz="21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Opportunities that empower students to question, explore and make sense of the world around them.</a:t>
            </a:r>
            <a:endParaRPr sz="2300">
              <a:solidFill>
                <a:srgbClr val="3B481E"/>
              </a:solidFill>
            </a:endParaRPr>
          </a:p>
          <a:p>
            <a:pPr indent="-29845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B481E"/>
              </a:buClr>
              <a:buSzPts val="2100"/>
              <a:buChar char="&gt;"/>
            </a:pPr>
            <a:r>
              <a:rPr b="1" lang="en" sz="21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Collaboration and Partnership</a:t>
            </a:r>
            <a:r>
              <a:rPr lang="en" sz="21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Between students, teachers, families, and our city </a:t>
            </a:r>
            <a:endParaRPr sz="2100">
              <a:solidFill>
                <a:srgbClr val="3B481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9845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B481E"/>
              </a:buClr>
              <a:buSzPts val="2100"/>
              <a:buChar char="&gt;"/>
            </a:pPr>
            <a:r>
              <a:rPr lang="en" sz="21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Education of the </a:t>
            </a:r>
            <a:r>
              <a:rPr b="1" lang="en" sz="21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Whole Child</a:t>
            </a:r>
            <a:r>
              <a:rPr lang="en" sz="2100">
                <a:solidFill>
                  <a:srgbClr val="3B481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Students as citizens who are self aware, socially aware, and environmentally aware, and act as responsible members of our community. </a:t>
            </a:r>
            <a:endParaRPr sz="2300">
              <a:solidFill>
                <a:srgbClr val="3B481E"/>
              </a:solidFill>
            </a:endParaRPr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525" y="168375"/>
            <a:ext cx="1818402" cy="136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271" name="Google Shape;27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4"/>
          <p:cNvSpPr txBox="1"/>
          <p:nvPr>
            <p:ph type="title"/>
          </p:nvPr>
        </p:nvSpPr>
        <p:spPr>
          <a:xfrm>
            <a:off x="1524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Advisory</a:t>
            </a:r>
            <a:endParaRPr/>
          </a:p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152400" y="1028700"/>
            <a:ext cx="8229600" cy="3834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79382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61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Safe, consistent, and nurturing setting </a:t>
            </a:r>
            <a:endParaRPr sz="6196"/>
          </a:p>
          <a:p>
            <a:pPr indent="-279382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61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Small Group (8-10 students)</a:t>
            </a:r>
            <a:endParaRPr sz="6196"/>
          </a:p>
          <a:p>
            <a:pPr indent="-279382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61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Racial identity and anti-racism</a:t>
            </a:r>
            <a:endParaRPr sz="6196"/>
          </a:p>
          <a:p>
            <a:pPr indent="-271763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63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Focus on five competencies:</a:t>
            </a:r>
            <a:endParaRPr sz="6196"/>
          </a:p>
          <a:p>
            <a:pPr indent="-229852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" sz="59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Self-Awareness</a:t>
            </a:r>
            <a:endParaRPr sz="5996"/>
          </a:p>
          <a:p>
            <a:pPr indent="-229852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" sz="59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Self-Management</a:t>
            </a:r>
            <a:endParaRPr sz="5996"/>
          </a:p>
          <a:p>
            <a:pPr indent="-229852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" sz="59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Social Awareness</a:t>
            </a:r>
            <a:endParaRPr sz="5996"/>
          </a:p>
          <a:p>
            <a:pPr indent="-229852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" sz="59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Relationship Skills</a:t>
            </a:r>
            <a:endParaRPr sz="5996"/>
          </a:p>
          <a:p>
            <a:pPr indent="-229852" lvl="1" marL="7429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" sz="5996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Responsible Decision Making</a:t>
            </a:r>
            <a:endParaRPr sz="6396"/>
          </a:p>
          <a:p>
            <a:pPr indent="-180975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</p:txBody>
      </p:sp>
      <p:pic>
        <p:nvPicPr>
          <p:cNvPr id="274" name="Google Shape;27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425" y="1804075"/>
            <a:ext cx="4159925" cy="2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279" name="Google Shape;27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5"/>
          <p:cNvSpPr txBox="1"/>
          <p:nvPr>
            <p:ph type="title"/>
          </p:nvPr>
        </p:nvSpPr>
        <p:spPr>
          <a:xfrm>
            <a:off x="1524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r>
              <a:rPr lang="en"/>
              <a:t>Social Emotional Learning</a:t>
            </a:r>
            <a:endParaRPr/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152400" y="1028700"/>
            <a:ext cx="8229600" cy="3657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9">
              <a:solidFill>
                <a:schemeClr val="dk1"/>
              </a:solidFill>
            </a:endParaRPr>
          </a:p>
          <a:p>
            <a:pPr indent="-3111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&gt;"/>
            </a:pPr>
            <a:r>
              <a:rPr lang="en" sz="1979">
                <a:solidFill>
                  <a:schemeClr val="dk1"/>
                </a:solidFill>
              </a:rPr>
              <a:t>C</a:t>
            </a:r>
            <a:r>
              <a:rPr lang="en" sz="197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onflict resolution</a:t>
            </a:r>
            <a:endParaRPr sz="1979"/>
          </a:p>
          <a:p>
            <a:pPr indent="-3111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80"/>
              <a:buChar char="&gt;"/>
            </a:pPr>
            <a:r>
              <a:rPr lang="en" sz="1979">
                <a:solidFill>
                  <a:schemeClr val="dk1"/>
                </a:solidFill>
              </a:rPr>
              <a:t>Student Equity Team</a:t>
            </a:r>
            <a:endParaRPr sz="1979">
              <a:solidFill>
                <a:schemeClr val="dk1"/>
              </a:solidFill>
            </a:endParaRPr>
          </a:p>
          <a:p>
            <a:pPr indent="-3111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80"/>
              <a:buChar char="&gt;"/>
            </a:pPr>
            <a:r>
              <a:rPr lang="en" sz="197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Student Council</a:t>
            </a:r>
            <a:endParaRPr sz="1979"/>
          </a:p>
          <a:p>
            <a:pPr indent="-3111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80"/>
              <a:buChar char="&gt;"/>
            </a:pPr>
            <a:r>
              <a:rPr lang="en" sz="197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Peace and Diversity Conference</a:t>
            </a:r>
            <a:endParaRPr sz="1979"/>
          </a:p>
          <a:p>
            <a:pPr indent="-3111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80"/>
              <a:buChar char="&gt;"/>
            </a:pPr>
            <a:r>
              <a:rPr lang="en" sz="197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Restorative approaches to discipline</a:t>
            </a:r>
            <a:endParaRPr sz="1979"/>
          </a:p>
          <a:p>
            <a:pPr indent="-3111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80"/>
              <a:buChar char="&gt;"/>
            </a:pPr>
            <a:r>
              <a:rPr lang="en" sz="197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Lunch Clubs and Recreation</a:t>
            </a:r>
            <a:endParaRPr sz="1979"/>
          </a:p>
          <a:p>
            <a:pPr indent="-311150" lvl="0" marL="34290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80"/>
              <a:buChar char="&gt;"/>
            </a:pPr>
            <a:r>
              <a:rPr lang="en" sz="197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Strong Support Staff</a:t>
            </a:r>
            <a:endParaRPr sz="1979"/>
          </a:p>
          <a:p>
            <a:pPr indent="0" lvl="0" marL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25"/>
              <a:buNone/>
            </a:pPr>
            <a:r>
              <a:t/>
            </a:r>
            <a:endParaRPr b="1" sz="2325"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400" y="1535375"/>
            <a:ext cx="3101450" cy="232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287" name="Google Shape;28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6"/>
          <p:cNvSpPr txBox="1"/>
          <p:nvPr>
            <p:ph type="title"/>
          </p:nvPr>
        </p:nvSpPr>
        <p:spPr>
          <a:xfrm>
            <a:off x="152400" y="4000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lang="en" sz="3100"/>
              <a:t>Special Education, ENL, Academic Intervention Services, &amp; Student Support</a:t>
            </a:r>
            <a:endParaRPr sz="3100"/>
          </a:p>
        </p:txBody>
      </p:sp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152400" y="1543050"/>
            <a:ext cx="8229600" cy="3137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55587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5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Integrated Co-Teaching (ICT) inclusion program</a:t>
            </a:r>
            <a:endParaRPr sz="5600"/>
          </a:p>
          <a:p>
            <a:pPr indent="-255587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5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ASD Nest Program</a:t>
            </a:r>
            <a:endParaRPr sz="5600"/>
          </a:p>
          <a:p>
            <a:pPr indent="-255587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5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SETSS</a:t>
            </a:r>
            <a:endParaRPr sz="5600"/>
          </a:p>
          <a:p>
            <a:pPr indent="-255587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5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Speech, OT, and PT</a:t>
            </a:r>
            <a:endParaRPr sz="5600"/>
          </a:p>
          <a:p>
            <a:pPr indent="-255587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5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</a:t>
            </a:r>
            <a:r>
              <a:rPr lang="en" sz="5600">
                <a:solidFill>
                  <a:schemeClr val="dk1"/>
                </a:solidFill>
              </a:rPr>
              <a:t>N</a:t>
            </a:r>
            <a:r>
              <a:rPr lang="en" sz="5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 services </a:t>
            </a:r>
            <a:endParaRPr sz="5600"/>
          </a:p>
          <a:p>
            <a:pPr indent="-255587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5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Lit Lab and Math Lab for small group targeted instruction and academic intervention</a:t>
            </a:r>
            <a:endParaRPr sz="5600"/>
          </a:p>
          <a:p>
            <a:pPr indent="-255587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5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Counselors on all three grades</a:t>
            </a:r>
            <a:endParaRPr sz="5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55587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5600">
                <a:solidFill>
                  <a:schemeClr val="dk1"/>
                </a:solidFill>
              </a:rPr>
              <a:t>Office Hours with teachers</a:t>
            </a:r>
            <a:endParaRPr sz="5600">
              <a:solidFill>
                <a:schemeClr val="dk1"/>
              </a:solidFill>
            </a:endParaRPr>
          </a:p>
          <a:p>
            <a:pPr indent="-166687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3000"/>
          </a:p>
        </p:txBody>
      </p:sp>
      <p:pic>
        <p:nvPicPr>
          <p:cNvPr id="290" name="Google Shape;29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375" y="1665875"/>
            <a:ext cx="2349102" cy="176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295" name="Google Shape;29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7"/>
          <p:cNvSpPr txBox="1"/>
          <p:nvPr>
            <p:ph idx="1" type="body"/>
          </p:nvPr>
        </p:nvSpPr>
        <p:spPr>
          <a:xfrm>
            <a:off x="152400" y="952500"/>
            <a:ext cx="8229600" cy="4114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&gt;"/>
            </a:pPr>
            <a:r>
              <a:rPr lang="en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Interdisciplinary units focused around a central theme</a:t>
            </a:r>
            <a:endParaRPr sz="2100"/>
          </a:p>
          <a:p>
            <a:pPr indent="-28575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Char char="&gt;"/>
            </a:pPr>
            <a:r>
              <a:rPr lang="en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Taught onsite &amp; offsite by a core seven-teacher team </a:t>
            </a:r>
            <a:endParaRPr sz="2100"/>
          </a:p>
          <a:p>
            <a:pPr indent="-28575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Char char="&gt;"/>
            </a:pPr>
            <a:r>
              <a:rPr lang="en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Collaborations with NYC cultural institutions</a:t>
            </a:r>
            <a:endParaRPr sz="2100"/>
          </a:p>
          <a:p>
            <a:pPr indent="-28575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Char char="&gt;"/>
            </a:pPr>
            <a:r>
              <a:rPr lang="en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Each unit ends with an Exposition for friends &amp; family  </a:t>
            </a:r>
            <a:endParaRPr sz="2100"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" sz="20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Exploration Units of Study</a:t>
            </a:r>
            <a:r>
              <a:rPr lang="en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r>
              <a:rPr baseline="30000"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Grade: Food for Thought, Water Stewardship</a:t>
            </a:r>
            <a:endParaRPr sz="1400" u="sng"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</a:t>
            </a:r>
            <a:r>
              <a:rPr baseline="30000"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Grade: </a:t>
            </a:r>
            <a:r>
              <a:rPr lang="en" sz="1400">
                <a:solidFill>
                  <a:schemeClr val="dk1"/>
                </a:solidFill>
              </a:rPr>
              <a:t>Art for Planet Earth, Gowanus Blue</a:t>
            </a:r>
            <a:endParaRPr sz="1400" u="sng"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r>
            <a:r>
              <a:rPr baseline="30000"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Grade: Mini Passion Project; Inventions and Systems for a Better World, F</a:t>
            </a:r>
            <a:r>
              <a:rPr lang="en" sz="1400">
                <a:solidFill>
                  <a:schemeClr val="dk1"/>
                </a:solidFill>
              </a:rPr>
              <a:t>orensic Science and the Carceral System</a:t>
            </a:r>
            <a:endParaRPr sz="2400"/>
          </a:p>
        </p:txBody>
      </p:sp>
      <p:sp>
        <p:nvSpPr>
          <p:cNvPr id="297" name="Google Shape;297;p47"/>
          <p:cNvSpPr txBox="1"/>
          <p:nvPr>
            <p:ph type="title"/>
          </p:nvPr>
        </p:nvSpPr>
        <p:spPr>
          <a:xfrm>
            <a:off x="228600" y="171450"/>
            <a:ext cx="82296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n"/>
              <a:t>Exploration Program</a:t>
            </a:r>
            <a:endParaRPr/>
          </a:p>
        </p:txBody>
      </p:sp>
      <p:pic>
        <p:nvPicPr>
          <p:cNvPr id="298" name="Google Shape;29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974" y="1220650"/>
            <a:ext cx="1655850" cy="22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AppData\Local\Microsoft\Windows\Temporary Internet Files\Content.IE5\YK348WS8\MP900430448[1].jpg" id="303" name="Google Shape;30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0"/>
            <a:ext cx="97536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8"/>
          <p:cNvSpPr txBox="1"/>
          <p:nvPr>
            <p:ph idx="1" type="body"/>
          </p:nvPr>
        </p:nvSpPr>
        <p:spPr>
          <a:xfrm>
            <a:off x="457200" y="1257300"/>
            <a:ext cx="8229600" cy="3771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1623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Brooklyn Botanic Garden</a:t>
            </a:r>
            <a:endParaRPr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Sloop Clearwater</a:t>
            </a:r>
            <a:endParaRPr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Innocence Project</a:t>
            </a:r>
            <a:endParaRPr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Center for Architecture Foundation</a:t>
            </a:r>
            <a:endParaRPr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Dolan DNA Learning Center</a:t>
            </a:r>
            <a:endParaRPr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Gowanus Canal Conservancy</a:t>
            </a:r>
            <a:endParaRPr sz="2800"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NYC Mayor's Office of Sustainability</a:t>
            </a:r>
            <a:endParaRPr sz="2800"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Queens Museum of Art</a:t>
            </a:r>
            <a:endParaRPr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NY Hall of Science</a:t>
            </a:r>
            <a:endParaRPr/>
          </a:p>
          <a:p>
            <a:pPr indent="-31623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&gt;"/>
            </a:pPr>
            <a:r>
              <a:rPr lang="en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Taste Buds Kitchen</a:t>
            </a:r>
            <a:endParaRPr sz="2800"/>
          </a:p>
        </p:txBody>
      </p:sp>
      <p:sp>
        <p:nvSpPr>
          <p:cNvPr id="305" name="Google Shape;305;p48"/>
          <p:cNvSpPr txBox="1"/>
          <p:nvPr>
            <p:ph type="title"/>
          </p:nvPr>
        </p:nvSpPr>
        <p:spPr>
          <a:xfrm>
            <a:off x="457200" y="171450"/>
            <a:ext cx="82296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n"/>
              <a:t>Some of Our Destinations and Collaborations…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S447_Theme1">
  <a:themeElements>
    <a:clrScheme name="Custom 2">
      <a:dk1>
        <a:srgbClr val="4F6128"/>
      </a:dk1>
      <a:lt1>
        <a:srgbClr val="D7E3BC"/>
      </a:lt1>
      <a:dk2>
        <a:srgbClr val="632423"/>
      </a:dk2>
      <a:lt2>
        <a:srgbClr val="76923C"/>
      </a:lt2>
      <a:accent1>
        <a:srgbClr val="9BBB5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S447_Theme1">
  <a:themeElements>
    <a:clrScheme name="Custom 2">
      <a:dk1>
        <a:srgbClr val="4F6128"/>
      </a:dk1>
      <a:lt1>
        <a:srgbClr val="D7E3BC"/>
      </a:lt1>
      <a:dk2>
        <a:srgbClr val="632423"/>
      </a:dk2>
      <a:lt2>
        <a:srgbClr val="76923C"/>
      </a:lt2>
      <a:accent1>
        <a:srgbClr val="9BBB5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