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ck Salt"/>
      <p:regular r:id="rId24"/>
    </p:embeddedFont>
    <p:embeddedFont>
      <p:font typeface="Alfa Slab One"/>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5618C2B-77EE-4952-8FA7-86882639E9CE}">
  <a:tblStyle styleId="{25618C2B-77EE-4952-8FA7-86882639E9C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ckSalt-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AlfaSlabOn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39b35c4e09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9b35c4e09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39b35c4e09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9b35c4e09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39b35c4e09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9b35c4e09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397b06a3d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97b06a3d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397b06a3d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97b06a3d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397b06a3d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97b06a3d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397b06a3db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97b06a3db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397b06a3db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97b06a3d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397b06a3d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97b06a3d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3995aed3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995aed3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3995aed39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995aed39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3995aed39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995aed39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your student brings home the PupilPath invitation letter (if you haven't already received it), follow the above instructions for signing up. </a:t>
            </a:r>
            <a:endParaRPr/>
          </a:p>
          <a:p>
            <a:pPr indent="0" lvl="0" marL="0" rtl="0" algn="l">
              <a:spcBef>
                <a:spcPts val="0"/>
              </a:spcBef>
              <a:spcAft>
                <a:spcPts val="0"/>
              </a:spcAft>
              <a:buNone/>
            </a:pPr>
            <a:r>
              <a:rPr lang="en"/>
              <a:t>Important information to Note: </a:t>
            </a:r>
            <a:endParaRPr/>
          </a:p>
          <a:p>
            <a:pPr indent="-298450" lvl="0" marL="457200" rtl="0" algn="l">
              <a:spcBef>
                <a:spcPts val="0"/>
              </a:spcBef>
              <a:spcAft>
                <a:spcPts val="0"/>
              </a:spcAft>
              <a:buSzPts val="1100"/>
              <a:buChar char="●"/>
            </a:pPr>
            <a:r>
              <a:rPr lang="en"/>
              <a:t>Parents/Guardians who are divorced/separated can use the same Registration Code and will be able to to secure their own access codes/account once registered.</a:t>
            </a:r>
            <a:endParaRPr/>
          </a:p>
          <a:p>
            <a:pPr indent="-298450" lvl="0" marL="457200" rtl="0" algn="l">
              <a:spcBef>
                <a:spcPts val="0"/>
              </a:spcBef>
              <a:spcAft>
                <a:spcPts val="0"/>
              </a:spcAft>
              <a:buSzPts val="1100"/>
              <a:buChar char="●"/>
            </a:pPr>
            <a:r>
              <a:rPr lang="en"/>
              <a:t>Parents/Guardians and Students should NOT share accounts.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397b06a3d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97b06a3d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39b35c4e0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9b35c4e0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3995aed394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995aed394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39b35c4e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9b35c4e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39b35c4e0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9b35c4e0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a:solidFill>
            <a:srgbClr val="00FFFF"/>
          </a:solidFill>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800">
                <a:latin typeface="Rock Salt"/>
                <a:ea typeface="Rock Salt"/>
                <a:cs typeface="Rock Salt"/>
                <a:sym typeface="Rock Salt"/>
              </a:rPr>
              <a:t>Registering for PupilPath Mobile!</a:t>
            </a:r>
            <a:endParaRPr>
              <a:latin typeface="Alfa Slab One"/>
              <a:ea typeface="Alfa Slab One"/>
              <a:cs typeface="Alfa Slab One"/>
              <a:sym typeface="Alfa Slab One"/>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rPr>
              <a:t>How to use it</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311700" y="204725"/>
            <a:ext cx="3334800" cy="537300"/>
          </a:xfrm>
          <a:prstGeom prst="rect">
            <a:avLst/>
          </a:prstGeom>
          <a:solidFill>
            <a:srgbClr val="00FFFF"/>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latin typeface="Rock Salt"/>
                <a:ea typeface="Rock Salt"/>
                <a:cs typeface="Rock Salt"/>
                <a:sym typeface="Rock Salt"/>
              </a:rPr>
              <a:t>Course Details</a:t>
            </a:r>
            <a:endParaRPr/>
          </a:p>
        </p:txBody>
      </p:sp>
      <p:sp>
        <p:nvSpPr>
          <p:cNvPr id="144" name="Google Shape;144;p22"/>
          <p:cNvSpPr txBox="1"/>
          <p:nvPr>
            <p:ph idx="1" type="body"/>
          </p:nvPr>
        </p:nvSpPr>
        <p:spPr>
          <a:xfrm>
            <a:off x="127950" y="882850"/>
            <a:ext cx="2072700" cy="3686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Instantly see how your student is doing in each subject.</a:t>
            </a:r>
            <a:endParaRPr/>
          </a:p>
        </p:txBody>
      </p:sp>
      <p:pic>
        <p:nvPicPr>
          <p:cNvPr id="145" name="Google Shape;145;p22"/>
          <p:cNvPicPr preferRelativeResize="0"/>
          <p:nvPr/>
        </p:nvPicPr>
        <p:blipFill rotWithShape="1">
          <a:blip r:embed="rId3">
            <a:alphaModFix/>
          </a:blip>
          <a:srcRect b="47066" l="0" r="0" t="2788"/>
          <a:stretch/>
        </p:blipFill>
        <p:spPr>
          <a:xfrm>
            <a:off x="2200650" y="882850"/>
            <a:ext cx="4863675" cy="3469425"/>
          </a:xfrm>
          <a:prstGeom prst="rect">
            <a:avLst/>
          </a:prstGeom>
          <a:noFill/>
          <a:ln>
            <a:noFill/>
          </a:ln>
        </p:spPr>
      </p:pic>
      <p:sp>
        <p:nvSpPr>
          <p:cNvPr id="146" name="Google Shape;146;p22"/>
          <p:cNvSpPr txBox="1"/>
          <p:nvPr/>
        </p:nvSpPr>
        <p:spPr>
          <a:xfrm>
            <a:off x="5220275" y="102350"/>
            <a:ext cx="3736200" cy="716400"/>
          </a:xfrm>
          <a:prstGeom prst="rect">
            <a:avLst/>
          </a:prstGeom>
          <a:solidFill>
            <a:srgbClr val="FFE5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Marking Period - Make sure you’re on the right one! Touch and use sliders to move it to correct it</a:t>
            </a:r>
            <a:endParaRPr/>
          </a:p>
        </p:txBody>
      </p:sp>
      <p:cxnSp>
        <p:nvCxnSpPr>
          <p:cNvPr id="147" name="Google Shape;147;p22"/>
          <p:cNvCxnSpPr/>
          <p:nvPr/>
        </p:nvCxnSpPr>
        <p:spPr>
          <a:xfrm flipH="1">
            <a:off x="6985925" y="857250"/>
            <a:ext cx="1279500" cy="204600"/>
          </a:xfrm>
          <a:prstGeom prst="straightConnector1">
            <a:avLst/>
          </a:prstGeom>
          <a:noFill/>
          <a:ln cap="flat" cmpd="sng" w="28575">
            <a:solidFill>
              <a:srgbClr val="FF00FF"/>
            </a:solidFill>
            <a:prstDash val="solid"/>
            <a:round/>
            <a:headEnd len="med" w="med" type="none"/>
            <a:tailEnd len="med" w="med" type="triangle"/>
          </a:ln>
        </p:spPr>
      </p:cxnSp>
      <p:sp>
        <p:nvSpPr>
          <p:cNvPr id="148" name="Google Shape;148;p22"/>
          <p:cNvSpPr/>
          <p:nvPr/>
        </p:nvSpPr>
        <p:spPr>
          <a:xfrm>
            <a:off x="6282250" y="882850"/>
            <a:ext cx="627000" cy="409500"/>
          </a:xfrm>
          <a:prstGeom prst="ellipse">
            <a:avLst/>
          </a:prstGeom>
          <a:noFill/>
          <a:ln cap="flat" cmpd="sng" w="28575">
            <a:solidFill>
              <a:srgbClr val="FF00FF"/>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2"/>
          <p:cNvSpPr txBox="1"/>
          <p:nvPr/>
        </p:nvSpPr>
        <p:spPr>
          <a:xfrm>
            <a:off x="127950" y="4350650"/>
            <a:ext cx="4465500" cy="716400"/>
          </a:xfrm>
          <a:prstGeom prst="rect">
            <a:avLst/>
          </a:prstGeom>
          <a:solidFill>
            <a:srgbClr val="FFE5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Progress Averages - Each part (category) of the grade has its own average to see what is being done well or needs improvement</a:t>
            </a:r>
            <a:endParaRPr/>
          </a:p>
        </p:txBody>
      </p:sp>
      <p:sp>
        <p:nvSpPr>
          <p:cNvPr id="150" name="Google Shape;150;p22"/>
          <p:cNvSpPr txBox="1"/>
          <p:nvPr/>
        </p:nvSpPr>
        <p:spPr>
          <a:xfrm>
            <a:off x="127950" y="2379825"/>
            <a:ext cx="1881000" cy="1765800"/>
          </a:xfrm>
          <a:prstGeom prst="rect">
            <a:avLst/>
          </a:prstGeom>
          <a:solidFill>
            <a:srgbClr val="FFE5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Average = the total grade with all the categories averaged together. This is the Report Card grade. Color meaning: blue = honors, green = passing, red = failing</a:t>
            </a:r>
            <a:endParaRPr/>
          </a:p>
        </p:txBody>
      </p:sp>
      <p:cxnSp>
        <p:nvCxnSpPr>
          <p:cNvPr id="151" name="Google Shape;151;p22"/>
          <p:cNvCxnSpPr/>
          <p:nvPr/>
        </p:nvCxnSpPr>
        <p:spPr>
          <a:xfrm flipH="1" rot="10800000">
            <a:off x="1688900" y="2034500"/>
            <a:ext cx="678000" cy="422100"/>
          </a:xfrm>
          <a:prstGeom prst="straightConnector1">
            <a:avLst/>
          </a:prstGeom>
          <a:noFill/>
          <a:ln cap="flat" cmpd="sng" w="28575">
            <a:solidFill>
              <a:srgbClr val="FF00FF"/>
            </a:solidFill>
            <a:prstDash val="solid"/>
            <a:round/>
            <a:headEnd len="med" w="med" type="none"/>
            <a:tailEnd len="med" w="med" type="triangle"/>
          </a:ln>
        </p:spPr>
      </p:cxnSp>
      <p:cxnSp>
        <p:nvCxnSpPr>
          <p:cNvPr id="152" name="Google Shape;152;p22"/>
          <p:cNvCxnSpPr/>
          <p:nvPr/>
        </p:nvCxnSpPr>
        <p:spPr>
          <a:xfrm>
            <a:off x="1893625" y="3915200"/>
            <a:ext cx="524700" cy="255900"/>
          </a:xfrm>
          <a:prstGeom prst="straightConnector1">
            <a:avLst/>
          </a:prstGeom>
          <a:noFill/>
          <a:ln cap="flat" cmpd="sng" w="28575">
            <a:solidFill>
              <a:srgbClr val="FF00FF"/>
            </a:solidFill>
            <a:prstDash val="solid"/>
            <a:round/>
            <a:headEnd len="med" w="med" type="none"/>
            <a:tailEnd len="med" w="med" type="triangle"/>
          </a:ln>
        </p:spPr>
      </p:cxnSp>
      <p:cxnSp>
        <p:nvCxnSpPr>
          <p:cNvPr id="153" name="Google Shape;153;p22"/>
          <p:cNvCxnSpPr/>
          <p:nvPr/>
        </p:nvCxnSpPr>
        <p:spPr>
          <a:xfrm flipH="1" rot="10800000">
            <a:off x="3480175" y="3812725"/>
            <a:ext cx="588600" cy="524700"/>
          </a:xfrm>
          <a:prstGeom prst="straightConnector1">
            <a:avLst/>
          </a:prstGeom>
          <a:noFill/>
          <a:ln cap="flat" cmpd="sng" w="28575">
            <a:solidFill>
              <a:srgbClr val="FF00FF"/>
            </a:solidFill>
            <a:prstDash val="solid"/>
            <a:round/>
            <a:headEnd len="med" w="med" type="none"/>
            <a:tailEnd len="med" w="med" type="triangle"/>
          </a:ln>
        </p:spPr>
      </p:cxnSp>
      <p:sp>
        <p:nvSpPr>
          <p:cNvPr id="154" name="Google Shape;154;p22"/>
          <p:cNvSpPr txBox="1"/>
          <p:nvPr/>
        </p:nvSpPr>
        <p:spPr>
          <a:xfrm>
            <a:off x="7177850" y="3697700"/>
            <a:ext cx="1714500" cy="1241100"/>
          </a:xfrm>
          <a:prstGeom prst="rect">
            <a:avLst/>
          </a:prstGeom>
          <a:solidFill>
            <a:srgbClr val="FFE5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of Grade: how much weight does this category make up in the final grade. </a:t>
            </a:r>
            <a:endParaRPr/>
          </a:p>
        </p:txBody>
      </p:sp>
      <p:cxnSp>
        <p:nvCxnSpPr>
          <p:cNvPr id="155" name="Google Shape;155;p22"/>
          <p:cNvCxnSpPr/>
          <p:nvPr/>
        </p:nvCxnSpPr>
        <p:spPr>
          <a:xfrm rot="10800000">
            <a:off x="6666075" y="4068700"/>
            <a:ext cx="511800" cy="588600"/>
          </a:xfrm>
          <a:prstGeom prst="straightConnector1">
            <a:avLst/>
          </a:prstGeom>
          <a:noFill/>
          <a:ln cap="flat" cmpd="sng" w="28575">
            <a:solidFill>
              <a:srgbClr val="FF00FF"/>
            </a:solidFill>
            <a:prstDash val="solid"/>
            <a:round/>
            <a:headEnd len="med" w="med" type="none"/>
            <a:tailEnd len="med" w="med" type="triangle"/>
          </a:ln>
        </p:spPr>
      </p:cxnSp>
      <p:sp>
        <p:nvSpPr>
          <p:cNvPr id="156" name="Google Shape;156;p22"/>
          <p:cNvSpPr txBox="1"/>
          <p:nvPr/>
        </p:nvSpPr>
        <p:spPr>
          <a:xfrm>
            <a:off x="7235450" y="1292350"/>
            <a:ext cx="1599300" cy="946800"/>
          </a:xfrm>
          <a:prstGeom prst="rect">
            <a:avLst/>
          </a:prstGeom>
          <a:solidFill>
            <a:srgbClr val="FFE5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Assignments: touch to see all assignments &amp; their grades</a:t>
            </a:r>
            <a:endParaRPr/>
          </a:p>
        </p:txBody>
      </p:sp>
      <p:cxnSp>
        <p:nvCxnSpPr>
          <p:cNvPr id="157" name="Google Shape;157;p22"/>
          <p:cNvCxnSpPr>
            <a:endCxn id="145" idx="3"/>
          </p:cNvCxnSpPr>
          <p:nvPr/>
        </p:nvCxnSpPr>
        <p:spPr>
          <a:xfrm flipH="1">
            <a:off x="7064325" y="2251862"/>
            <a:ext cx="1431300" cy="365700"/>
          </a:xfrm>
          <a:prstGeom prst="straightConnector1">
            <a:avLst/>
          </a:prstGeom>
          <a:noFill/>
          <a:ln cap="flat" cmpd="sng" w="28575">
            <a:solidFill>
              <a:srgbClr val="FF00FF"/>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3"/>
          <p:cNvSpPr txBox="1"/>
          <p:nvPr>
            <p:ph type="title"/>
          </p:nvPr>
        </p:nvSpPr>
        <p:spPr>
          <a:xfrm>
            <a:off x="311700" y="227525"/>
            <a:ext cx="8520600" cy="572700"/>
          </a:xfrm>
          <a:prstGeom prst="rect">
            <a:avLst/>
          </a:prstGeom>
          <a:solidFill>
            <a:srgbClr val="00FFFF"/>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latin typeface="Rock Salt"/>
                <a:ea typeface="Rock Salt"/>
                <a:cs typeface="Rock Salt"/>
                <a:sym typeface="Rock Salt"/>
              </a:rPr>
              <a:t>Assignment Screen</a:t>
            </a:r>
            <a:endParaRPr/>
          </a:p>
        </p:txBody>
      </p:sp>
      <p:sp>
        <p:nvSpPr>
          <p:cNvPr id="163" name="Google Shape;163;p23"/>
          <p:cNvSpPr txBox="1"/>
          <p:nvPr>
            <p:ph idx="1" type="body"/>
          </p:nvPr>
        </p:nvSpPr>
        <p:spPr>
          <a:xfrm>
            <a:off x="153525" y="947750"/>
            <a:ext cx="4695600" cy="3939900"/>
          </a:xfrm>
          <a:prstGeom prst="rect">
            <a:avLst/>
          </a:prstGeom>
          <a:solidFill>
            <a:srgbClr val="FFE599"/>
          </a:solid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Once you touch the assignment you want more information about, you come here.</a:t>
            </a:r>
            <a:endParaRPr>
              <a:solidFill>
                <a:srgbClr val="000000"/>
              </a:solidFill>
            </a:endParaRPr>
          </a:p>
          <a:p>
            <a:pPr indent="-342900" lvl="0" marL="457200" rtl="0" algn="l">
              <a:spcBef>
                <a:spcPts val="1600"/>
              </a:spcBef>
              <a:spcAft>
                <a:spcPts val="0"/>
              </a:spcAft>
              <a:buClr>
                <a:srgbClr val="000000"/>
              </a:buClr>
              <a:buSzPts val="1800"/>
              <a:buAutoNum type="arabicPeriod"/>
            </a:pPr>
            <a:r>
              <a:rPr lang="en">
                <a:solidFill>
                  <a:srgbClr val="000000"/>
                </a:solidFill>
              </a:rPr>
              <a:t>There might be a description of the assignment to help you</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At the bottom of the screen, you can find more details if you touch that box</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Or materials attached with this assignment. You can find rubrics, worksheets, and templates here if your teacher uploads them</a:t>
            </a:r>
            <a:endParaRPr>
              <a:solidFill>
                <a:srgbClr val="000000"/>
              </a:solidFill>
            </a:endParaRPr>
          </a:p>
        </p:txBody>
      </p:sp>
      <p:pic>
        <p:nvPicPr>
          <p:cNvPr id="164" name="Google Shape;164;p23"/>
          <p:cNvPicPr preferRelativeResize="0"/>
          <p:nvPr/>
        </p:nvPicPr>
        <p:blipFill rotWithShape="1">
          <a:blip r:embed="rId3">
            <a:alphaModFix/>
          </a:blip>
          <a:srcRect b="57793" l="0" r="0" t="0"/>
          <a:stretch/>
        </p:blipFill>
        <p:spPr>
          <a:xfrm>
            <a:off x="5373700" y="76775"/>
            <a:ext cx="3604001" cy="2008778"/>
          </a:xfrm>
          <a:prstGeom prst="rect">
            <a:avLst/>
          </a:prstGeom>
          <a:noFill/>
          <a:ln>
            <a:noFill/>
          </a:ln>
        </p:spPr>
      </p:pic>
      <p:pic>
        <p:nvPicPr>
          <p:cNvPr id="165" name="Google Shape;165;p23"/>
          <p:cNvPicPr preferRelativeResize="0"/>
          <p:nvPr/>
        </p:nvPicPr>
        <p:blipFill rotWithShape="1">
          <a:blip r:embed="rId3">
            <a:alphaModFix/>
          </a:blip>
          <a:srcRect b="0" l="0" r="0" t="88278"/>
          <a:stretch/>
        </p:blipFill>
        <p:spPr>
          <a:xfrm>
            <a:off x="5373700" y="1781250"/>
            <a:ext cx="3604001" cy="764901"/>
          </a:xfrm>
          <a:prstGeom prst="rect">
            <a:avLst/>
          </a:prstGeom>
          <a:noFill/>
          <a:ln>
            <a:noFill/>
          </a:ln>
          <a:effectLst>
            <a:outerShdw blurRad="57150" rotWithShape="0" algn="bl" dir="5400000" dist="19050">
              <a:srgbClr val="000000">
                <a:alpha val="50000"/>
              </a:srgbClr>
            </a:outerShdw>
          </a:effectLst>
        </p:spPr>
      </p:pic>
      <p:pic>
        <p:nvPicPr>
          <p:cNvPr id="166" name="Google Shape;166;p23"/>
          <p:cNvPicPr preferRelativeResize="0"/>
          <p:nvPr/>
        </p:nvPicPr>
        <p:blipFill rotWithShape="1">
          <a:blip r:embed="rId4">
            <a:alphaModFix/>
          </a:blip>
          <a:srcRect b="45022" l="0" r="0" t="9455"/>
          <a:stretch/>
        </p:blipFill>
        <p:spPr>
          <a:xfrm>
            <a:off x="5373700" y="2763675"/>
            <a:ext cx="3604001" cy="2341424"/>
          </a:xfrm>
          <a:prstGeom prst="rect">
            <a:avLst/>
          </a:prstGeom>
          <a:noFill/>
          <a:ln>
            <a:noFill/>
          </a:ln>
        </p:spPr>
      </p:pic>
      <p:cxnSp>
        <p:nvCxnSpPr>
          <p:cNvPr id="167" name="Google Shape;167;p23"/>
          <p:cNvCxnSpPr/>
          <p:nvPr/>
        </p:nvCxnSpPr>
        <p:spPr>
          <a:xfrm>
            <a:off x="3173100" y="4132725"/>
            <a:ext cx="2328600" cy="498900"/>
          </a:xfrm>
          <a:prstGeom prst="straightConnector1">
            <a:avLst/>
          </a:prstGeom>
          <a:noFill/>
          <a:ln cap="flat" cmpd="sng" w="28575">
            <a:solidFill>
              <a:srgbClr val="FF00FF"/>
            </a:solidFill>
            <a:prstDash val="solid"/>
            <a:round/>
            <a:headEnd len="med" w="med" type="none"/>
            <a:tailEnd len="med" w="med" type="triangle"/>
          </a:ln>
        </p:spPr>
      </p:cxnSp>
      <p:cxnSp>
        <p:nvCxnSpPr>
          <p:cNvPr id="168" name="Google Shape;168;p23"/>
          <p:cNvCxnSpPr/>
          <p:nvPr/>
        </p:nvCxnSpPr>
        <p:spPr>
          <a:xfrm flipH="1" rot="10800000">
            <a:off x="4299050" y="1625000"/>
            <a:ext cx="1023600" cy="575700"/>
          </a:xfrm>
          <a:prstGeom prst="straightConnector1">
            <a:avLst/>
          </a:prstGeom>
          <a:noFill/>
          <a:ln cap="flat" cmpd="sng" w="28575">
            <a:solidFill>
              <a:srgbClr val="FF00FF"/>
            </a:solidFill>
            <a:prstDash val="solid"/>
            <a:round/>
            <a:headEnd len="med" w="med" type="none"/>
            <a:tailEnd len="med" w="med" type="triangle"/>
          </a:ln>
        </p:spPr>
      </p:cxnSp>
      <p:cxnSp>
        <p:nvCxnSpPr>
          <p:cNvPr id="169" name="Google Shape;169;p23"/>
          <p:cNvCxnSpPr/>
          <p:nvPr/>
        </p:nvCxnSpPr>
        <p:spPr>
          <a:xfrm flipH="1" rot="10800000">
            <a:off x="4516550" y="2431000"/>
            <a:ext cx="3377700" cy="511800"/>
          </a:xfrm>
          <a:prstGeom prst="straightConnector1">
            <a:avLst/>
          </a:prstGeom>
          <a:noFill/>
          <a:ln cap="flat" cmpd="sng" w="28575">
            <a:solidFill>
              <a:srgbClr val="FF00FF"/>
            </a:solidFill>
            <a:prstDash val="solid"/>
            <a:round/>
            <a:headEnd len="med" w="med" type="none"/>
            <a:tailEnd len="med" w="med" type="triangle"/>
          </a:ln>
        </p:spPr>
      </p:cxnSp>
      <p:cxnSp>
        <p:nvCxnSpPr>
          <p:cNvPr id="170" name="Google Shape;170;p23"/>
          <p:cNvCxnSpPr/>
          <p:nvPr/>
        </p:nvCxnSpPr>
        <p:spPr>
          <a:xfrm flipH="1" rot="10800000">
            <a:off x="4554950" y="2379675"/>
            <a:ext cx="2405400" cy="384000"/>
          </a:xfrm>
          <a:prstGeom prst="straightConnector1">
            <a:avLst/>
          </a:prstGeom>
          <a:noFill/>
          <a:ln cap="flat" cmpd="sng" w="28575">
            <a:solidFill>
              <a:srgbClr val="FF00FF"/>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4"/>
          <p:cNvSpPr txBox="1"/>
          <p:nvPr>
            <p:ph type="title"/>
          </p:nvPr>
        </p:nvSpPr>
        <p:spPr>
          <a:xfrm>
            <a:off x="3339425" y="227500"/>
            <a:ext cx="5493000" cy="572700"/>
          </a:xfrm>
          <a:prstGeom prst="rect">
            <a:avLst/>
          </a:prstGeom>
          <a:solidFill>
            <a:srgbClr val="00FFFF"/>
          </a:solidFill>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ock Salt"/>
                <a:ea typeface="Rock Salt"/>
                <a:cs typeface="Rock Salt"/>
                <a:sym typeface="Rock Salt"/>
              </a:rPr>
              <a:t>Assignment Codes</a:t>
            </a:r>
            <a:endParaRPr/>
          </a:p>
          <a:p>
            <a:pPr indent="0" lvl="0" marL="0" rtl="0" algn="l">
              <a:spcBef>
                <a:spcPts val="0"/>
              </a:spcBef>
              <a:spcAft>
                <a:spcPts val="0"/>
              </a:spcAft>
              <a:buClr>
                <a:schemeClr val="dk1"/>
              </a:buClr>
              <a:buSzPts val="1100"/>
              <a:buFont typeface="Arial"/>
              <a:buNone/>
            </a:pPr>
            <a:r>
              <a:t/>
            </a:r>
            <a:endParaRPr/>
          </a:p>
        </p:txBody>
      </p:sp>
      <p:sp>
        <p:nvSpPr>
          <p:cNvPr id="176" name="Google Shape;176;p24"/>
          <p:cNvSpPr txBox="1"/>
          <p:nvPr>
            <p:ph idx="1" type="body"/>
          </p:nvPr>
        </p:nvSpPr>
        <p:spPr>
          <a:xfrm>
            <a:off x="3057950" y="909775"/>
            <a:ext cx="6013500" cy="4030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When an assignment is graded, the grade shows up next to the assignment in the box.</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If you see an ‘M’ in the box, then the assignment has not been turned in. </a:t>
            </a:r>
            <a:r>
              <a:rPr lang="en">
                <a:solidFill>
                  <a:schemeClr val="dk1"/>
                </a:solidFill>
              </a:rPr>
              <a:t>‘M’s have a value of 0. Students have 1 grading cycle to turn in missing work or the grade is changed into a 0.</a:t>
            </a:r>
            <a:endParaRPr>
              <a:solidFill>
                <a:schemeClr val="dk1"/>
              </a:solidFill>
            </a:endParaRPr>
          </a:p>
          <a:p>
            <a:pPr indent="-330200" lvl="1" marL="914400" rtl="0" algn="l">
              <a:spcBef>
                <a:spcPts val="0"/>
              </a:spcBef>
              <a:spcAft>
                <a:spcPts val="0"/>
              </a:spcAft>
              <a:buClr>
                <a:srgbClr val="000000"/>
              </a:buClr>
              <a:buSzPts val="1600"/>
              <a:buChar char="○"/>
            </a:pPr>
            <a:r>
              <a:rPr lang="en" sz="1600">
                <a:solidFill>
                  <a:srgbClr val="000000"/>
                </a:solidFill>
              </a:rPr>
              <a:t>An ‘M’ is not a judgement, it is just stating the fact that the teachers do not have it for a variety of reasons. Think of it as a reminder to students to do the assignment.</a:t>
            </a:r>
            <a:endParaRPr sz="1600">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A 0 means that the assignment was missing and the student did not make up the assignment. It CANNOT be made up.</a:t>
            </a:r>
            <a:endParaRPr>
              <a:solidFill>
                <a:srgbClr val="000000"/>
              </a:solidFill>
            </a:endParaRPr>
          </a:p>
        </p:txBody>
      </p:sp>
      <p:pic>
        <p:nvPicPr>
          <p:cNvPr id="177" name="Google Shape;177;p24"/>
          <p:cNvPicPr preferRelativeResize="0"/>
          <p:nvPr/>
        </p:nvPicPr>
        <p:blipFill rotWithShape="1">
          <a:blip r:embed="rId3">
            <a:alphaModFix/>
          </a:blip>
          <a:srcRect b="5221" l="0" r="0" t="2680"/>
          <a:stretch/>
        </p:blipFill>
        <p:spPr>
          <a:xfrm>
            <a:off x="50700" y="100862"/>
            <a:ext cx="2893200" cy="4737026"/>
          </a:xfrm>
          <a:prstGeom prst="rect">
            <a:avLst/>
          </a:prstGeom>
          <a:noFill/>
          <a:ln>
            <a:noFill/>
          </a:ln>
        </p:spPr>
      </p:pic>
      <p:cxnSp>
        <p:nvCxnSpPr>
          <p:cNvPr id="178" name="Google Shape;178;p24"/>
          <p:cNvCxnSpPr/>
          <p:nvPr/>
        </p:nvCxnSpPr>
        <p:spPr>
          <a:xfrm rot="10800000">
            <a:off x="2853075" y="3569625"/>
            <a:ext cx="384000" cy="524700"/>
          </a:xfrm>
          <a:prstGeom prst="straightConnector1">
            <a:avLst/>
          </a:prstGeom>
          <a:noFill/>
          <a:ln cap="flat" cmpd="sng" w="28575">
            <a:solidFill>
              <a:srgbClr val="FF00FF"/>
            </a:solidFill>
            <a:prstDash val="solid"/>
            <a:round/>
            <a:headEnd len="med" w="med" type="none"/>
            <a:tailEnd len="med" w="med" type="triangle"/>
          </a:ln>
        </p:spPr>
      </p:cxnSp>
      <p:cxnSp>
        <p:nvCxnSpPr>
          <p:cNvPr id="179" name="Google Shape;179;p24"/>
          <p:cNvCxnSpPr/>
          <p:nvPr/>
        </p:nvCxnSpPr>
        <p:spPr>
          <a:xfrm flipH="1">
            <a:off x="2763550" y="1816850"/>
            <a:ext cx="524700" cy="76800"/>
          </a:xfrm>
          <a:prstGeom prst="straightConnector1">
            <a:avLst/>
          </a:prstGeom>
          <a:noFill/>
          <a:ln cap="flat" cmpd="sng" w="28575">
            <a:solidFill>
              <a:srgbClr val="FF00FF"/>
            </a:solidFill>
            <a:prstDash val="solid"/>
            <a:round/>
            <a:headEnd len="med" w="med" type="none"/>
            <a:tailEnd len="med" w="med" type="triangle"/>
          </a:ln>
        </p:spPr>
      </p:cxnSp>
      <p:cxnSp>
        <p:nvCxnSpPr>
          <p:cNvPr id="180" name="Google Shape;180;p24"/>
          <p:cNvCxnSpPr/>
          <p:nvPr/>
        </p:nvCxnSpPr>
        <p:spPr>
          <a:xfrm rot="10800000">
            <a:off x="2904475" y="793350"/>
            <a:ext cx="358200" cy="319800"/>
          </a:xfrm>
          <a:prstGeom prst="straightConnector1">
            <a:avLst/>
          </a:prstGeom>
          <a:noFill/>
          <a:ln cap="flat" cmpd="sng" w="28575">
            <a:solidFill>
              <a:srgbClr val="FF00FF"/>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5"/>
          <p:cNvSpPr txBox="1"/>
          <p:nvPr>
            <p:ph type="title"/>
          </p:nvPr>
        </p:nvSpPr>
        <p:spPr>
          <a:xfrm>
            <a:off x="222150" y="201925"/>
            <a:ext cx="8520600" cy="572700"/>
          </a:xfrm>
          <a:prstGeom prst="rect">
            <a:avLst/>
          </a:prstGeom>
          <a:solidFill>
            <a:srgbClr val="00FFFF"/>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latin typeface="Rock Salt"/>
                <a:ea typeface="Rock Salt"/>
                <a:cs typeface="Rock Salt"/>
                <a:sym typeface="Rock Salt"/>
              </a:rPr>
              <a:t>More </a:t>
            </a:r>
            <a:r>
              <a:rPr lang="en" sz="2400">
                <a:latin typeface="Rock Salt"/>
                <a:ea typeface="Rock Salt"/>
                <a:cs typeface="Rock Salt"/>
                <a:sym typeface="Rock Salt"/>
              </a:rPr>
              <a:t>Assignment Codes</a:t>
            </a:r>
            <a:endParaRPr/>
          </a:p>
        </p:txBody>
      </p:sp>
      <p:sp>
        <p:nvSpPr>
          <p:cNvPr id="186" name="Google Shape;186;p25"/>
          <p:cNvSpPr txBox="1"/>
          <p:nvPr>
            <p:ph idx="1" type="body"/>
          </p:nvPr>
        </p:nvSpPr>
        <p:spPr>
          <a:xfrm>
            <a:off x="311700" y="946825"/>
            <a:ext cx="8520600" cy="3622200"/>
          </a:xfrm>
          <a:prstGeom prst="rect">
            <a:avLst/>
          </a:prstGeom>
          <a:solidFill>
            <a:srgbClr val="FFE599"/>
          </a:solidFill>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An ‘L’ means Late. The assignment was turned in late and points have been deducted from the score.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‘EX’ - excused. The student was excused from the assignment and does not need to make it up.</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 - absent. The student was absent and excused from the assignment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Colors in the mobile app have meanings.</a:t>
            </a:r>
            <a:endParaRPr>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Blue = honors</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Green = passing</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Yellow = borderline</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Red = failing</a:t>
            </a:r>
            <a:endParaRPr sz="1800">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Ungraded assignments are gray boxes with the due date in them</a:t>
            </a:r>
            <a:endParaRPr sz="18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6"/>
          <p:cNvSpPr txBox="1"/>
          <p:nvPr>
            <p:ph type="title"/>
          </p:nvPr>
        </p:nvSpPr>
        <p:spPr>
          <a:xfrm>
            <a:off x="311700" y="445025"/>
            <a:ext cx="8520600" cy="572700"/>
          </a:xfrm>
          <a:prstGeom prst="rect">
            <a:avLst/>
          </a:prstGeom>
          <a:solidFill>
            <a:srgbClr val="00FFFF"/>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latin typeface="Rock Salt"/>
                <a:ea typeface="Rock Salt"/>
                <a:cs typeface="Rock Salt"/>
                <a:sym typeface="Rock Salt"/>
              </a:rPr>
              <a:t>Notifications</a:t>
            </a:r>
            <a:endParaRPr/>
          </a:p>
        </p:txBody>
      </p:sp>
      <p:sp>
        <p:nvSpPr>
          <p:cNvPr id="192" name="Google Shape;192;p26"/>
          <p:cNvSpPr txBox="1"/>
          <p:nvPr>
            <p:ph idx="1" type="body"/>
          </p:nvPr>
        </p:nvSpPr>
        <p:spPr>
          <a:xfrm>
            <a:off x="311700" y="1152475"/>
            <a:ext cx="4383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When you see the red dot, then the app has new information for you.</a:t>
            </a:r>
            <a:endParaRPr>
              <a:solidFill>
                <a:srgbClr val="000000"/>
              </a:solidFill>
            </a:endParaRPr>
          </a:p>
          <a:p>
            <a:pPr indent="0" lvl="0" marL="0" rtl="0" algn="l">
              <a:spcBef>
                <a:spcPts val="1600"/>
              </a:spcBef>
              <a:spcAft>
                <a:spcPts val="0"/>
              </a:spcAft>
              <a:buNone/>
            </a:pPr>
            <a:r>
              <a:rPr lang="en">
                <a:solidFill>
                  <a:srgbClr val="000000"/>
                </a:solidFill>
              </a:rPr>
              <a:t>It might be:</a:t>
            </a:r>
            <a:endParaRPr>
              <a:solidFill>
                <a:srgbClr val="000000"/>
              </a:solidFill>
            </a:endParaRPr>
          </a:p>
          <a:p>
            <a:pPr indent="-342900" lvl="0" marL="457200" rtl="0" algn="l">
              <a:spcBef>
                <a:spcPts val="1600"/>
              </a:spcBef>
              <a:spcAft>
                <a:spcPts val="0"/>
              </a:spcAft>
              <a:buClr>
                <a:srgbClr val="000000"/>
              </a:buClr>
              <a:buSzPts val="1800"/>
              <a:buChar char="●"/>
            </a:pPr>
            <a:r>
              <a:rPr lang="en">
                <a:solidFill>
                  <a:srgbClr val="000000"/>
                </a:solidFill>
              </a:rPr>
              <a:t>A new grade update</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A new assignment</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A message</a:t>
            </a:r>
            <a:endParaRPr>
              <a:solidFill>
                <a:srgbClr val="000000"/>
              </a:solidFill>
            </a:endParaRPr>
          </a:p>
        </p:txBody>
      </p:sp>
      <p:pic>
        <p:nvPicPr>
          <p:cNvPr id="193" name="Google Shape;193;p26"/>
          <p:cNvPicPr preferRelativeResize="0"/>
          <p:nvPr/>
        </p:nvPicPr>
        <p:blipFill rotWithShape="1">
          <a:blip r:embed="rId3">
            <a:alphaModFix/>
          </a:blip>
          <a:srcRect b="6226" l="0" r="11637" t="0"/>
          <a:stretch/>
        </p:blipFill>
        <p:spPr>
          <a:xfrm>
            <a:off x="5594000" y="1215975"/>
            <a:ext cx="3238300" cy="3289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7"/>
          <p:cNvSpPr txBox="1"/>
          <p:nvPr>
            <p:ph type="title"/>
          </p:nvPr>
        </p:nvSpPr>
        <p:spPr>
          <a:xfrm>
            <a:off x="311700" y="253100"/>
            <a:ext cx="8520600" cy="572700"/>
          </a:xfrm>
          <a:prstGeom prst="rect">
            <a:avLst/>
          </a:prstGeom>
          <a:solidFill>
            <a:srgbClr val="00FFFF"/>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latin typeface="Rock Salt"/>
                <a:ea typeface="Rock Salt"/>
                <a:cs typeface="Rock Salt"/>
                <a:sym typeface="Rock Salt"/>
              </a:rPr>
              <a:t>Contacting  Teachers</a:t>
            </a:r>
            <a:endParaRPr/>
          </a:p>
        </p:txBody>
      </p:sp>
      <p:sp>
        <p:nvSpPr>
          <p:cNvPr id="199" name="Google Shape;199;p27"/>
          <p:cNvSpPr txBox="1"/>
          <p:nvPr>
            <p:ph idx="1" type="body"/>
          </p:nvPr>
        </p:nvSpPr>
        <p:spPr>
          <a:xfrm>
            <a:off x="311700" y="1152475"/>
            <a:ext cx="8520600" cy="3416400"/>
          </a:xfrm>
          <a:prstGeom prst="rect">
            <a:avLst/>
          </a:prstGeom>
          <a:solidFill>
            <a:srgbClr val="FFE599"/>
          </a:solidFill>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Encourage your student to contact teachers first</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Please use your student’s full name and class. There might be others with your student’s first name in the grade, so this will make it easier for the teacher to give you more specific information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Always use the ms447.org Gmail addresses for teachers so that it reaches them faster</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A full list of all the teachers’ emails can be found in the Planner. It will be in the beginning sections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PupilPath mail shouldn’t be used to communicate with teachers</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8"/>
          <p:cNvSpPr txBox="1"/>
          <p:nvPr/>
        </p:nvSpPr>
        <p:spPr>
          <a:xfrm>
            <a:off x="311700" y="262500"/>
            <a:ext cx="8520600" cy="601800"/>
          </a:xfrm>
          <a:prstGeom prst="rect">
            <a:avLst/>
          </a:prstGeom>
          <a:solidFill>
            <a:srgbClr val="00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00000"/>
                </a:solidFill>
                <a:latin typeface="Rock Salt"/>
                <a:ea typeface="Rock Salt"/>
                <a:cs typeface="Rock Salt"/>
                <a:sym typeface="Rock Salt"/>
              </a:rPr>
              <a:t>Who to contact</a:t>
            </a:r>
            <a:endParaRPr sz="2800">
              <a:solidFill>
                <a:srgbClr val="000000"/>
              </a:solidFill>
              <a:latin typeface="Rock Salt"/>
              <a:ea typeface="Rock Salt"/>
              <a:cs typeface="Rock Salt"/>
              <a:sym typeface="Rock Salt"/>
            </a:endParaRPr>
          </a:p>
        </p:txBody>
      </p:sp>
      <p:graphicFrame>
        <p:nvGraphicFramePr>
          <p:cNvPr id="205" name="Google Shape;205;p28"/>
          <p:cNvGraphicFramePr/>
          <p:nvPr/>
        </p:nvGraphicFramePr>
        <p:xfrm>
          <a:off x="319388" y="864300"/>
          <a:ext cx="3000000" cy="3000000"/>
        </p:xfrm>
        <a:graphic>
          <a:graphicData uri="http://schemas.openxmlformats.org/drawingml/2006/table">
            <a:tbl>
              <a:tblPr>
                <a:noFill/>
                <a:tableStyleId>{25618C2B-77EE-4952-8FA7-86882639E9CE}</a:tableStyleId>
              </a:tblPr>
              <a:tblGrid>
                <a:gridCol w="2598350"/>
                <a:gridCol w="2598350"/>
                <a:gridCol w="3101825"/>
              </a:tblGrid>
              <a:tr h="493225">
                <a:tc>
                  <a:txBody>
                    <a:bodyPr/>
                    <a:lstStyle/>
                    <a:p>
                      <a:pPr indent="0" lvl="0" marL="0" rtl="0" algn="l">
                        <a:spcBef>
                          <a:spcPts val="0"/>
                        </a:spcBef>
                        <a:spcAft>
                          <a:spcPts val="0"/>
                        </a:spcAft>
                        <a:buNone/>
                      </a:pPr>
                      <a:r>
                        <a:rPr b="1" lang="en"/>
                        <a:t>Subject Teachers</a:t>
                      </a:r>
                      <a:endParaRPr b="1"/>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t>Advisor or Social Worker</a:t>
                      </a:r>
                      <a:endParaRPr b="1"/>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t>Parent Coordinator</a:t>
                      </a:r>
                      <a:endParaRPr b="1"/>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2560525">
                <a:tc>
                  <a:txBody>
                    <a:bodyPr/>
                    <a:lstStyle/>
                    <a:p>
                      <a:pPr indent="-317500" lvl="0" marL="457200" rtl="0" algn="l">
                        <a:lnSpc>
                          <a:spcPct val="150000"/>
                        </a:lnSpc>
                        <a:spcBef>
                          <a:spcPts val="0"/>
                        </a:spcBef>
                        <a:spcAft>
                          <a:spcPts val="0"/>
                        </a:spcAft>
                        <a:buClr>
                          <a:srgbClr val="9900FF"/>
                        </a:buClr>
                        <a:buSzPts val="1400"/>
                        <a:buChar char="★"/>
                      </a:pPr>
                      <a:r>
                        <a:rPr lang="en"/>
                        <a:t>Grades</a:t>
                      </a:r>
                      <a:endParaRPr/>
                    </a:p>
                    <a:p>
                      <a:pPr indent="-317500" lvl="0" marL="457200" rtl="0" algn="l">
                        <a:lnSpc>
                          <a:spcPct val="150000"/>
                        </a:lnSpc>
                        <a:spcBef>
                          <a:spcPts val="0"/>
                        </a:spcBef>
                        <a:spcAft>
                          <a:spcPts val="0"/>
                        </a:spcAft>
                        <a:buClr>
                          <a:srgbClr val="9900FF"/>
                        </a:buClr>
                        <a:buSzPts val="1400"/>
                        <a:buChar char="★"/>
                      </a:pPr>
                      <a:r>
                        <a:rPr lang="en"/>
                        <a:t>Homework Concerns</a:t>
                      </a:r>
                      <a:endParaRPr/>
                    </a:p>
                    <a:p>
                      <a:pPr indent="-317500" lvl="0" marL="457200" rtl="0" algn="l">
                        <a:lnSpc>
                          <a:spcPct val="150000"/>
                        </a:lnSpc>
                        <a:spcBef>
                          <a:spcPts val="0"/>
                        </a:spcBef>
                        <a:spcAft>
                          <a:spcPts val="0"/>
                        </a:spcAft>
                        <a:buClr>
                          <a:srgbClr val="9900FF"/>
                        </a:buClr>
                        <a:buSzPts val="1400"/>
                        <a:buChar char="★"/>
                      </a:pPr>
                      <a:r>
                        <a:rPr lang="en"/>
                        <a:t>Content Questions</a:t>
                      </a:r>
                      <a:endParaRPr/>
                    </a:p>
                    <a:p>
                      <a:pPr indent="-317500" lvl="0" marL="457200" rtl="0" algn="l">
                        <a:lnSpc>
                          <a:spcPct val="150000"/>
                        </a:lnSpc>
                        <a:spcBef>
                          <a:spcPts val="0"/>
                        </a:spcBef>
                        <a:spcAft>
                          <a:spcPts val="0"/>
                        </a:spcAft>
                        <a:buClr>
                          <a:srgbClr val="9900FF"/>
                        </a:buClr>
                        <a:buSzPts val="1400"/>
                        <a:buChar char="★"/>
                      </a:pPr>
                      <a:r>
                        <a:rPr lang="en"/>
                        <a:t>Extended Absences (you should </a:t>
                      </a:r>
                      <a:r>
                        <a:rPr b="1" lang="en" u="sng"/>
                        <a:t>always</a:t>
                      </a:r>
                      <a:r>
                        <a:rPr lang="en"/>
                        <a:t> tell the Pupil Secretary about absences- send in a note with your student)</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317500" lvl="0" marL="457200" rtl="0" algn="l">
                        <a:lnSpc>
                          <a:spcPct val="150000"/>
                        </a:lnSpc>
                        <a:spcBef>
                          <a:spcPts val="0"/>
                        </a:spcBef>
                        <a:spcAft>
                          <a:spcPts val="0"/>
                        </a:spcAft>
                        <a:buClr>
                          <a:srgbClr val="9900FF"/>
                        </a:buClr>
                        <a:buSzPts val="1400"/>
                        <a:buChar char="★"/>
                      </a:pPr>
                      <a:r>
                        <a:rPr lang="en"/>
                        <a:t>Locker Issues</a:t>
                      </a:r>
                      <a:endParaRPr/>
                    </a:p>
                    <a:p>
                      <a:pPr indent="-317500" lvl="0" marL="457200" rtl="0" algn="l">
                        <a:lnSpc>
                          <a:spcPct val="150000"/>
                        </a:lnSpc>
                        <a:spcBef>
                          <a:spcPts val="0"/>
                        </a:spcBef>
                        <a:spcAft>
                          <a:spcPts val="0"/>
                        </a:spcAft>
                        <a:buClr>
                          <a:srgbClr val="9900FF"/>
                        </a:buClr>
                        <a:buSzPts val="1400"/>
                        <a:buChar char="★"/>
                      </a:pPr>
                      <a:r>
                        <a:rPr lang="en"/>
                        <a:t>Social Issues</a:t>
                      </a:r>
                      <a:endParaRPr/>
                    </a:p>
                    <a:p>
                      <a:pPr indent="-317500" lvl="0" marL="457200" rtl="0" algn="l">
                        <a:lnSpc>
                          <a:spcPct val="150000"/>
                        </a:lnSpc>
                        <a:spcBef>
                          <a:spcPts val="0"/>
                        </a:spcBef>
                        <a:spcAft>
                          <a:spcPts val="0"/>
                        </a:spcAft>
                        <a:buClr>
                          <a:srgbClr val="9900FF"/>
                        </a:buClr>
                        <a:buSzPts val="1400"/>
                        <a:buChar char="★"/>
                      </a:pPr>
                      <a:r>
                        <a:rPr lang="en"/>
                        <a:t>Illnesses</a:t>
                      </a:r>
                      <a:endParaRPr/>
                    </a:p>
                    <a:p>
                      <a:pPr indent="-317500" lvl="0" marL="457200" rtl="0" algn="l">
                        <a:lnSpc>
                          <a:spcPct val="150000"/>
                        </a:lnSpc>
                        <a:spcBef>
                          <a:spcPts val="0"/>
                        </a:spcBef>
                        <a:spcAft>
                          <a:spcPts val="0"/>
                        </a:spcAft>
                        <a:buClr>
                          <a:srgbClr val="9900FF"/>
                        </a:buClr>
                        <a:buSzPts val="1400"/>
                        <a:buChar char="★"/>
                      </a:pPr>
                      <a:r>
                        <a:rPr lang="en"/>
                        <a:t>Family Emergencies</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317500" lvl="0" marL="457200" rtl="0" algn="l">
                        <a:lnSpc>
                          <a:spcPct val="150000"/>
                        </a:lnSpc>
                        <a:spcBef>
                          <a:spcPts val="0"/>
                        </a:spcBef>
                        <a:spcAft>
                          <a:spcPts val="0"/>
                        </a:spcAft>
                        <a:buClr>
                          <a:srgbClr val="9900FF"/>
                        </a:buClr>
                        <a:buSzPts val="1400"/>
                        <a:buChar char="★"/>
                      </a:pPr>
                      <a:r>
                        <a:rPr lang="en"/>
                        <a:t>Bus Information</a:t>
                      </a:r>
                      <a:endParaRPr/>
                    </a:p>
                    <a:p>
                      <a:pPr indent="-317500" lvl="0" marL="457200" rtl="0" algn="l">
                        <a:lnSpc>
                          <a:spcPct val="150000"/>
                        </a:lnSpc>
                        <a:spcBef>
                          <a:spcPts val="0"/>
                        </a:spcBef>
                        <a:spcAft>
                          <a:spcPts val="0"/>
                        </a:spcAft>
                        <a:buClr>
                          <a:srgbClr val="9900FF"/>
                        </a:buClr>
                        <a:buSzPts val="1400"/>
                        <a:buChar char="★"/>
                      </a:pPr>
                      <a:r>
                        <a:rPr lang="en"/>
                        <a:t>Lunch Information</a:t>
                      </a:r>
                      <a:endParaRPr/>
                    </a:p>
                    <a:p>
                      <a:pPr indent="-317500" lvl="0" marL="457200" rtl="0" algn="l">
                        <a:lnSpc>
                          <a:spcPct val="150000"/>
                        </a:lnSpc>
                        <a:spcBef>
                          <a:spcPts val="0"/>
                        </a:spcBef>
                        <a:spcAft>
                          <a:spcPts val="0"/>
                        </a:spcAft>
                        <a:buClr>
                          <a:srgbClr val="9900FF"/>
                        </a:buClr>
                        <a:buSzPts val="1400"/>
                        <a:buChar char="★"/>
                      </a:pPr>
                      <a:r>
                        <a:rPr lang="en"/>
                        <a:t>Lost or forgotten items</a:t>
                      </a:r>
                      <a:endParaRPr/>
                    </a:p>
                    <a:p>
                      <a:pPr indent="-317500" lvl="0" marL="457200" rtl="0" algn="l">
                        <a:lnSpc>
                          <a:spcPct val="150000"/>
                        </a:lnSpc>
                        <a:spcBef>
                          <a:spcPts val="0"/>
                        </a:spcBef>
                        <a:spcAft>
                          <a:spcPts val="0"/>
                        </a:spcAft>
                        <a:buClr>
                          <a:srgbClr val="9900FF"/>
                        </a:buClr>
                        <a:buSzPts val="1400"/>
                        <a:buChar char="★"/>
                      </a:pPr>
                      <a:r>
                        <a:rPr lang="en"/>
                        <a:t>PupilPath account problems</a:t>
                      </a:r>
                      <a:endParaRPr/>
                    </a:p>
                    <a:p>
                      <a:pPr indent="-317500" lvl="0" marL="457200" rtl="0" algn="l">
                        <a:lnSpc>
                          <a:spcPct val="150000"/>
                        </a:lnSpc>
                        <a:spcBef>
                          <a:spcPts val="0"/>
                        </a:spcBef>
                        <a:spcAft>
                          <a:spcPts val="0"/>
                        </a:spcAft>
                        <a:buClr>
                          <a:srgbClr val="9900FF"/>
                        </a:buClr>
                        <a:buSzPts val="1400"/>
                        <a:buChar char="★"/>
                      </a:pPr>
                      <a:r>
                        <a:rPr lang="en"/>
                        <a:t>PupilPath password reset for Students</a:t>
                      </a:r>
                      <a:endParaRPr/>
                    </a:p>
                    <a:p>
                      <a:pPr indent="-317500" lvl="0" marL="457200" rtl="0" algn="l">
                        <a:lnSpc>
                          <a:spcPct val="150000"/>
                        </a:lnSpc>
                        <a:spcBef>
                          <a:spcPts val="0"/>
                        </a:spcBef>
                        <a:spcAft>
                          <a:spcPts val="0"/>
                        </a:spcAft>
                        <a:buClr>
                          <a:srgbClr val="9900FF"/>
                        </a:buClr>
                        <a:buSzPts val="1400"/>
                        <a:buChar char="★"/>
                      </a:pPr>
                      <a:r>
                        <a:rPr lang="en"/>
                        <a:t>Lost Forms</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graphicFrame>
        <p:nvGraphicFramePr>
          <p:cNvPr id="206" name="Google Shape;206;p28"/>
          <p:cNvGraphicFramePr/>
          <p:nvPr/>
        </p:nvGraphicFramePr>
        <p:xfrm>
          <a:off x="276150" y="4420900"/>
          <a:ext cx="3000000" cy="3000000"/>
        </p:xfrm>
        <a:graphic>
          <a:graphicData uri="http://schemas.openxmlformats.org/drawingml/2006/table">
            <a:tbl>
              <a:tblPr>
                <a:noFill/>
                <a:tableStyleId>{25618C2B-77EE-4952-8FA7-86882639E9CE}</a:tableStyleId>
              </a:tblPr>
              <a:tblGrid>
                <a:gridCol w="8385000"/>
              </a:tblGrid>
              <a:tr h="381000">
                <a:tc>
                  <a:txBody>
                    <a:bodyPr/>
                    <a:lstStyle/>
                    <a:p>
                      <a:pPr indent="0" lvl="0" marL="0" rtl="0" algn="l">
                        <a:spcBef>
                          <a:spcPts val="0"/>
                        </a:spcBef>
                        <a:spcAft>
                          <a:spcPts val="0"/>
                        </a:spcAft>
                        <a:buNone/>
                      </a:pPr>
                      <a:r>
                        <a:rPr lang="en"/>
                        <a:t>Note: When sending an email, please include your student’s name and class in the subject, and a brief description of the issue, to all teachers of that class!</a:t>
                      </a:r>
                      <a:endParaRPr/>
                    </a:p>
                  </a:txBody>
                  <a:tcPr marT="91425" marB="91425" marR="91425" marL="91425">
                    <a:lnL cap="flat" cmpd="sng" w="38100">
                      <a:solidFill>
                        <a:srgbClr val="9900FF"/>
                      </a:solidFill>
                      <a:prstDash val="solid"/>
                      <a:round/>
                      <a:headEnd len="sm" w="sm" type="none"/>
                      <a:tailEnd len="sm" w="sm" type="none"/>
                    </a:lnL>
                    <a:lnR cap="flat" cmpd="sng" w="38100">
                      <a:solidFill>
                        <a:srgbClr val="9900FF"/>
                      </a:solidFill>
                      <a:prstDash val="solid"/>
                      <a:round/>
                      <a:headEnd len="sm" w="sm" type="none"/>
                      <a:tailEnd len="sm" w="sm" type="none"/>
                    </a:lnR>
                    <a:lnT cap="flat" cmpd="sng" w="38100">
                      <a:solidFill>
                        <a:srgbClr val="9900FF"/>
                      </a:solidFill>
                      <a:prstDash val="solid"/>
                      <a:round/>
                      <a:headEnd len="sm" w="sm" type="none"/>
                      <a:tailEnd len="sm" w="sm" type="none"/>
                    </a:lnT>
                    <a:lnB cap="flat" cmpd="sng" w="38100">
                      <a:solidFill>
                        <a:srgbClr val="9900FF"/>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9"/>
          <p:cNvSpPr txBox="1"/>
          <p:nvPr>
            <p:ph type="title"/>
          </p:nvPr>
        </p:nvSpPr>
        <p:spPr>
          <a:xfrm>
            <a:off x="311700" y="253100"/>
            <a:ext cx="8520600" cy="572700"/>
          </a:xfrm>
          <a:prstGeom prst="rect">
            <a:avLst/>
          </a:prstGeom>
          <a:solidFill>
            <a:srgbClr val="00FFFF"/>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latin typeface="Rock Salt"/>
                <a:ea typeface="Rock Salt"/>
                <a:cs typeface="Rock Salt"/>
                <a:sym typeface="Rock Salt"/>
              </a:rPr>
              <a:t>Forgotten Passwords</a:t>
            </a:r>
            <a:endParaRPr/>
          </a:p>
        </p:txBody>
      </p:sp>
      <p:sp>
        <p:nvSpPr>
          <p:cNvPr id="212" name="Google Shape;212;p29"/>
          <p:cNvSpPr txBox="1"/>
          <p:nvPr>
            <p:ph idx="1" type="body"/>
          </p:nvPr>
        </p:nvSpPr>
        <p:spPr>
          <a:xfrm>
            <a:off x="311700" y="1152475"/>
            <a:ext cx="8520600" cy="3416400"/>
          </a:xfrm>
          <a:prstGeom prst="rect">
            <a:avLst/>
          </a:prstGeom>
          <a:solidFill>
            <a:srgbClr val="FFE599"/>
          </a:solidFill>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00"/>
                </a:solidFill>
              </a:rPr>
              <a:t>If your student forgets or loses their PupilPath password, then email the Parent Coordinator for a new one.</a:t>
            </a:r>
            <a:endParaRPr sz="3000">
              <a:solidFill>
                <a:srgbClr val="000000"/>
              </a:solidFill>
            </a:endParaRPr>
          </a:p>
          <a:p>
            <a:pPr indent="0" lvl="0" marL="0" rtl="0" algn="l">
              <a:spcBef>
                <a:spcPts val="1600"/>
              </a:spcBef>
              <a:spcAft>
                <a:spcPts val="1600"/>
              </a:spcAft>
              <a:buNone/>
            </a:pPr>
            <a:r>
              <a:rPr lang="en" sz="3000">
                <a:solidFill>
                  <a:srgbClr val="000000"/>
                </a:solidFill>
              </a:rPr>
              <a:t>The Parent Coordinator is Amy Sirot (asirot@gmail.com)</a:t>
            </a:r>
            <a:endParaRPr sz="30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0"/>
          <p:cNvSpPr txBox="1"/>
          <p:nvPr>
            <p:ph type="title"/>
          </p:nvPr>
        </p:nvSpPr>
        <p:spPr>
          <a:xfrm>
            <a:off x="311700" y="189125"/>
            <a:ext cx="8520600" cy="572700"/>
          </a:xfrm>
          <a:prstGeom prst="rect">
            <a:avLst/>
          </a:prstGeom>
          <a:solidFill>
            <a:srgbClr val="00FFFF"/>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latin typeface="Rock Salt"/>
                <a:ea typeface="Rock Salt"/>
                <a:cs typeface="Rock Salt"/>
                <a:sym typeface="Rock Salt"/>
              </a:rPr>
              <a:t>Settings</a:t>
            </a:r>
            <a:endParaRPr/>
          </a:p>
        </p:txBody>
      </p:sp>
      <p:sp>
        <p:nvSpPr>
          <p:cNvPr id="218" name="Google Shape;218;p30"/>
          <p:cNvSpPr txBox="1"/>
          <p:nvPr>
            <p:ph idx="1" type="body"/>
          </p:nvPr>
        </p:nvSpPr>
        <p:spPr>
          <a:xfrm>
            <a:off x="311700" y="908425"/>
            <a:ext cx="4870200" cy="399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The Settings page can adjust your preferences.</a:t>
            </a:r>
            <a:endParaRPr>
              <a:solidFill>
                <a:srgbClr val="000000"/>
              </a:solidFill>
            </a:endParaRPr>
          </a:p>
          <a:p>
            <a:pPr indent="0" lvl="0" marL="0" rtl="0" algn="l">
              <a:spcBef>
                <a:spcPts val="1600"/>
              </a:spcBef>
              <a:spcAft>
                <a:spcPts val="1600"/>
              </a:spcAft>
              <a:buNone/>
            </a:pPr>
            <a:r>
              <a:rPr lang="en">
                <a:solidFill>
                  <a:srgbClr val="000000"/>
                </a:solidFill>
              </a:rPr>
              <a:t>You can change your Security or Notification selections</a:t>
            </a:r>
            <a:endParaRPr>
              <a:solidFill>
                <a:srgbClr val="000000"/>
              </a:solidFill>
            </a:endParaRPr>
          </a:p>
        </p:txBody>
      </p:sp>
      <p:pic>
        <p:nvPicPr>
          <p:cNvPr id="219" name="Google Shape;219;p30"/>
          <p:cNvPicPr preferRelativeResize="0"/>
          <p:nvPr/>
        </p:nvPicPr>
        <p:blipFill rotWithShape="1">
          <a:blip r:embed="rId3">
            <a:alphaModFix/>
          </a:blip>
          <a:srcRect b="33576" l="0" r="0" t="0"/>
          <a:stretch/>
        </p:blipFill>
        <p:spPr>
          <a:xfrm>
            <a:off x="5365700" y="451288"/>
            <a:ext cx="3591451" cy="42409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a:solidFill>
            <a:srgbClr val="00FFFF"/>
          </a:solidFill>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ck Salt"/>
                <a:ea typeface="Rock Salt"/>
                <a:cs typeface="Rock Salt"/>
                <a:sym typeface="Rock Salt"/>
              </a:rPr>
              <a:t>How to register</a:t>
            </a:r>
            <a:endParaRPr>
              <a:latin typeface="Rock Salt"/>
              <a:ea typeface="Rock Salt"/>
              <a:cs typeface="Rock Salt"/>
              <a:sym typeface="Rock Salt"/>
            </a:endParaRPr>
          </a:p>
        </p:txBody>
      </p:sp>
      <p:sp>
        <p:nvSpPr>
          <p:cNvPr id="61" name="Google Shape;61;p14"/>
          <p:cNvSpPr txBox="1"/>
          <p:nvPr>
            <p:ph idx="1" type="body"/>
          </p:nvPr>
        </p:nvSpPr>
        <p:spPr>
          <a:xfrm>
            <a:off x="311700" y="1152475"/>
            <a:ext cx="4106100" cy="382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To register, you need to use an Internet Browser to register. Use either a laptop, desktop, or your smartphone’s browser to register.</a:t>
            </a:r>
            <a:endParaRPr>
              <a:solidFill>
                <a:srgbClr val="000000"/>
              </a:solidFill>
            </a:endParaRPr>
          </a:p>
          <a:p>
            <a:pPr indent="0" lvl="0" marL="0" rtl="0" algn="l">
              <a:spcBef>
                <a:spcPts val="1600"/>
              </a:spcBef>
              <a:spcAft>
                <a:spcPts val="0"/>
              </a:spcAft>
              <a:buNone/>
            </a:pPr>
            <a:r>
              <a:rPr lang="en">
                <a:solidFill>
                  <a:srgbClr val="000000"/>
                </a:solidFill>
              </a:rPr>
              <a:t>You need:</a:t>
            </a:r>
            <a:endParaRPr>
              <a:solidFill>
                <a:srgbClr val="000000"/>
              </a:solidFill>
            </a:endParaRPr>
          </a:p>
          <a:p>
            <a:pPr indent="-342900" lvl="0" marL="457200" rtl="0" algn="l">
              <a:spcBef>
                <a:spcPts val="1600"/>
              </a:spcBef>
              <a:spcAft>
                <a:spcPts val="0"/>
              </a:spcAft>
              <a:buClr>
                <a:srgbClr val="000000"/>
              </a:buClr>
              <a:buSzPts val="1800"/>
              <a:buAutoNum type="arabicPeriod"/>
            </a:pPr>
            <a:r>
              <a:rPr lang="en">
                <a:solidFill>
                  <a:srgbClr val="000000"/>
                </a:solidFill>
              </a:rPr>
              <a:t>The PupilPath letter given to your student on the 1st Day</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Internet access and a connection to an Internet Browser (like Firefox, Chrome, Safari)</a:t>
            </a:r>
            <a:endParaRPr>
              <a:solidFill>
                <a:srgbClr val="000000"/>
              </a:solidFill>
            </a:endParaRPr>
          </a:p>
        </p:txBody>
      </p:sp>
      <p:pic>
        <p:nvPicPr>
          <p:cNvPr id="62" name="Google Shape;62;p14"/>
          <p:cNvPicPr preferRelativeResize="0"/>
          <p:nvPr/>
        </p:nvPicPr>
        <p:blipFill>
          <a:blip r:embed="rId3">
            <a:alphaModFix/>
          </a:blip>
          <a:stretch>
            <a:fillRect/>
          </a:stretch>
        </p:blipFill>
        <p:spPr>
          <a:xfrm>
            <a:off x="4555575" y="170075"/>
            <a:ext cx="3957300" cy="48033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nvSpPr>
        <p:spPr>
          <a:xfrm>
            <a:off x="311700" y="88400"/>
            <a:ext cx="8520600" cy="626400"/>
          </a:xfrm>
          <a:prstGeom prst="rect">
            <a:avLst/>
          </a:prstGeom>
          <a:solidFill>
            <a:srgbClr val="00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00000"/>
                </a:solidFill>
                <a:latin typeface="Rock Salt"/>
                <a:ea typeface="Rock Salt"/>
                <a:cs typeface="Rock Salt"/>
                <a:sym typeface="Rock Salt"/>
              </a:rPr>
              <a:t>Registering for PupilPath</a:t>
            </a:r>
            <a:endParaRPr sz="2800">
              <a:solidFill>
                <a:srgbClr val="000000"/>
              </a:solidFill>
              <a:latin typeface="Rock Salt"/>
              <a:ea typeface="Rock Salt"/>
              <a:cs typeface="Rock Salt"/>
              <a:sym typeface="Rock Salt"/>
            </a:endParaRPr>
          </a:p>
        </p:txBody>
      </p:sp>
      <p:pic>
        <p:nvPicPr>
          <p:cNvPr id="68" name="Google Shape;68;p15"/>
          <p:cNvPicPr preferRelativeResize="0"/>
          <p:nvPr/>
        </p:nvPicPr>
        <p:blipFill>
          <a:blip r:embed="rId3">
            <a:alphaModFix/>
          </a:blip>
          <a:stretch>
            <a:fillRect/>
          </a:stretch>
        </p:blipFill>
        <p:spPr>
          <a:xfrm>
            <a:off x="5208563" y="960425"/>
            <a:ext cx="3305175" cy="4076700"/>
          </a:xfrm>
          <a:prstGeom prst="rect">
            <a:avLst/>
          </a:prstGeom>
          <a:noFill/>
          <a:ln>
            <a:noFill/>
          </a:ln>
        </p:spPr>
      </p:pic>
      <p:sp>
        <p:nvSpPr>
          <p:cNvPr id="69" name="Google Shape;69;p15"/>
          <p:cNvSpPr txBox="1"/>
          <p:nvPr/>
        </p:nvSpPr>
        <p:spPr>
          <a:xfrm>
            <a:off x="85400" y="915000"/>
            <a:ext cx="3824400" cy="40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New MS 447 PupilPath accounts: click the registration link and enter in the required fields.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Parent/Guardian with a current MS 447 student in 7th or 8th grade: Do Not Re-Register. Sign in with your current account. You will be able to add the new student.</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If you forget your password:</a:t>
            </a:r>
            <a:endParaRPr/>
          </a:p>
          <a:p>
            <a:pPr indent="-317500" lvl="1" marL="914400" rtl="0" algn="l">
              <a:spcBef>
                <a:spcPts val="0"/>
              </a:spcBef>
              <a:spcAft>
                <a:spcPts val="0"/>
              </a:spcAft>
              <a:buSzPts val="1400"/>
              <a:buChar char="○"/>
            </a:pPr>
            <a:r>
              <a:rPr lang="en"/>
              <a:t>Parents/Guardians should click “Forgot Password” to reset password.</a:t>
            </a:r>
            <a:endParaRPr/>
          </a:p>
          <a:p>
            <a:pPr indent="-317500" lvl="1" marL="914400" rtl="0" algn="l">
              <a:spcBef>
                <a:spcPts val="0"/>
              </a:spcBef>
              <a:spcAft>
                <a:spcPts val="0"/>
              </a:spcAft>
              <a:buSzPts val="1400"/>
              <a:buChar char="○"/>
            </a:pPr>
            <a:r>
              <a:rPr lang="en"/>
              <a:t>Students should ask the Parent Coordinator for a new registration code.</a:t>
            </a:r>
            <a:endParaRPr/>
          </a:p>
        </p:txBody>
      </p:sp>
      <p:sp>
        <p:nvSpPr>
          <p:cNvPr id="70" name="Google Shape;70;p15"/>
          <p:cNvSpPr txBox="1"/>
          <p:nvPr/>
        </p:nvSpPr>
        <p:spPr>
          <a:xfrm>
            <a:off x="4003875" y="1731925"/>
            <a:ext cx="1423500" cy="10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00FF"/>
                </a:solidFill>
              </a:rPr>
              <a:t>Parents/ Guardians: Click here if you are registering for the 1st time.</a:t>
            </a:r>
            <a:endParaRPr>
              <a:solidFill>
                <a:srgbClr val="9900FF"/>
              </a:solidFill>
            </a:endParaRPr>
          </a:p>
        </p:txBody>
      </p:sp>
      <p:cxnSp>
        <p:nvCxnSpPr>
          <p:cNvPr id="71" name="Google Shape;71;p15"/>
          <p:cNvCxnSpPr/>
          <p:nvPr/>
        </p:nvCxnSpPr>
        <p:spPr>
          <a:xfrm>
            <a:off x="4725950" y="2884925"/>
            <a:ext cx="1224300" cy="265800"/>
          </a:xfrm>
          <a:prstGeom prst="straightConnector1">
            <a:avLst/>
          </a:prstGeom>
          <a:noFill/>
          <a:ln cap="flat" cmpd="sng" w="9525">
            <a:solidFill>
              <a:srgbClr val="9900FF"/>
            </a:solidFill>
            <a:prstDash val="solid"/>
            <a:round/>
            <a:headEnd len="med" w="med" type="none"/>
            <a:tailEnd len="med" w="med" type="triangle"/>
          </a:ln>
        </p:spPr>
      </p:cxnSp>
      <p:sp>
        <p:nvSpPr>
          <p:cNvPr id="72" name="Google Shape;72;p15"/>
          <p:cNvSpPr txBox="1"/>
          <p:nvPr/>
        </p:nvSpPr>
        <p:spPr>
          <a:xfrm>
            <a:off x="7905050" y="2135225"/>
            <a:ext cx="1176600" cy="12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00FF"/>
                </a:solidFill>
              </a:rPr>
              <a:t>Students: Click here if you are a student that hasn’t registered yet. Most students will register during Tech class.</a:t>
            </a:r>
            <a:endParaRPr>
              <a:solidFill>
                <a:srgbClr val="9900FF"/>
              </a:solidFill>
            </a:endParaRPr>
          </a:p>
        </p:txBody>
      </p:sp>
      <p:cxnSp>
        <p:nvCxnSpPr>
          <p:cNvPr id="73" name="Google Shape;73;p15"/>
          <p:cNvCxnSpPr/>
          <p:nvPr/>
        </p:nvCxnSpPr>
        <p:spPr>
          <a:xfrm flipH="1">
            <a:off x="7335650" y="2419900"/>
            <a:ext cx="569400" cy="635700"/>
          </a:xfrm>
          <a:prstGeom prst="straightConnector1">
            <a:avLst/>
          </a:prstGeom>
          <a:noFill/>
          <a:ln cap="flat" cmpd="sng" w="9525">
            <a:solidFill>
              <a:srgbClr val="9900FF"/>
            </a:solidFill>
            <a:prstDash val="solid"/>
            <a:round/>
            <a:headEnd len="med" w="med" type="none"/>
            <a:tailEnd len="med" w="med" type="triangle"/>
          </a:ln>
        </p:spPr>
      </p:cxnSp>
      <p:sp>
        <p:nvSpPr>
          <p:cNvPr id="74" name="Google Shape;74;p15"/>
          <p:cNvSpPr txBox="1"/>
          <p:nvPr/>
        </p:nvSpPr>
        <p:spPr>
          <a:xfrm>
            <a:off x="4336875" y="4412800"/>
            <a:ext cx="1670100" cy="49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00FF"/>
                </a:solidFill>
              </a:rPr>
              <a:t>Click here to reset your password</a:t>
            </a:r>
            <a:endParaRPr>
              <a:solidFill>
                <a:srgbClr val="9900FF"/>
              </a:solidFill>
            </a:endParaRPr>
          </a:p>
        </p:txBody>
      </p:sp>
      <p:cxnSp>
        <p:nvCxnSpPr>
          <p:cNvPr id="75" name="Google Shape;75;p15"/>
          <p:cNvCxnSpPr>
            <a:stCxn id="74" idx="3"/>
          </p:cNvCxnSpPr>
          <p:nvPr/>
        </p:nvCxnSpPr>
        <p:spPr>
          <a:xfrm flipH="1" rot="10800000">
            <a:off x="6006975" y="4336750"/>
            <a:ext cx="427200" cy="322800"/>
          </a:xfrm>
          <a:prstGeom prst="straightConnector1">
            <a:avLst/>
          </a:prstGeom>
          <a:noFill/>
          <a:ln cap="flat" cmpd="sng" w="9525">
            <a:solidFill>
              <a:srgbClr val="9900FF"/>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170950" y="132850"/>
            <a:ext cx="8520600" cy="626400"/>
          </a:xfrm>
          <a:prstGeom prst="rect">
            <a:avLst/>
          </a:prstGeom>
          <a:solidFill>
            <a:srgbClr val="00FFFF"/>
          </a:solidFill>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ck Salt"/>
                <a:ea typeface="Rock Salt"/>
                <a:cs typeface="Rock Salt"/>
                <a:sym typeface="Rock Salt"/>
              </a:rPr>
              <a:t>PupilPath Invitation Letter</a:t>
            </a:r>
            <a:endParaRPr>
              <a:latin typeface="Rock Salt"/>
              <a:ea typeface="Rock Salt"/>
              <a:cs typeface="Rock Salt"/>
              <a:sym typeface="Rock Salt"/>
            </a:endParaRPr>
          </a:p>
        </p:txBody>
      </p:sp>
      <p:pic>
        <p:nvPicPr>
          <p:cNvPr id="81" name="Google Shape;81;p16"/>
          <p:cNvPicPr preferRelativeResize="0"/>
          <p:nvPr/>
        </p:nvPicPr>
        <p:blipFill>
          <a:blip r:embed="rId3">
            <a:alphaModFix/>
          </a:blip>
          <a:stretch>
            <a:fillRect/>
          </a:stretch>
        </p:blipFill>
        <p:spPr>
          <a:xfrm>
            <a:off x="728202" y="1638024"/>
            <a:ext cx="5913175" cy="2962052"/>
          </a:xfrm>
          <a:prstGeom prst="rect">
            <a:avLst/>
          </a:prstGeom>
          <a:noFill/>
          <a:ln>
            <a:noFill/>
          </a:ln>
        </p:spPr>
      </p:pic>
      <p:sp>
        <p:nvSpPr>
          <p:cNvPr id="82" name="Google Shape;82;p16"/>
          <p:cNvSpPr txBox="1"/>
          <p:nvPr/>
        </p:nvSpPr>
        <p:spPr>
          <a:xfrm>
            <a:off x="379600" y="901525"/>
            <a:ext cx="57828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On one of the first days of school, your student will receive a PupilPath invitation letter. You need this letter to complete the registration process. If you lose yours, please contact the Parent Coordinator.</a:t>
            </a:r>
            <a:endParaRPr/>
          </a:p>
        </p:txBody>
      </p:sp>
      <p:sp>
        <p:nvSpPr>
          <p:cNvPr id="83" name="Google Shape;83;p16"/>
          <p:cNvSpPr txBox="1"/>
          <p:nvPr/>
        </p:nvSpPr>
        <p:spPr>
          <a:xfrm>
            <a:off x="6489800" y="1027550"/>
            <a:ext cx="2469300" cy="13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9900FF"/>
                </a:solidFill>
              </a:rPr>
              <a:t>Important to Note:</a:t>
            </a:r>
            <a:endParaRPr>
              <a:solidFill>
                <a:srgbClr val="9900FF"/>
              </a:solidFill>
            </a:endParaRPr>
          </a:p>
          <a:p>
            <a:pPr indent="-317500" lvl="0" marL="457200" rtl="0" algn="l">
              <a:spcBef>
                <a:spcPts val="0"/>
              </a:spcBef>
              <a:spcAft>
                <a:spcPts val="0"/>
              </a:spcAft>
              <a:buClr>
                <a:srgbClr val="9900FF"/>
              </a:buClr>
              <a:buSzPts val="1400"/>
              <a:buChar char="●"/>
            </a:pPr>
            <a:r>
              <a:rPr lang="en">
                <a:solidFill>
                  <a:srgbClr val="9900FF"/>
                </a:solidFill>
              </a:rPr>
              <a:t>The Parent Registration Code can be shared by parents/guardians that are separated or divorced. </a:t>
            </a:r>
            <a:endParaRPr>
              <a:solidFill>
                <a:srgbClr val="9900FF"/>
              </a:solidFill>
            </a:endParaRPr>
          </a:p>
          <a:p>
            <a:pPr indent="-317500" lvl="0" marL="457200" rtl="0" algn="l">
              <a:spcBef>
                <a:spcPts val="0"/>
              </a:spcBef>
              <a:spcAft>
                <a:spcPts val="0"/>
              </a:spcAft>
              <a:buClr>
                <a:srgbClr val="9900FF"/>
              </a:buClr>
              <a:buSzPts val="1400"/>
              <a:buChar char="●"/>
            </a:pPr>
            <a:r>
              <a:rPr lang="en">
                <a:solidFill>
                  <a:srgbClr val="9900FF"/>
                </a:solidFill>
              </a:rPr>
              <a:t>Once you are registered, PupilPath will allow each partner or guardian to have their own secure access codes and account that cannot be accessed by the other partner or guardian.</a:t>
            </a:r>
            <a:endParaRPr b="1">
              <a:solidFill>
                <a:srgbClr val="9900FF"/>
              </a:solidFill>
            </a:endParaRPr>
          </a:p>
          <a:p>
            <a:pPr indent="-317500" lvl="0" marL="457200" rtl="0" algn="l">
              <a:spcBef>
                <a:spcPts val="0"/>
              </a:spcBef>
              <a:spcAft>
                <a:spcPts val="0"/>
              </a:spcAft>
              <a:buClr>
                <a:srgbClr val="9900FF"/>
              </a:buClr>
              <a:buSzPts val="1400"/>
              <a:buChar char="●"/>
            </a:pPr>
            <a:r>
              <a:rPr b="1" lang="en">
                <a:solidFill>
                  <a:srgbClr val="9900FF"/>
                </a:solidFill>
              </a:rPr>
              <a:t>Parents and students should NOT share accounts.</a:t>
            </a:r>
            <a:endParaRPr>
              <a:solidFill>
                <a:srgbClr val="9900FF"/>
              </a:solidFill>
            </a:endParaRPr>
          </a:p>
        </p:txBody>
      </p:sp>
      <p:cxnSp>
        <p:nvCxnSpPr>
          <p:cNvPr id="84" name="Google Shape;84;p16"/>
          <p:cNvCxnSpPr/>
          <p:nvPr/>
        </p:nvCxnSpPr>
        <p:spPr>
          <a:xfrm flipH="1">
            <a:off x="4550950" y="3523125"/>
            <a:ext cx="2433900" cy="774600"/>
          </a:xfrm>
          <a:prstGeom prst="straightConnector1">
            <a:avLst/>
          </a:prstGeom>
          <a:noFill/>
          <a:ln cap="flat" cmpd="sng" w="9525">
            <a:solidFill>
              <a:srgbClr val="9900FF"/>
            </a:solidFill>
            <a:prstDash val="solid"/>
            <a:round/>
            <a:headEnd len="med" w="med" type="none"/>
            <a:tailEnd len="med" w="med" type="triangle"/>
          </a:ln>
        </p:spPr>
      </p:cxnSp>
      <p:sp>
        <p:nvSpPr>
          <p:cNvPr id="85" name="Google Shape;85;p16"/>
          <p:cNvSpPr txBox="1"/>
          <p:nvPr/>
        </p:nvSpPr>
        <p:spPr>
          <a:xfrm>
            <a:off x="0" y="3124300"/>
            <a:ext cx="1276500" cy="2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00FF"/>
                </a:solidFill>
              </a:rPr>
              <a:t>Student ID Number</a:t>
            </a:r>
            <a:endParaRPr>
              <a:solidFill>
                <a:srgbClr val="9900FF"/>
              </a:solidFill>
            </a:endParaRPr>
          </a:p>
        </p:txBody>
      </p:sp>
      <p:cxnSp>
        <p:nvCxnSpPr>
          <p:cNvPr id="86" name="Google Shape;86;p16"/>
          <p:cNvCxnSpPr/>
          <p:nvPr/>
        </p:nvCxnSpPr>
        <p:spPr>
          <a:xfrm>
            <a:off x="311700" y="3659025"/>
            <a:ext cx="621300" cy="404100"/>
          </a:xfrm>
          <a:prstGeom prst="straightConnector1">
            <a:avLst/>
          </a:prstGeom>
          <a:noFill/>
          <a:ln cap="flat" cmpd="sng" w="9525">
            <a:solidFill>
              <a:srgbClr val="9900FF"/>
            </a:solidFill>
            <a:prstDash val="solid"/>
            <a:round/>
            <a:headEnd len="med" w="med" type="none"/>
            <a:tailEnd len="med" w="med" type="triangle"/>
          </a:ln>
        </p:spPr>
      </p:cxnSp>
      <p:sp>
        <p:nvSpPr>
          <p:cNvPr id="87" name="Google Shape;87;p16"/>
          <p:cNvSpPr txBox="1"/>
          <p:nvPr/>
        </p:nvSpPr>
        <p:spPr>
          <a:xfrm>
            <a:off x="43925" y="4600075"/>
            <a:ext cx="4266000" cy="2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90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137925"/>
            <a:ext cx="8520600" cy="572700"/>
          </a:xfrm>
          <a:prstGeom prst="rect">
            <a:avLst/>
          </a:prstGeom>
          <a:solidFill>
            <a:srgbClr val="00FFFF"/>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latin typeface="Rock Salt"/>
                <a:ea typeface="Rock Salt"/>
                <a:cs typeface="Rock Salt"/>
                <a:sym typeface="Rock Salt"/>
              </a:rPr>
              <a:t>Mobile versus Online PupilPath</a:t>
            </a:r>
            <a:endParaRPr/>
          </a:p>
        </p:txBody>
      </p:sp>
      <p:pic>
        <p:nvPicPr>
          <p:cNvPr id="93" name="Google Shape;93;p17"/>
          <p:cNvPicPr preferRelativeResize="0"/>
          <p:nvPr/>
        </p:nvPicPr>
        <p:blipFill rotWithShape="1">
          <a:blip r:embed="rId3">
            <a:alphaModFix/>
          </a:blip>
          <a:srcRect b="0" l="0" r="0" t="22480"/>
          <a:stretch/>
        </p:blipFill>
        <p:spPr>
          <a:xfrm>
            <a:off x="2984100" y="1906425"/>
            <a:ext cx="6097075" cy="2827625"/>
          </a:xfrm>
          <a:prstGeom prst="rect">
            <a:avLst/>
          </a:prstGeom>
          <a:noFill/>
          <a:ln cap="flat" cmpd="sng" w="38100">
            <a:solidFill>
              <a:srgbClr val="000000"/>
            </a:solidFill>
            <a:prstDash val="solid"/>
            <a:round/>
            <a:headEnd len="sm" w="sm" type="none"/>
            <a:tailEnd len="sm" w="sm" type="none"/>
          </a:ln>
        </p:spPr>
      </p:pic>
      <p:sp>
        <p:nvSpPr>
          <p:cNvPr id="94" name="Google Shape;94;p17"/>
          <p:cNvSpPr txBox="1"/>
          <p:nvPr>
            <p:ph idx="1" type="body"/>
          </p:nvPr>
        </p:nvSpPr>
        <p:spPr>
          <a:xfrm>
            <a:off x="127950" y="780475"/>
            <a:ext cx="4567800" cy="4248000"/>
          </a:xfrm>
          <a:prstGeom prst="rect">
            <a:avLst/>
          </a:prstGeom>
          <a:solidFill>
            <a:srgbClr val="FFE599"/>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Use the one that best fits your life</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However, the </a:t>
            </a:r>
            <a:r>
              <a:rPr lang="en" u="sng">
                <a:solidFill>
                  <a:srgbClr val="000000"/>
                </a:solidFill>
              </a:rPr>
              <a:t>far superior method </a:t>
            </a:r>
            <a:r>
              <a:rPr lang="en">
                <a:solidFill>
                  <a:srgbClr val="000000"/>
                </a:solidFill>
              </a:rPr>
              <a:t>is the </a:t>
            </a:r>
            <a:r>
              <a:rPr lang="en" u="sng">
                <a:solidFill>
                  <a:srgbClr val="000000"/>
                </a:solidFill>
              </a:rPr>
              <a:t>Online Browser version</a:t>
            </a:r>
            <a:endParaRPr u="sng">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The Browser has more options and details that aren’t offered on the Mobile version.</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The Online version has the calendar function that is much easier to see and plan out your week</a:t>
            </a:r>
            <a:endParaRPr sz="1800">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The Online version does not emphasize the grades as much, so students can focus on day-to-day work and obsess less on numeric grades</a:t>
            </a: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230300"/>
            <a:ext cx="8520600" cy="524700"/>
          </a:xfrm>
          <a:prstGeom prst="rect">
            <a:avLst/>
          </a:prstGeom>
          <a:solidFill>
            <a:srgbClr val="00FFFF"/>
          </a:solidFill>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latin typeface="Rock Salt"/>
                <a:ea typeface="Rock Salt"/>
                <a:cs typeface="Rock Salt"/>
                <a:sym typeface="Rock Salt"/>
              </a:rPr>
              <a:t>Push Notifications</a:t>
            </a:r>
            <a:endParaRPr sz="2000"/>
          </a:p>
        </p:txBody>
      </p:sp>
      <p:sp>
        <p:nvSpPr>
          <p:cNvPr id="100" name="Google Shape;100;p18"/>
          <p:cNvSpPr txBox="1"/>
          <p:nvPr>
            <p:ph idx="1" type="body"/>
          </p:nvPr>
        </p:nvSpPr>
        <p:spPr>
          <a:xfrm>
            <a:off x="311700" y="818875"/>
            <a:ext cx="5765700" cy="419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rPr>
              <a:t>A</a:t>
            </a:r>
            <a:r>
              <a:rPr lang="en" sz="1600">
                <a:solidFill>
                  <a:srgbClr val="000000"/>
                </a:solidFill>
              </a:rPr>
              <a:t>fter you sign into the iO PupilPath App, it will ask you if you want it to send you Push Notifications. You can always change your preferences in ‘Settings’.</a:t>
            </a:r>
            <a:endParaRPr sz="1600">
              <a:solidFill>
                <a:srgbClr val="000000"/>
              </a:solidFill>
            </a:endParaRPr>
          </a:p>
          <a:p>
            <a:pPr indent="0" lvl="0" marL="0" rtl="0" algn="l">
              <a:spcBef>
                <a:spcPts val="1600"/>
              </a:spcBef>
              <a:spcAft>
                <a:spcPts val="0"/>
              </a:spcAft>
              <a:buNone/>
            </a:pPr>
            <a:r>
              <a:rPr b="1" lang="en">
                <a:solidFill>
                  <a:srgbClr val="000000"/>
                </a:solidFill>
              </a:rPr>
              <a:t>Allow</a:t>
            </a:r>
            <a:r>
              <a:rPr lang="en">
                <a:solidFill>
                  <a:srgbClr val="000000"/>
                </a:solidFill>
              </a:rPr>
              <a:t> - You’ll be alerted that a grade was entered and told the grade</a:t>
            </a:r>
            <a:endParaRPr>
              <a:solidFill>
                <a:srgbClr val="000000"/>
              </a:solidFill>
            </a:endParaRPr>
          </a:p>
          <a:p>
            <a:pPr indent="-342900" lvl="0" marL="457200" rtl="0" algn="l">
              <a:spcBef>
                <a:spcPts val="1600"/>
              </a:spcBef>
              <a:spcAft>
                <a:spcPts val="0"/>
              </a:spcAft>
              <a:buClr>
                <a:srgbClr val="000000"/>
              </a:buClr>
              <a:buSzPts val="1800"/>
              <a:buChar char="●"/>
            </a:pPr>
            <a:r>
              <a:rPr lang="en">
                <a:solidFill>
                  <a:srgbClr val="000000"/>
                </a:solidFill>
              </a:rPr>
              <a:t>Easier to keep track of your student’s grades</a:t>
            </a:r>
            <a:endParaRPr>
              <a:solidFill>
                <a:srgbClr val="000000"/>
              </a:solidFill>
            </a:endParaRPr>
          </a:p>
          <a:p>
            <a:pPr indent="-336550" lvl="0" marL="457200" rtl="0" algn="l">
              <a:spcBef>
                <a:spcPts val="0"/>
              </a:spcBef>
              <a:spcAft>
                <a:spcPts val="0"/>
              </a:spcAft>
              <a:buClr>
                <a:srgbClr val="000000"/>
              </a:buClr>
              <a:buSzPts val="1700"/>
              <a:buChar char="●"/>
            </a:pPr>
            <a:r>
              <a:rPr lang="en" sz="1700">
                <a:solidFill>
                  <a:srgbClr val="000000"/>
                </a:solidFill>
              </a:rPr>
              <a:t>Tells you when your student was given an anecdotal</a:t>
            </a:r>
            <a:endParaRPr sz="1700">
              <a:solidFill>
                <a:srgbClr val="000000"/>
              </a:solidFill>
            </a:endParaRPr>
          </a:p>
          <a:p>
            <a:pPr indent="0" lvl="0" marL="0" rtl="0" algn="l">
              <a:spcBef>
                <a:spcPts val="1600"/>
              </a:spcBef>
              <a:spcAft>
                <a:spcPts val="0"/>
              </a:spcAft>
              <a:buNone/>
            </a:pPr>
            <a:r>
              <a:rPr b="1" lang="en">
                <a:solidFill>
                  <a:srgbClr val="000000"/>
                </a:solidFill>
              </a:rPr>
              <a:t>Don’t Allow</a:t>
            </a:r>
            <a:r>
              <a:rPr lang="en">
                <a:solidFill>
                  <a:srgbClr val="000000"/>
                </a:solidFill>
              </a:rPr>
              <a:t> - You only see information when you go to the App. Not overwhelming.</a:t>
            </a:r>
            <a:endParaRPr>
              <a:solidFill>
                <a:srgbClr val="000000"/>
              </a:solidFill>
            </a:endParaRPr>
          </a:p>
          <a:p>
            <a:pPr indent="-342900" lvl="0" marL="457200" rtl="0" algn="l">
              <a:spcBef>
                <a:spcPts val="1600"/>
              </a:spcBef>
              <a:spcAft>
                <a:spcPts val="0"/>
              </a:spcAft>
              <a:buClr>
                <a:srgbClr val="000000"/>
              </a:buClr>
              <a:buSzPts val="1800"/>
              <a:buChar char="●"/>
            </a:pPr>
            <a:r>
              <a:rPr lang="en">
                <a:solidFill>
                  <a:srgbClr val="000000"/>
                </a:solidFill>
              </a:rPr>
              <a:t>If a teacher grades late at night, then you will receive a Push notification very late too!</a:t>
            </a:r>
            <a:endParaRPr>
              <a:solidFill>
                <a:srgbClr val="000000"/>
              </a:solidFill>
            </a:endParaRPr>
          </a:p>
        </p:txBody>
      </p:sp>
      <p:pic>
        <p:nvPicPr>
          <p:cNvPr id="101" name="Google Shape;101;p18"/>
          <p:cNvPicPr preferRelativeResize="0"/>
          <p:nvPr/>
        </p:nvPicPr>
        <p:blipFill rotWithShape="1">
          <a:blip r:embed="rId3">
            <a:alphaModFix/>
          </a:blip>
          <a:srcRect b="24591" l="11326" r="11572" t="22"/>
          <a:stretch/>
        </p:blipFill>
        <p:spPr>
          <a:xfrm>
            <a:off x="6179875" y="351238"/>
            <a:ext cx="2495805" cy="4338626"/>
          </a:xfrm>
          <a:prstGeom prst="rect">
            <a:avLst/>
          </a:prstGeom>
          <a:noFill/>
          <a:ln>
            <a:noFill/>
          </a:ln>
        </p:spPr>
      </p:pic>
      <p:cxnSp>
        <p:nvCxnSpPr>
          <p:cNvPr id="102" name="Google Shape;102;p18"/>
          <p:cNvCxnSpPr/>
          <p:nvPr/>
        </p:nvCxnSpPr>
        <p:spPr>
          <a:xfrm>
            <a:off x="5361000" y="2367025"/>
            <a:ext cx="1381800" cy="1535400"/>
          </a:xfrm>
          <a:prstGeom prst="straightConnector1">
            <a:avLst/>
          </a:prstGeom>
          <a:noFill/>
          <a:ln cap="flat" cmpd="sng" w="28575">
            <a:solidFill>
              <a:srgbClr val="FF00FF"/>
            </a:solidFill>
            <a:prstDash val="solid"/>
            <a:round/>
            <a:headEnd len="med" w="med" type="none"/>
            <a:tailEnd len="med" w="med" type="triangle"/>
          </a:ln>
        </p:spPr>
      </p:cxnSp>
      <p:cxnSp>
        <p:nvCxnSpPr>
          <p:cNvPr id="103" name="Google Shape;103;p18"/>
          <p:cNvCxnSpPr/>
          <p:nvPr/>
        </p:nvCxnSpPr>
        <p:spPr>
          <a:xfrm>
            <a:off x="3429000" y="4107125"/>
            <a:ext cx="3224400" cy="268800"/>
          </a:xfrm>
          <a:prstGeom prst="straightConnector1">
            <a:avLst/>
          </a:prstGeom>
          <a:noFill/>
          <a:ln cap="flat" cmpd="sng" w="28575">
            <a:solidFill>
              <a:srgbClr val="FF00FF"/>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166325"/>
            <a:ext cx="8520600" cy="639900"/>
          </a:xfrm>
          <a:prstGeom prst="rect">
            <a:avLst/>
          </a:prstGeom>
          <a:solidFill>
            <a:srgbClr val="00FFFF"/>
          </a:solidFill>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latin typeface="Rock Salt"/>
                <a:ea typeface="Rock Salt"/>
                <a:cs typeface="Rock Salt"/>
                <a:sym typeface="Rock Salt"/>
              </a:rPr>
              <a:t>MOBILE LAUNCH SCREEN</a:t>
            </a:r>
            <a:endParaRPr sz="1800"/>
          </a:p>
        </p:txBody>
      </p:sp>
      <p:sp>
        <p:nvSpPr>
          <p:cNvPr id="109" name="Google Shape;109;p19"/>
          <p:cNvSpPr txBox="1"/>
          <p:nvPr>
            <p:ph idx="1" type="body"/>
          </p:nvPr>
        </p:nvSpPr>
        <p:spPr>
          <a:xfrm>
            <a:off x="102350" y="946825"/>
            <a:ext cx="4260600" cy="401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The Launch screen is immediately after you log in.</a:t>
            </a:r>
            <a:endParaRPr>
              <a:solidFill>
                <a:srgbClr val="000000"/>
              </a:solidFill>
            </a:endParaRPr>
          </a:p>
          <a:p>
            <a:pPr indent="0" lvl="0" marL="0" rtl="0" algn="l">
              <a:spcBef>
                <a:spcPts val="1600"/>
              </a:spcBef>
              <a:spcAft>
                <a:spcPts val="0"/>
              </a:spcAft>
              <a:buNone/>
            </a:pPr>
            <a:r>
              <a:rPr lang="en">
                <a:solidFill>
                  <a:srgbClr val="000000"/>
                </a:solidFill>
              </a:rPr>
              <a:t>From here:</a:t>
            </a:r>
            <a:endParaRPr>
              <a:solidFill>
                <a:srgbClr val="000000"/>
              </a:solidFill>
            </a:endParaRPr>
          </a:p>
          <a:p>
            <a:pPr indent="-342900" lvl="0" marL="457200" rtl="0" algn="l">
              <a:spcBef>
                <a:spcPts val="1600"/>
              </a:spcBef>
              <a:spcAft>
                <a:spcPts val="0"/>
              </a:spcAft>
              <a:buClr>
                <a:srgbClr val="000000"/>
              </a:buClr>
              <a:buSzPts val="1800"/>
              <a:buChar char="●"/>
            </a:pPr>
            <a:r>
              <a:rPr lang="en">
                <a:solidFill>
                  <a:srgbClr val="000000"/>
                </a:solidFill>
              </a:rPr>
              <a:t> you can see the work assigned and due Today.</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Your student’s courses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Your student’s Report Card</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Your student’s Attendance by Course (not the official Attendance).</a:t>
            </a:r>
            <a:endParaRPr>
              <a:solidFill>
                <a:srgbClr val="000000"/>
              </a:solidFill>
            </a:endParaRPr>
          </a:p>
        </p:txBody>
      </p:sp>
      <p:pic>
        <p:nvPicPr>
          <p:cNvPr id="110" name="Google Shape;110;p19"/>
          <p:cNvPicPr preferRelativeResize="0"/>
          <p:nvPr/>
        </p:nvPicPr>
        <p:blipFill>
          <a:blip r:embed="rId3">
            <a:alphaModFix/>
          </a:blip>
          <a:stretch>
            <a:fillRect/>
          </a:stretch>
        </p:blipFill>
        <p:spPr>
          <a:xfrm>
            <a:off x="5347025" y="148225"/>
            <a:ext cx="2969575" cy="48470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137950"/>
            <a:ext cx="8520600" cy="572700"/>
          </a:xfrm>
          <a:prstGeom prst="rect">
            <a:avLst/>
          </a:prstGeom>
          <a:solidFill>
            <a:srgbClr val="00FFFF"/>
          </a:solidFill>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latin typeface="Rock Salt"/>
                <a:ea typeface="Rock Salt"/>
                <a:cs typeface="Rock Salt"/>
                <a:sym typeface="Rock Salt"/>
              </a:rPr>
              <a:t>Reading the Launch Screen</a:t>
            </a:r>
            <a:endParaRPr sz="2000"/>
          </a:p>
        </p:txBody>
      </p:sp>
      <p:sp>
        <p:nvSpPr>
          <p:cNvPr id="116" name="Google Shape;116;p20"/>
          <p:cNvSpPr txBox="1"/>
          <p:nvPr>
            <p:ph idx="1" type="body"/>
          </p:nvPr>
        </p:nvSpPr>
        <p:spPr>
          <a:xfrm>
            <a:off x="76775" y="831650"/>
            <a:ext cx="4797900" cy="4209000"/>
          </a:xfrm>
          <a:prstGeom prst="rect">
            <a:avLst/>
          </a:prstGeom>
          <a:solidFill>
            <a:srgbClr val="FFE599"/>
          </a:solid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Today - lists all the work that is due today and was assigned today</a:t>
            </a:r>
            <a:endParaRPr>
              <a:solidFill>
                <a:srgbClr val="000000"/>
              </a:solidFill>
            </a:endParaRPr>
          </a:p>
          <a:p>
            <a:pPr indent="0" lvl="0" marL="0" rtl="0" algn="l">
              <a:spcBef>
                <a:spcPts val="1600"/>
              </a:spcBef>
              <a:spcAft>
                <a:spcPts val="0"/>
              </a:spcAft>
              <a:buNone/>
            </a:pPr>
            <a:r>
              <a:rPr lang="en">
                <a:solidFill>
                  <a:srgbClr val="000000"/>
                </a:solidFill>
              </a:rPr>
              <a:t>Courses - lists all your student’s subjects</a:t>
            </a:r>
            <a:endParaRPr>
              <a:solidFill>
                <a:srgbClr val="000000"/>
              </a:solidFill>
            </a:endParaRPr>
          </a:p>
          <a:p>
            <a:pPr indent="0" lvl="0" marL="0" rtl="0" algn="l">
              <a:spcBef>
                <a:spcPts val="1600"/>
              </a:spcBef>
              <a:spcAft>
                <a:spcPts val="0"/>
              </a:spcAft>
              <a:buNone/>
            </a:pPr>
            <a:r>
              <a:rPr lang="en" sz="1400">
                <a:solidFill>
                  <a:srgbClr val="000000"/>
                </a:solidFill>
              </a:rPr>
              <a:t>Schedule - Theoretically a list of each day &amp; period’s classes but doesn’t sync up for our 6 day cycle</a:t>
            </a:r>
            <a:endParaRPr sz="1400">
              <a:solidFill>
                <a:srgbClr val="000000"/>
              </a:solidFill>
            </a:endParaRPr>
          </a:p>
          <a:p>
            <a:pPr indent="0" lvl="0" marL="0" rtl="0" algn="l">
              <a:spcBef>
                <a:spcPts val="1600"/>
              </a:spcBef>
              <a:spcAft>
                <a:spcPts val="0"/>
              </a:spcAft>
              <a:buNone/>
            </a:pPr>
            <a:r>
              <a:rPr lang="en">
                <a:solidFill>
                  <a:srgbClr val="000000"/>
                </a:solidFill>
              </a:rPr>
              <a:t>Mail - PupilPath mail, but teachers prefer gmail</a:t>
            </a:r>
            <a:endParaRPr>
              <a:solidFill>
                <a:srgbClr val="000000"/>
              </a:solidFill>
            </a:endParaRPr>
          </a:p>
          <a:p>
            <a:pPr indent="0" lvl="0" marL="0" rtl="0" algn="l">
              <a:spcBef>
                <a:spcPts val="1600"/>
              </a:spcBef>
              <a:spcAft>
                <a:spcPts val="0"/>
              </a:spcAft>
              <a:buNone/>
            </a:pPr>
            <a:r>
              <a:rPr lang="en">
                <a:solidFill>
                  <a:srgbClr val="000000"/>
                </a:solidFill>
              </a:rPr>
              <a:t>Report Card - your grades &amp; comments</a:t>
            </a:r>
            <a:endParaRPr>
              <a:solidFill>
                <a:srgbClr val="000000"/>
              </a:solidFill>
            </a:endParaRPr>
          </a:p>
          <a:p>
            <a:pPr indent="0" lvl="0" marL="0" rtl="0" algn="l">
              <a:spcBef>
                <a:spcPts val="1600"/>
              </a:spcBef>
              <a:spcAft>
                <a:spcPts val="0"/>
              </a:spcAft>
              <a:buNone/>
            </a:pPr>
            <a:r>
              <a:rPr lang="en" sz="1400">
                <a:solidFill>
                  <a:srgbClr val="000000"/>
                </a:solidFill>
              </a:rPr>
              <a:t>Transcript and Assessments - State test scores</a:t>
            </a:r>
            <a:endParaRPr sz="1400">
              <a:solidFill>
                <a:srgbClr val="000000"/>
              </a:solidFill>
            </a:endParaRPr>
          </a:p>
          <a:p>
            <a:pPr indent="0" lvl="0" marL="0" rtl="0" algn="l">
              <a:spcBef>
                <a:spcPts val="1600"/>
              </a:spcBef>
              <a:spcAft>
                <a:spcPts val="0"/>
              </a:spcAft>
              <a:buNone/>
            </a:pPr>
            <a:r>
              <a:rPr lang="en" sz="1400">
                <a:solidFill>
                  <a:srgbClr val="000000"/>
                </a:solidFill>
              </a:rPr>
              <a:t>Daily Attendance - Student attendance for each class</a:t>
            </a:r>
            <a:endParaRPr sz="1400">
              <a:solidFill>
                <a:srgbClr val="000000"/>
              </a:solidFill>
            </a:endParaRPr>
          </a:p>
          <a:p>
            <a:pPr indent="0" lvl="0" marL="0" rtl="0" algn="l">
              <a:spcBef>
                <a:spcPts val="1600"/>
              </a:spcBef>
              <a:spcAft>
                <a:spcPts val="1600"/>
              </a:spcAft>
              <a:buNone/>
            </a:pPr>
            <a:r>
              <a:t/>
            </a:r>
            <a:endParaRPr>
              <a:solidFill>
                <a:srgbClr val="000000"/>
              </a:solidFill>
            </a:endParaRPr>
          </a:p>
        </p:txBody>
      </p:sp>
      <p:pic>
        <p:nvPicPr>
          <p:cNvPr id="117" name="Google Shape;117;p20"/>
          <p:cNvPicPr preferRelativeResize="0"/>
          <p:nvPr/>
        </p:nvPicPr>
        <p:blipFill>
          <a:blip r:embed="rId3">
            <a:alphaModFix/>
          </a:blip>
          <a:stretch>
            <a:fillRect/>
          </a:stretch>
        </p:blipFill>
        <p:spPr>
          <a:xfrm>
            <a:off x="6076375" y="102750"/>
            <a:ext cx="2943950" cy="4937999"/>
          </a:xfrm>
          <a:prstGeom prst="rect">
            <a:avLst/>
          </a:prstGeom>
          <a:noFill/>
          <a:ln>
            <a:noFill/>
          </a:ln>
        </p:spPr>
      </p:pic>
      <p:cxnSp>
        <p:nvCxnSpPr>
          <p:cNvPr id="118" name="Google Shape;118;p20"/>
          <p:cNvCxnSpPr/>
          <p:nvPr/>
        </p:nvCxnSpPr>
        <p:spPr>
          <a:xfrm>
            <a:off x="4145500" y="1253900"/>
            <a:ext cx="1906500" cy="524700"/>
          </a:xfrm>
          <a:prstGeom prst="straightConnector1">
            <a:avLst/>
          </a:prstGeom>
          <a:noFill/>
          <a:ln cap="flat" cmpd="sng" w="28575">
            <a:solidFill>
              <a:srgbClr val="FF00FF"/>
            </a:solidFill>
            <a:prstDash val="solid"/>
            <a:round/>
            <a:headEnd len="med" w="med" type="none"/>
            <a:tailEnd len="med" w="med" type="triangle"/>
          </a:ln>
        </p:spPr>
      </p:cxnSp>
      <p:cxnSp>
        <p:nvCxnSpPr>
          <p:cNvPr id="119" name="Google Shape;119;p20"/>
          <p:cNvCxnSpPr/>
          <p:nvPr/>
        </p:nvCxnSpPr>
        <p:spPr>
          <a:xfrm>
            <a:off x="4286250" y="1906425"/>
            <a:ext cx="1791300" cy="204600"/>
          </a:xfrm>
          <a:prstGeom prst="straightConnector1">
            <a:avLst/>
          </a:prstGeom>
          <a:noFill/>
          <a:ln cap="flat" cmpd="sng" w="28575">
            <a:solidFill>
              <a:srgbClr val="FF00FF"/>
            </a:solidFill>
            <a:prstDash val="solid"/>
            <a:round/>
            <a:headEnd len="med" w="med" type="none"/>
            <a:tailEnd len="med" w="med" type="triangle"/>
          </a:ln>
        </p:spPr>
      </p:cxnSp>
      <p:cxnSp>
        <p:nvCxnSpPr>
          <p:cNvPr id="120" name="Google Shape;120;p20"/>
          <p:cNvCxnSpPr/>
          <p:nvPr/>
        </p:nvCxnSpPr>
        <p:spPr>
          <a:xfrm flipH="1" rot="10800000">
            <a:off x="3915175" y="2419349"/>
            <a:ext cx="2161200" cy="51300"/>
          </a:xfrm>
          <a:prstGeom prst="straightConnector1">
            <a:avLst/>
          </a:prstGeom>
          <a:noFill/>
          <a:ln cap="flat" cmpd="sng" w="28575">
            <a:solidFill>
              <a:srgbClr val="FF00FF"/>
            </a:solidFill>
            <a:prstDash val="solid"/>
            <a:round/>
            <a:headEnd len="med" w="med" type="none"/>
            <a:tailEnd len="med" w="med" type="triangle"/>
          </a:ln>
        </p:spPr>
      </p:cxnSp>
      <p:cxnSp>
        <p:nvCxnSpPr>
          <p:cNvPr id="121" name="Google Shape;121;p20"/>
          <p:cNvCxnSpPr/>
          <p:nvPr/>
        </p:nvCxnSpPr>
        <p:spPr>
          <a:xfrm flipH="1" rot="10800000">
            <a:off x="4273450" y="2725300"/>
            <a:ext cx="2354400" cy="435000"/>
          </a:xfrm>
          <a:prstGeom prst="straightConnector1">
            <a:avLst/>
          </a:prstGeom>
          <a:noFill/>
          <a:ln cap="flat" cmpd="sng" w="28575">
            <a:solidFill>
              <a:srgbClr val="FF00FF"/>
            </a:solidFill>
            <a:prstDash val="solid"/>
            <a:round/>
            <a:headEnd len="med" w="med" type="none"/>
            <a:tailEnd len="med" w="med" type="triangle"/>
          </a:ln>
        </p:spPr>
      </p:cxnSp>
      <p:cxnSp>
        <p:nvCxnSpPr>
          <p:cNvPr id="122" name="Google Shape;122;p20"/>
          <p:cNvCxnSpPr/>
          <p:nvPr/>
        </p:nvCxnSpPr>
        <p:spPr>
          <a:xfrm flipH="1" rot="10800000">
            <a:off x="4260650" y="3262675"/>
            <a:ext cx="1778400" cy="729300"/>
          </a:xfrm>
          <a:prstGeom prst="straightConnector1">
            <a:avLst/>
          </a:prstGeom>
          <a:noFill/>
          <a:ln cap="flat" cmpd="sng" w="28575">
            <a:solidFill>
              <a:srgbClr val="FF00FF"/>
            </a:solidFill>
            <a:prstDash val="solid"/>
            <a:round/>
            <a:headEnd len="med" w="med" type="none"/>
            <a:tailEnd len="med" w="med" type="triangle"/>
          </a:ln>
        </p:spPr>
      </p:cxnSp>
      <p:cxnSp>
        <p:nvCxnSpPr>
          <p:cNvPr id="123" name="Google Shape;123;p20"/>
          <p:cNvCxnSpPr/>
          <p:nvPr/>
        </p:nvCxnSpPr>
        <p:spPr>
          <a:xfrm flipH="1" rot="10800000">
            <a:off x="3991975" y="3544075"/>
            <a:ext cx="2136600" cy="921300"/>
          </a:xfrm>
          <a:prstGeom prst="straightConnector1">
            <a:avLst/>
          </a:prstGeom>
          <a:noFill/>
          <a:ln cap="flat" cmpd="sng" w="28575">
            <a:solidFill>
              <a:srgbClr val="FF00FF"/>
            </a:solidFill>
            <a:prstDash val="solid"/>
            <a:round/>
            <a:headEnd len="med" w="med" type="none"/>
            <a:tailEnd len="med" w="med" type="triangle"/>
          </a:ln>
        </p:spPr>
      </p:cxnSp>
      <p:cxnSp>
        <p:nvCxnSpPr>
          <p:cNvPr id="124" name="Google Shape;124;p20"/>
          <p:cNvCxnSpPr/>
          <p:nvPr/>
        </p:nvCxnSpPr>
        <p:spPr>
          <a:xfrm flipH="1" rot="10800000">
            <a:off x="4068750" y="3812775"/>
            <a:ext cx="2034300" cy="665400"/>
          </a:xfrm>
          <a:prstGeom prst="straightConnector1">
            <a:avLst/>
          </a:prstGeom>
          <a:noFill/>
          <a:ln cap="flat" cmpd="sng" w="28575">
            <a:solidFill>
              <a:srgbClr val="FF00FF"/>
            </a:solidFill>
            <a:prstDash val="solid"/>
            <a:round/>
            <a:headEnd len="med" w="med" type="none"/>
            <a:tailEnd len="med" w="med" type="triangle"/>
          </a:ln>
        </p:spPr>
      </p:cxnSp>
      <p:cxnSp>
        <p:nvCxnSpPr>
          <p:cNvPr id="125" name="Google Shape;125;p20"/>
          <p:cNvCxnSpPr/>
          <p:nvPr/>
        </p:nvCxnSpPr>
        <p:spPr>
          <a:xfrm flipH="1" rot="10800000">
            <a:off x="4427000" y="4132600"/>
            <a:ext cx="1650600" cy="780600"/>
          </a:xfrm>
          <a:prstGeom prst="straightConnector1">
            <a:avLst/>
          </a:prstGeom>
          <a:noFill/>
          <a:ln cap="flat" cmpd="sng" w="38100">
            <a:solidFill>
              <a:srgbClr val="FF00FF"/>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234950" y="189125"/>
            <a:ext cx="8520600" cy="572700"/>
          </a:xfrm>
          <a:prstGeom prst="rect">
            <a:avLst/>
          </a:prstGeom>
          <a:solidFill>
            <a:srgbClr val="00FFFF"/>
          </a:solidFill>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latin typeface="Rock Salt"/>
                <a:ea typeface="Rock Salt"/>
                <a:cs typeface="Rock Salt"/>
                <a:sym typeface="Rock Salt"/>
              </a:rPr>
              <a:t>Today Screen</a:t>
            </a:r>
            <a:endParaRPr sz="2400"/>
          </a:p>
        </p:txBody>
      </p:sp>
      <p:sp>
        <p:nvSpPr>
          <p:cNvPr id="131" name="Google Shape;131;p21"/>
          <p:cNvSpPr txBox="1"/>
          <p:nvPr>
            <p:ph idx="1" type="body"/>
          </p:nvPr>
        </p:nvSpPr>
        <p:spPr>
          <a:xfrm>
            <a:off x="140750" y="870050"/>
            <a:ext cx="4388700" cy="4102500"/>
          </a:xfrm>
          <a:prstGeom prst="rect">
            <a:avLst/>
          </a:prstGeom>
          <a:solidFill>
            <a:srgbClr val="FFE599"/>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rPr>
              <a:t>This is probably the most helpful screen!</a:t>
            </a:r>
            <a:endParaRPr sz="2000">
              <a:solidFill>
                <a:srgbClr val="000000"/>
              </a:solidFill>
            </a:endParaRPr>
          </a:p>
          <a:p>
            <a:pPr indent="-355600" lvl="0" marL="457200" rtl="0" algn="l">
              <a:spcBef>
                <a:spcPts val="1600"/>
              </a:spcBef>
              <a:spcAft>
                <a:spcPts val="0"/>
              </a:spcAft>
              <a:buClr>
                <a:srgbClr val="000000"/>
              </a:buClr>
              <a:buSzPts val="2000"/>
              <a:buChar char="●"/>
            </a:pPr>
            <a:r>
              <a:rPr lang="en" sz="2000">
                <a:solidFill>
                  <a:srgbClr val="000000"/>
                </a:solidFill>
              </a:rPr>
              <a:t>Each subject (and the current grade) is shown and any assignments are listed below</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The due date is listed next to the assignment</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When grades are entered, the grade shows up here too</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Hint - touch/click on the assignment to see more details</a:t>
            </a:r>
            <a:endParaRPr sz="2000">
              <a:solidFill>
                <a:srgbClr val="000000"/>
              </a:solidFill>
            </a:endParaRPr>
          </a:p>
        </p:txBody>
      </p:sp>
      <p:pic>
        <p:nvPicPr>
          <p:cNvPr id="132" name="Google Shape;132;p21"/>
          <p:cNvPicPr preferRelativeResize="0"/>
          <p:nvPr/>
        </p:nvPicPr>
        <p:blipFill>
          <a:blip r:embed="rId3">
            <a:alphaModFix/>
          </a:blip>
          <a:stretch>
            <a:fillRect/>
          </a:stretch>
        </p:blipFill>
        <p:spPr>
          <a:xfrm>
            <a:off x="5488950" y="171050"/>
            <a:ext cx="3531375" cy="4801401"/>
          </a:xfrm>
          <a:prstGeom prst="rect">
            <a:avLst/>
          </a:prstGeom>
          <a:noFill/>
          <a:ln>
            <a:noFill/>
          </a:ln>
        </p:spPr>
      </p:pic>
      <p:cxnSp>
        <p:nvCxnSpPr>
          <p:cNvPr id="133" name="Google Shape;133;p21"/>
          <p:cNvCxnSpPr/>
          <p:nvPr/>
        </p:nvCxnSpPr>
        <p:spPr>
          <a:xfrm flipH="1" rot="10800000">
            <a:off x="3979175" y="1931900"/>
            <a:ext cx="1842600" cy="742200"/>
          </a:xfrm>
          <a:prstGeom prst="straightConnector1">
            <a:avLst/>
          </a:prstGeom>
          <a:noFill/>
          <a:ln cap="flat" cmpd="sng" w="28575">
            <a:solidFill>
              <a:srgbClr val="FF00FF"/>
            </a:solidFill>
            <a:prstDash val="solid"/>
            <a:round/>
            <a:headEnd len="med" w="med" type="none"/>
            <a:tailEnd len="med" w="med" type="triangle"/>
          </a:ln>
        </p:spPr>
      </p:cxnSp>
      <p:cxnSp>
        <p:nvCxnSpPr>
          <p:cNvPr id="134" name="Google Shape;134;p21"/>
          <p:cNvCxnSpPr/>
          <p:nvPr/>
        </p:nvCxnSpPr>
        <p:spPr>
          <a:xfrm flipH="1" rot="10800000">
            <a:off x="3595325" y="1586400"/>
            <a:ext cx="1944900" cy="857400"/>
          </a:xfrm>
          <a:prstGeom prst="straightConnector1">
            <a:avLst/>
          </a:prstGeom>
          <a:noFill/>
          <a:ln cap="flat" cmpd="sng" w="28575">
            <a:solidFill>
              <a:srgbClr val="FF00FF"/>
            </a:solidFill>
            <a:prstDash val="solid"/>
            <a:round/>
            <a:headEnd len="med" w="med" type="none"/>
            <a:tailEnd len="med" w="med" type="triangle"/>
          </a:ln>
        </p:spPr>
      </p:cxnSp>
      <p:cxnSp>
        <p:nvCxnSpPr>
          <p:cNvPr id="135" name="Google Shape;135;p21"/>
          <p:cNvCxnSpPr/>
          <p:nvPr/>
        </p:nvCxnSpPr>
        <p:spPr>
          <a:xfrm flipH="1" rot="10800000">
            <a:off x="4401400" y="1996000"/>
            <a:ext cx="4004700" cy="1164300"/>
          </a:xfrm>
          <a:prstGeom prst="straightConnector1">
            <a:avLst/>
          </a:prstGeom>
          <a:noFill/>
          <a:ln cap="flat" cmpd="sng" w="28575">
            <a:solidFill>
              <a:srgbClr val="FF00FF"/>
            </a:solidFill>
            <a:prstDash val="solid"/>
            <a:round/>
            <a:headEnd len="med" w="med" type="none"/>
            <a:tailEnd len="med" w="med" type="triangle"/>
          </a:ln>
        </p:spPr>
      </p:cxnSp>
      <p:sp>
        <p:nvSpPr>
          <p:cNvPr id="136" name="Google Shape;136;p21"/>
          <p:cNvSpPr/>
          <p:nvPr/>
        </p:nvSpPr>
        <p:spPr>
          <a:xfrm>
            <a:off x="8406100" y="1727300"/>
            <a:ext cx="511800" cy="511800"/>
          </a:xfrm>
          <a:prstGeom prst="ellipse">
            <a:avLst/>
          </a:prstGeom>
          <a:noFill/>
          <a:ln cap="flat" cmpd="sng" w="19050">
            <a:solidFill>
              <a:srgbClr val="FF00FF"/>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7" name="Google Shape;137;p21"/>
          <p:cNvCxnSpPr/>
          <p:nvPr/>
        </p:nvCxnSpPr>
        <p:spPr>
          <a:xfrm flipH="1" rot="10800000">
            <a:off x="3582525" y="3441700"/>
            <a:ext cx="4810800" cy="742200"/>
          </a:xfrm>
          <a:prstGeom prst="straightConnector1">
            <a:avLst/>
          </a:prstGeom>
          <a:noFill/>
          <a:ln cap="flat" cmpd="sng" w="28575">
            <a:solidFill>
              <a:srgbClr val="FF00FF"/>
            </a:solidFill>
            <a:prstDash val="solid"/>
            <a:round/>
            <a:headEnd len="med" w="med" type="none"/>
            <a:tailEnd len="med" w="med" type="triangle"/>
          </a:ln>
        </p:spPr>
      </p:cxnSp>
      <p:sp>
        <p:nvSpPr>
          <p:cNvPr id="138" name="Google Shape;138;p21"/>
          <p:cNvSpPr/>
          <p:nvPr/>
        </p:nvSpPr>
        <p:spPr>
          <a:xfrm>
            <a:off x="8406100" y="3160300"/>
            <a:ext cx="511800" cy="396600"/>
          </a:xfrm>
          <a:prstGeom prst="ellipse">
            <a:avLst/>
          </a:prstGeom>
          <a:noFill/>
          <a:ln cap="flat" cmpd="sng" w="19050">
            <a:solidFill>
              <a:srgbClr val="FF00FF"/>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