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Rock Salt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ockSalt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60b4a53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360b4a53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Once your student brings home the PupilPath invitation letter (if you haven't already received it), follow the above instructions for signing up.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Important information to Note: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Parents/Guardians who are divorced/separated can use the same Registration Code and will be able to to secure their own access codes/account once registered.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Parents/Guardians and Students should NOT share accounts.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360b4a532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360b4a532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 sure to register for PupilPath first. If you have a student who already attends 447, you will not need to re-register. You will simply need to add your new student to your already existing account!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you forget your password: 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Parents- </a:t>
            </a:r>
            <a:r>
              <a:rPr lang="en" sz="1200">
                <a:solidFill>
                  <a:schemeClr val="dk1"/>
                </a:solidFill>
              </a:rPr>
              <a:t>click “Forgot Password” to reset password.</a:t>
            </a:r>
            <a:endParaRPr sz="12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Students-</a:t>
            </a:r>
            <a:r>
              <a:rPr lang="en" sz="1200"/>
              <a:t> </a:t>
            </a:r>
            <a:r>
              <a:rPr lang="en" sz="1200">
                <a:solidFill>
                  <a:schemeClr val="dk1"/>
                </a:solidFill>
              </a:rPr>
              <a:t>ask the Parent Coordinator for a new registration code.</a:t>
            </a:r>
            <a:endParaRPr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360b4a532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360b4a532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is what the Registration screen looks like. Be sure to enter all of the appropriate information found on the Registration Letter.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360b4a532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360b4a532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 on to PupilPath (https://pupilpath.skedula.com/). Enter your sign in ID and password (must have registered first- if you are unsure of how to register, please see previous screen).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Login drop down menu: Select 15k447,  2016-2017: Term 1, choose your student’s name and continue to login.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132850"/>
            <a:ext cx="8520600" cy="626400"/>
          </a:xfrm>
          <a:prstGeom prst="rect">
            <a:avLst/>
          </a:prstGeom>
          <a:solidFill>
            <a:srgbClr val="00FFFF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ck Salt"/>
                <a:ea typeface="Rock Salt"/>
                <a:cs typeface="Rock Salt"/>
                <a:sym typeface="Rock Salt"/>
              </a:rPr>
              <a:t>PupilPath Invitation Letter</a:t>
            </a:r>
            <a:endParaRPr>
              <a:latin typeface="Rock Salt"/>
              <a:ea typeface="Rock Salt"/>
              <a:cs typeface="Rock Salt"/>
              <a:sym typeface="Rock Salt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8202" y="1638024"/>
            <a:ext cx="5913175" cy="2962052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379600" y="901525"/>
            <a:ext cx="5782800" cy="48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student has already received a PupilPath invitation letter. You need this letter to complete the registration process. If you lose yours, please contact the Parent Coordinator.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6489800" y="1027550"/>
            <a:ext cx="2469300" cy="13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900FF"/>
                </a:solidFill>
              </a:rPr>
              <a:t>Important to Note:</a:t>
            </a:r>
            <a:endParaRPr>
              <a:solidFill>
                <a:srgbClr val="9900FF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400"/>
              <a:buChar char="●"/>
            </a:pPr>
            <a:r>
              <a:rPr lang="en">
                <a:solidFill>
                  <a:srgbClr val="9900FF"/>
                </a:solidFill>
              </a:rPr>
              <a:t>The Parent Registration Code can be shared by guardians that are separated or divorced</a:t>
            </a:r>
            <a:endParaRPr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FF"/>
                </a:solidFill>
              </a:rPr>
              <a:t>. </a:t>
            </a:r>
            <a:endParaRPr>
              <a:solidFill>
                <a:srgbClr val="9900FF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400"/>
              <a:buChar char="●"/>
            </a:pPr>
            <a:r>
              <a:rPr lang="en">
                <a:solidFill>
                  <a:srgbClr val="9900FF"/>
                </a:solidFill>
              </a:rPr>
              <a:t>PupilPath will allow each guardian to have their own secure access codes and account that cannot be accessed by the other partner or guardian.</a:t>
            </a:r>
            <a:endParaRPr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9900FF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400"/>
              <a:buChar char="●"/>
            </a:pPr>
            <a:r>
              <a:rPr b="1" lang="en">
                <a:solidFill>
                  <a:srgbClr val="9900FF"/>
                </a:solidFill>
              </a:rPr>
              <a:t>Parents and students should NOT share accounts.</a:t>
            </a:r>
            <a:endParaRPr>
              <a:solidFill>
                <a:srgbClr val="9900FF"/>
              </a:solidFill>
            </a:endParaRPr>
          </a:p>
        </p:txBody>
      </p:sp>
      <p:cxnSp>
        <p:nvCxnSpPr>
          <p:cNvPr id="58" name="Google Shape;58;p13"/>
          <p:cNvCxnSpPr/>
          <p:nvPr/>
        </p:nvCxnSpPr>
        <p:spPr>
          <a:xfrm flipH="1">
            <a:off x="4550950" y="3523125"/>
            <a:ext cx="2433900" cy="774600"/>
          </a:xfrm>
          <a:prstGeom prst="straightConnector1">
            <a:avLst/>
          </a:prstGeom>
          <a:noFill/>
          <a:ln cap="flat" cmpd="sng" w="9525">
            <a:solidFill>
              <a:srgbClr val="9900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9" name="Google Shape;59;p13"/>
          <p:cNvSpPr txBox="1"/>
          <p:nvPr/>
        </p:nvSpPr>
        <p:spPr>
          <a:xfrm>
            <a:off x="0" y="3124300"/>
            <a:ext cx="1276500" cy="2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FF"/>
                </a:solidFill>
              </a:rPr>
              <a:t>Student ID Number</a:t>
            </a:r>
            <a:endParaRPr>
              <a:solidFill>
                <a:srgbClr val="9900FF"/>
              </a:solidFill>
            </a:endParaRPr>
          </a:p>
        </p:txBody>
      </p:sp>
      <p:cxnSp>
        <p:nvCxnSpPr>
          <p:cNvPr id="60" name="Google Shape;60;p13"/>
          <p:cNvCxnSpPr/>
          <p:nvPr/>
        </p:nvCxnSpPr>
        <p:spPr>
          <a:xfrm>
            <a:off x="311700" y="3659025"/>
            <a:ext cx="621300" cy="404100"/>
          </a:xfrm>
          <a:prstGeom prst="straightConnector1">
            <a:avLst/>
          </a:prstGeom>
          <a:noFill/>
          <a:ln cap="flat" cmpd="sng" w="9525">
            <a:solidFill>
              <a:srgbClr val="9900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1" name="Google Shape;61;p13"/>
          <p:cNvSpPr txBox="1"/>
          <p:nvPr/>
        </p:nvSpPr>
        <p:spPr>
          <a:xfrm>
            <a:off x="43925" y="4600075"/>
            <a:ext cx="4266000" cy="2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311700" y="88400"/>
            <a:ext cx="8520600" cy="626400"/>
          </a:xfrm>
          <a:prstGeom prst="rect">
            <a:avLst/>
          </a:prstGeom>
          <a:solidFill>
            <a:srgbClr val="00FFFF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ck Salt"/>
                <a:ea typeface="Rock Salt"/>
                <a:cs typeface="Rock Salt"/>
                <a:sym typeface="Rock Salt"/>
              </a:rPr>
              <a:t>Registering for PupilPath</a:t>
            </a:r>
            <a:endParaRPr>
              <a:latin typeface="Rock Salt"/>
              <a:ea typeface="Rock Salt"/>
              <a:cs typeface="Rock Salt"/>
              <a:sym typeface="Rock Salt"/>
            </a:endParaRPr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08563" y="960425"/>
            <a:ext cx="3305175" cy="40767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 txBox="1"/>
          <p:nvPr/>
        </p:nvSpPr>
        <p:spPr>
          <a:xfrm>
            <a:off x="85400" y="915000"/>
            <a:ext cx="3824400" cy="407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New MS 447 PupilPath accounts: click the registration link and enter in the required fields.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Parent with a current MS 447 student in 7th or 8th grade: Do Not Re-Register. Sign in with your current account. You will be able to add the new student.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If you forget your password: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Parents should click “Forgot Password” to reset password.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Students should ask the Parent Coordinator for a new registration code.</a:t>
            </a:r>
            <a:endParaRPr/>
          </a:p>
        </p:txBody>
      </p:sp>
      <p:sp>
        <p:nvSpPr>
          <p:cNvPr id="69" name="Google Shape;69;p14"/>
          <p:cNvSpPr txBox="1"/>
          <p:nvPr/>
        </p:nvSpPr>
        <p:spPr>
          <a:xfrm>
            <a:off x="4003875" y="1972775"/>
            <a:ext cx="1423500" cy="7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FF"/>
                </a:solidFill>
              </a:rPr>
              <a:t>Parents: Click here if you are registering for the 1st time.</a:t>
            </a:r>
            <a:endParaRPr>
              <a:solidFill>
                <a:srgbClr val="9900FF"/>
              </a:solidFill>
            </a:endParaRPr>
          </a:p>
        </p:txBody>
      </p:sp>
      <p:cxnSp>
        <p:nvCxnSpPr>
          <p:cNvPr id="70" name="Google Shape;70;p14"/>
          <p:cNvCxnSpPr/>
          <p:nvPr/>
        </p:nvCxnSpPr>
        <p:spPr>
          <a:xfrm>
            <a:off x="4725950" y="2884925"/>
            <a:ext cx="1224300" cy="265800"/>
          </a:xfrm>
          <a:prstGeom prst="straightConnector1">
            <a:avLst/>
          </a:prstGeom>
          <a:noFill/>
          <a:ln cap="flat" cmpd="sng" w="9525">
            <a:solidFill>
              <a:srgbClr val="9900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1" name="Google Shape;71;p14"/>
          <p:cNvSpPr txBox="1"/>
          <p:nvPr/>
        </p:nvSpPr>
        <p:spPr>
          <a:xfrm>
            <a:off x="7905050" y="2135225"/>
            <a:ext cx="11766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FF"/>
                </a:solidFill>
              </a:rPr>
              <a:t>Students: Click here if you are a student that hasn’t registered yet.</a:t>
            </a:r>
            <a:endParaRPr>
              <a:solidFill>
                <a:srgbClr val="9900FF"/>
              </a:solidFill>
            </a:endParaRPr>
          </a:p>
        </p:txBody>
      </p:sp>
      <p:cxnSp>
        <p:nvCxnSpPr>
          <p:cNvPr id="72" name="Google Shape;72;p14"/>
          <p:cNvCxnSpPr/>
          <p:nvPr/>
        </p:nvCxnSpPr>
        <p:spPr>
          <a:xfrm flipH="1">
            <a:off x="7335650" y="2419900"/>
            <a:ext cx="569400" cy="635700"/>
          </a:xfrm>
          <a:prstGeom prst="straightConnector1">
            <a:avLst/>
          </a:prstGeom>
          <a:noFill/>
          <a:ln cap="flat" cmpd="sng" w="9525">
            <a:solidFill>
              <a:srgbClr val="9900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3" name="Google Shape;73;p14"/>
          <p:cNvSpPr txBox="1"/>
          <p:nvPr/>
        </p:nvSpPr>
        <p:spPr>
          <a:xfrm>
            <a:off x="4336875" y="4412800"/>
            <a:ext cx="1670100" cy="4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FF"/>
                </a:solidFill>
              </a:rPr>
              <a:t>Click here to reset your password</a:t>
            </a:r>
            <a:endParaRPr>
              <a:solidFill>
                <a:srgbClr val="9900FF"/>
              </a:solidFill>
            </a:endParaRPr>
          </a:p>
        </p:txBody>
      </p:sp>
      <p:cxnSp>
        <p:nvCxnSpPr>
          <p:cNvPr id="74" name="Google Shape;74;p14"/>
          <p:cNvCxnSpPr>
            <a:stCxn id="73" idx="3"/>
          </p:cNvCxnSpPr>
          <p:nvPr/>
        </p:nvCxnSpPr>
        <p:spPr>
          <a:xfrm flipH="1" rot="10800000">
            <a:off x="6006975" y="4336750"/>
            <a:ext cx="427200" cy="322800"/>
          </a:xfrm>
          <a:prstGeom prst="straightConnector1">
            <a:avLst/>
          </a:prstGeom>
          <a:noFill/>
          <a:ln cap="flat" cmpd="sng" w="9525">
            <a:solidFill>
              <a:srgbClr val="9900FF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311700" y="77775"/>
            <a:ext cx="8520600" cy="534900"/>
          </a:xfrm>
          <a:prstGeom prst="rect">
            <a:avLst/>
          </a:prstGeom>
          <a:solidFill>
            <a:srgbClr val="00FFFF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ck Salt"/>
                <a:ea typeface="Rock Salt"/>
                <a:cs typeface="Rock Salt"/>
                <a:sym typeface="Rock Salt"/>
              </a:rPr>
              <a:t>Registration &amp; Password set up</a:t>
            </a:r>
            <a:endParaRPr>
              <a:latin typeface="Rock Salt"/>
              <a:ea typeface="Rock Salt"/>
              <a:cs typeface="Rock Salt"/>
              <a:sym typeface="Rock Salt"/>
            </a:endParaRPr>
          </a:p>
        </p:txBody>
      </p:sp>
      <p:pic>
        <p:nvPicPr>
          <p:cNvPr id="80" name="Google Shape;80;p15"/>
          <p:cNvPicPr preferRelativeResize="0"/>
          <p:nvPr/>
        </p:nvPicPr>
        <p:blipFill rotWithShape="1">
          <a:blip r:embed="rId3">
            <a:alphaModFix/>
          </a:blip>
          <a:srcRect b="1922" l="14244" r="0" t="0"/>
          <a:stretch/>
        </p:blipFill>
        <p:spPr>
          <a:xfrm>
            <a:off x="2288200" y="612675"/>
            <a:ext cx="6823375" cy="4432625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81" name="Google Shape;81;p15"/>
          <p:cNvSpPr txBox="1"/>
          <p:nvPr/>
        </p:nvSpPr>
        <p:spPr>
          <a:xfrm>
            <a:off x="156350" y="2091900"/>
            <a:ext cx="2216700" cy="68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FF"/>
                </a:solidFill>
              </a:rPr>
              <a:t>The Student ID and Registration Code are both found on the bottom of the PupilPath Registration Letter.</a:t>
            </a:r>
            <a:endParaRPr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cxnSp>
        <p:nvCxnSpPr>
          <p:cNvPr id="82" name="Google Shape;82;p15"/>
          <p:cNvCxnSpPr/>
          <p:nvPr/>
        </p:nvCxnSpPr>
        <p:spPr>
          <a:xfrm>
            <a:off x="2135975" y="2897050"/>
            <a:ext cx="429600" cy="846900"/>
          </a:xfrm>
          <a:prstGeom prst="straightConnector1">
            <a:avLst/>
          </a:prstGeom>
          <a:noFill/>
          <a:ln cap="flat" cmpd="sng" w="9525">
            <a:solidFill>
              <a:srgbClr val="9900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3" name="Google Shape;83;p15"/>
          <p:cNvCxnSpPr/>
          <p:nvPr/>
        </p:nvCxnSpPr>
        <p:spPr>
          <a:xfrm>
            <a:off x="2160525" y="2909325"/>
            <a:ext cx="306900" cy="1374900"/>
          </a:xfrm>
          <a:prstGeom prst="straightConnector1">
            <a:avLst/>
          </a:prstGeom>
          <a:noFill/>
          <a:ln cap="flat" cmpd="sng" w="9525">
            <a:solidFill>
              <a:srgbClr val="9900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4" name="Google Shape;84;p15"/>
          <p:cNvSpPr txBox="1"/>
          <p:nvPr/>
        </p:nvSpPr>
        <p:spPr>
          <a:xfrm>
            <a:off x="156350" y="3350275"/>
            <a:ext cx="2158500" cy="10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FF"/>
                </a:solidFill>
              </a:rPr>
              <a:t>When you successfully complete the registration process, the system will generate a “Thank You for Registering” response and it will prompt you to setup your password.</a:t>
            </a:r>
            <a:endParaRPr>
              <a:solidFill>
                <a:srgbClr val="9900FF"/>
              </a:solidFill>
            </a:endParaRPr>
          </a:p>
        </p:txBody>
      </p:sp>
      <p:cxnSp>
        <p:nvCxnSpPr>
          <p:cNvPr id="85" name="Google Shape;85;p15"/>
          <p:cNvCxnSpPr/>
          <p:nvPr/>
        </p:nvCxnSpPr>
        <p:spPr>
          <a:xfrm>
            <a:off x="2094225" y="4596925"/>
            <a:ext cx="571500" cy="222300"/>
          </a:xfrm>
          <a:prstGeom prst="straightConnector1">
            <a:avLst/>
          </a:prstGeom>
          <a:noFill/>
          <a:ln cap="flat" cmpd="sng" w="9525">
            <a:solidFill>
              <a:srgbClr val="9900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6" name="Google Shape;86;p15"/>
          <p:cNvSpPr txBox="1"/>
          <p:nvPr/>
        </p:nvSpPr>
        <p:spPr>
          <a:xfrm>
            <a:off x="156400" y="570100"/>
            <a:ext cx="2055600" cy="63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FF"/>
                </a:solidFill>
              </a:rPr>
              <a:t>Parents with a current MS 447 student in 7th or 8th grade who already have an account should follow this prompt</a:t>
            </a:r>
            <a:endParaRPr>
              <a:solidFill>
                <a:srgbClr val="9900FF"/>
              </a:solidFill>
            </a:endParaRPr>
          </a:p>
        </p:txBody>
      </p:sp>
      <p:cxnSp>
        <p:nvCxnSpPr>
          <p:cNvPr id="87" name="Google Shape;87;p15"/>
          <p:cNvCxnSpPr/>
          <p:nvPr/>
        </p:nvCxnSpPr>
        <p:spPr>
          <a:xfrm flipH="1" rot="10800000">
            <a:off x="2100325" y="857275"/>
            <a:ext cx="680400" cy="238200"/>
          </a:xfrm>
          <a:prstGeom prst="straightConnector1">
            <a:avLst/>
          </a:prstGeom>
          <a:noFill/>
          <a:ln cap="flat" cmpd="sng" w="9525">
            <a:solidFill>
              <a:srgbClr val="9900FF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/>
          <p:nvPr>
            <p:ph type="title"/>
          </p:nvPr>
        </p:nvSpPr>
        <p:spPr>
          <a:xfrm>
            <a:off x="311700" y="132850"/>
            <a:ext cx="8520600" cy="626400"/>
          </a:xfrm>
          <a:prstGeom prst="rect">
            <a:avLst/>
          </a:prstGeom>
          <a:solidFill>
            <a:srgbClr val="00FFFF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ck Salt"/>
                <a:ea typeface="Rock Salt"/>
                <a:cs typeface="Rock Salt"/>
                <a:sym typeface="Rock Salt"/>
              </a:rPr>
              <a:t>Logging into PupilPath</a:t>
            </a:r>
            <a:endParaRPr>
              <a:latin typeface="Rock Salt"/>
              <a:ea typeface="Rock Salt"/>
              <a:cs typeface="Rock Salt"/>
              <a:sym typeface="Rock Salt"/>
            </a:endParaRPr>
          </a:p>
        </p:txBody>
      </p:sp>
      <p:pic>
        <p:nvPicPr>
          <p:cNvPr id="93" name="Google Shape;9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65425" y="2450500"/>
            <a:ext cx="5737726" cy="261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3225" y="812323"/>
            <a:ext cx="2541074" cy="283512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6"/>
          <p:cNvSpPr txBox="1"/>
          <p:nvPr/>
        </p:nvSpPr>
        <p:spPr>
          <a:xfrm>
            <a:off x="3833300" y="965925"/>
            <a:ext cx="3409200" cy="53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FF"/>
                </a:solidFill>
              </a:rPr>
              <a:t>When you log into the </a:t>
            </a:r>
            <a:r>
              <a:rPr b="1" lang="en">
                <a:solidFill>
                  <a:srgbClr val="9900FF"/>
                </a:solidFill>
              </a:rPr>
              <a:t>PupilPath sign in screen (www.pupilpath.skedula.com)</a:t>
            </a:r>
            <a:r>
              <a:rPr lang="en">
                <a:solidFill>
                  <a:srgbClr val="9900FF"/>
                </a:solidFill>
              </a:rPr>
              <a:t>, you need the email address or ID that you used to create your account and your password.</a:t>
            </a:r>
            <a:endParaRPr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9900FF"/>
              </a:solidFill>
            </a:endParaRPr>
          </a:p>
        </p:txBody>
      </p:sp>
      <p:cxnSp>
        <p:nvCxnSpPr>
          <p:cNvPr id="96" name="Google Shape;96;p16"/>
          <p:cNvCxnSpPr/>
          <p:nvPr/>
        </p:nvCxnSpPr>
        <p:spPr>
          <a:xfrm flipH="1">
            <a:off x="2160375" y="1550175"/>
            <a:ext cx="1577100" cy="585900"/>
          </a:xfrm>
          <a:prstGeom prst="straightConnector1">
            <a:avLst/>
          </a:prstGeom>
          <a:noFill/>
          <a:ln cap="flat" cmpd="sng" w="9525">
            <a:solidFill>
              <a:srgbClr val="9900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7" name="Google Shape;97;p16"/>
          <p:cNvCxnSpPr/>
          <p:nvPr/>
        </p:nvCxnSpPr>
        <p:spPr>
          <a:xfrm flipH="1">
            <a:off x="2241975" y="1546725"/>
            <a:ext cx="1502100" cy="832200"/>
          </a:xfrm>
          <a:prstGeom prst="straightConnector1">
            <a:avLst/>
          </a:prstGeom>
          <a:noFill/>
          <a:ln cap="flat" cmpd="sng" w="9525">
            <a:solidFill>
              <a:srgbClr val="9900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8" name="Google Shape;98;p16"/>
          <p:cNvCxnSpPr/>
          <p:nvPr/>
        </p:nvCxnSpPr>
        <p:spPr>
          <a:xfrm flipH="1" rot="10800000">
            <a:off x="3307950" y="3833475"/>
            <a:ext cx="1641000" cy="285300"/>
          </a:xfrm>
          <a:prstGeom prst="straightConnector1">
            <a:avLst/>
          </a:prstGeom>
          <a:noFill/>
          <a:ln cap="flat" cmpd="sng" w="9525">
            <a:solidFill>
              <a:srgbClr val="9900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9" name="Google Shape;99;p16"/>
          <p:cNvCxnSpPr/>
          <p:nvPr/>
        </p:nvCxnSpPr>
        <p:spPr>
          <a:xfrm flipH="1" rot="10800000">
            <a:off x="3307950" y="3379275"/>
            <a:ext cx="1764300" cy="739500"/>
          </a:xfrm>
          <a:prstGeom prst="straightConnector1">
            <a:avLst/>
          </a:prstGeom>
          <a:noFill/>
          <a:ln cap="flat" cmpd="sng" w="9525">
            <a:solidFill>
              <a:srgbClr val="9900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0" name="Google Shape;100;p16"/>
          <p:cNvCxnSpPr/>
          <p:nvPr/>
        </p:nvCxnSpPr>
        <p:spPr>
          <a:xfrm>
            <a:off x="3350100" y="4118775"/>
            <a:ext cx="1680000" cy="110400"/>
          </a:xfrm>
          <a:prstGeom prst="straightConnector1">
            <a:avLst/>
          </a:prstGeom>
          <a:noFill/>
          <a:ln cap="flat" cmpd="sng" w="9525">
            <a:solidFill>
              <a:srgbClr val="9900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1" name="Google Shape;101;p16"/>
          <p:cNvSpPr txBox="1"/>
          <p:nvPr/>
        </p:nvSpPr>
        <p:spPr>
          <a:xfrm>
            <a:off x="533400" y="3833475"/>
            <a:ext cx="2816700" cy="12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FF"/>
                </a:solidFill>
              </a:rPr>
              <a:t>You </a:t>
            </a:r>
            <a:r>
              <a:rPr b="1" lang="en">
                <a:solidFill>
                  <a:srgbClr val="9900FF"/>
                </a:solidFill>
              </a:rPr>
              <a:t>might</a:t>
            </a:r>
            <a:r>
              <a:rPr lang="en">
                <a:solidFill>
                  <a:srgbClr val="9900FF"/>
                </a:solidFill>
              </a:rPr>
              <a:t> be asked to choose the school (15K447), the school Term (2017-2018), and the Student that you wish to view.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