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ck Salt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ckSalt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60b4a5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60b4a5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Once your student brings home the PupilPath invitation letter (if you haven't already received it), follow the above instructions for signing up.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information to Note: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Parents/Guardians who are divorced/separated can use the same Registration Code and will be able to to secure their own access codes/account once registered.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Parents/Guardians and Students should NOT share accounts.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360b4a53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360b4a53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sure to register for PupilPath first. If you have a student who already attends 447, you will not need to re-register. You will simply need to add your new student to your already existing account!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forget your password: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Parents- </a:t>
            </a:r>
            <a:r>
              <a:rPr lang="en" sz="1200">
                <a:solidFill>
                  <a:schemeClr val="dk1"/>
                </a:solidFill>
              </a:rPr>
              <a:t>click “Forgot Password” to reset password.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Students-</a:t>
            </a:r>
            <a:r>
              <a:rPr lang="en" sz="1200"/>
              <a:t> </a:t>
            </a:r>
            <a:r>
              <a:rPr lang="en" sz="1200">
                <a:solidFill>
                  <a:schemeClr val="dk1"/>
                </a:solidFill>
              </a:rPr>
              <a:t>ask the Parent Coordinator for a new registration code.</a:t>
            </a:r>
            <a:endParaRPr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60b4a53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60b4a53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what the Registration screen looks like. Be sure to enter all of the appropriate information found on the Registration Letter.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60b4a532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360b4a532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on to PupilPath (https://pupilpath.skedula.com/). Enter your sign in ID and password (must have registered first- if you are unsure of how to register, please see previous screen).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Login drop down menu: Select 15k447,  2016-2017: Term 1, choose your student’s name and continue to login.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132850"/>
            <a:ext cx="8520600" cy="626400"/>
          </a:xfrm>
          <a:prstGeom prst="rect">
            <a:avLst/>
          </a:prstGeom>
          <a:solidFill>
            <a:srgbClr val="00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ck Salt"/>
                <a:ea typeface="Rock Salt"/>
                <a:cs typeface="Rock Salt"/>
                <a:sym typeface="Rock Salt"/>
              </a:rPr>
              <a:t>PupilPath Invitation Letter</a:t>
            </a:r>
            <a:endParaRPr>
              <a:latin typeface="Rock Salt"/>
              <a:ea typeface="Rock Salt"/>
              <a:cs typeface="Rock Salt"/>
              <a:sym typeface="Rock Sal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202" y="1638024"/>
            <a:ext cx="5913175" cy="296205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79600" y="901525"/>
            <a:ext cx="5782800" cy="4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student has already received a PupilPath invitation letter. You need this letter to complete the registration process. If you lose yours, please contact the Parent Coordinator.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6489800" y="1027550"/>
            <a:ext cx="24693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Important to Note:</a:t>
            </a:r>
            <a:endParaRPr>
              <a:solidFill>
                <a:srgbClr val="9900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</a:pPr>
            <a:r>
              <a:rPr lang="en">
                <a:solidFill>
                  <a:srgbClr val="9900FF"/>
                </a:solidFill>
              </a:rPr>
              <a:t>The Parent Registration Code can be shared by guardians that are separated or divorced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. </a:t>
            </a:r>
            <a:endParaRPr>
              <a:solidFill>
                <a:srgbClr val="9900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</a:pPr>
            <a:r>
              <a:rPr lang="en">
                <a:solidFill>
                  <a:srgbClr val="9900FF"/>
                </a:solidFill>
              </a:rPr>
              <a:t>PupilPath will allow each guardian to have their own secure access codes and account that cannot be accessed by the other partner or guardian.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</a:pPr>
            <a:r>
              <a:rPr b="1" lang="en">
                <a:solidFill>
                  <a:srgbClr val="9900FF"/>
                </a:solidFill>
              </a:rPr>
              <a:t>Parents and students should NOT share accounts.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58" name="Google Shape;58;p13"/>
          <p:cNvCxnSpPr/>
          <p:nvPr/>
        </p:nvCxnSpPr>
        <p:spPr>
          <a:xfrm flipH="1">
            <a:off x="4550950" y="3523125"/>
            <a:ext cx="2433900" cy="7746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9" name="Google Shape;59;p13"/>
          <p:cNvSpPr txBox="1"/>
          <p:nvPr/>
        </p:nvSpPr>
        <p:spPr>
          <a:xfrm>
            <a:off x="0" y="3124300"/>
            <a:ext cx="1276500" cy="2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Student ID Number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311700" y="3659025"/>
            <a:ext cx="621300" cy="4041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" name="Google Shape;61;p13"/>
          <p:cNvSpPr txBox="1"/>
          <p:nvPr/>
        </p:nvSpPr>
        <p:spPr>
          <a:xfrm>
            <a:off x="43925" y="4600075"/>
            <a:ext cx="4266000" cy="2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88400"/>
            <a:ext cx="8520600" cy="626400"/>
          </a:xfrm>
          <a:prstGeom prst="rect">
            <a:avLst/>
          </a:prstGeom>
          <a:solidFill>
            <a:srgbClr val="00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ck Salt"/>
                <a:ea typeface="Rock Salt"/>
                <a:cs typeface="Rock Salt"/>
                <a:sym typeface="Rock Salt"/>
              </a:rPr>
              <a:t>Registering for PupilPath</a:t>
            </a:r>
            <a:endParaRPr>
              <a:latin typeface="Rock Salt"/>
              <a:ea typeface="Rock Salt"/>
              <a:cs typeface="Rock Salt"/>
              <a:sym typeface="Rock Salt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8563" y="960425"/>
            <a:ext cx="3305175" cy="40767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85400" y="915000"/>
            <a:ext cx="3824400" cy="4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New MS 447 PupilPath accounts: click the registration link and enter in the required fields.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Parent with a current MS 447 student in 7th or 8th grade: Do Not Re-Register. Sign in with your current account. You will be able to add the new student.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forget your password: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Parents should click “Forgot Password” to reset password.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Students should ask the Parent Coordinator for a new registration code.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4003875" y="1972775"/>
            <a:ext cx="1423500" cy="7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Parents: Click here if you are registering for the 1st time.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70" name="Google Shape;70;p14"/>
          <p:cNvCxnSpPr/>
          <p:nvPr/>
        </p:nvCxnSpPr>
        <p:spPr>
          <a:xfrm>
            <a:off x="4725950" y="2884925"/>
            <a:ext cx="1224300" cy="2658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1" name="Google Shape;71;p14"/>
          <p:cNvSpPr txBox="1"/>
          <p:nvPr/>
        </p:nvSpPr>
        <p:spPr>
          <a:xfrm>
            <a:off x="7905050" y="2135225"/>
            <a:ext cx="1176600" cy="12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Students: Click here if you are a student that hasn’t registered yet.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72" name="Google Shape;72;p14"/>
          <p:cNvCxnSpPr/>
          <p:nvPr/>
        </p:nvCxnSpPr>
        <p:spPr>
          <a:xfrm flipH="1">
            <a:off x="7335650" y="2419900"/>
            <a:ext cx="569400" cy="6357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" name="Google Shape;73;p14"/>
          <p:cNvSpPr txBox="1"/>
          <p:nvPr/>
        </p:nvSpPr>
        <p:spPr>
          <a:xfrm>
            <a:off x="4336875" y="4412800"/>
            <a:ext cx="1670100" cy="4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Click here to reset your password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74" name="Google Shape;74;p14"/>
          <p:cNvCxnSpPr>
            <a:stCxn id="73" idx="3"/>
          </p:cNvCxnSpPr>
          <p:nvPr/>
        </p:nvCxnSpPr>
        <p:spPr>
          <a:xfrm flipH="1" rot="10800000">
            <a:off x="6006975" y="4336750"/>
            <a:ext cx="427200" cy="3228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77775"/>
            <a:ext cx="8520600" cy="534900"/>
          </a:xfrm>
          <a:prstGeom prst="rect">
            <a:avLst/>
          </a:prstGeom>
          <a:solidFill>
            <a:srgbClr val="00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ck Salt"/>
                <a:ea typeface="Rock Salt"/>
                <a:cs typeface="Rock Salt"/>
                <a:sym typeface="Rock Salt"/>
              </a:rPr>
              <a:t>Registration &amp; Password set up</a:t>
            </a:r>
            <a:endParaRPr>
              <a:latin typeface="Rock Salt"/>
              <a:ea typeface="Rock Salt"/>
              <a:cs typeface="Rock Salt"/>
              <a:sym typeface="Rock Salt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 rotWithShape="1">
          <a:blip r:embed="rId3">
            <a:alphaModFix/>
          </a:blip>
          <a:srcRect b="1922" l="14244" r="0" t="0"/>
          <a:stretch/>
        </p:blipFill>
        <p:spPr>
          <a:xfrm>
            <a:off x="2288200" y="612675"/>
            <a:ext cx="6823375" cy="443262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1" name="Google Shape;81;p15"/>
          <p:cNvSpPr txBox="1"/>
          <p:nvPr/>
        </p:nvSpPr>
        <p:spPr>
          <a:xfrm>
            <a:off x="156350" y="2091900"/>
            <a:ext cx="22167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The Student ID and Registration Code are both found on the bottom of the PupilPath Registration Letter.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cxnSp>
        <p:nvCxnSpPr>
          <p:cNvPr id="82" name="Google Shape;82;p15"/>
          <p:cNvCxnSpPr/>
          <p:nvPr/>
        </p:nvCxnSpPr>
        <p:spPr>
          <a:xfrm>
            <a:off x="2135975" y="2897050"/>
            <a:ext cx="429600" cy="8469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3" name="Google Shape;83;p15"/>
          <p:cNvCxnSpPr/>
          <p:nvPr/>
        </p:nvCxnSpPr>
        <p:spPr>
          <a:xfrm>
            <a:off x="2160525" y="2909325"/>
            <a:ext cx="306900" cy="13749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" name="Google Shape;84;p15"/>
          <p:cNvSpPr txBox="1"/>
          <p:nvPr/>
        </p:nvSpPr>
        <p:spPr>
          <a:xfrm>
            <a:off x="156350" y="3350275"/>
            <a:ext cx="2158500" cy="10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When you successfully complete the registration process, the system will generate a “Thank You for Registering” response and it will prompt you to setup your password.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85" name="Google Shape;85;p15"/>
          <p:cNvCxnSpPr/>
          <p:nvPr/>
        </p:nvCxnSpPr>
        <p:spPr>
          <a:xfrm>
            <a:off x="2094225" y="4596925"/>
            <a:ext cx="571500" cy="2223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6" name="Google Shape;86;p15"/>
          <p:cNvSpPr txBox="1"/>
          <p:nvPr/>
        </p:nvSpPr>
        <p:spPr>
          <a:xfrm>
            <a:off x="156400" y="570100"/>
            <a:ext cx="20556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Parents with a current MS 447 student in 7th or 8th grade who already have an account should follow this prompt</a:t>
            </a:r>
            <a:endParaRPr>
              <a:solidFill>
                <a:srgbClr val="9900FF"/>
              </a:solidFill>
            </a:endParaRPr>
          </a:p>
        </p:txBody>
      </p:sp>
      <p:cxnSp>
        <p:nvCxnSpPr>
          <p:cNvPr id="87" name="Google Shape;87;p15"/>
          <p:cNvCxnSpPr/>
          <p:nvPr/>
        </p:nvCxnSpPr>
        <p:spPr>
          <a:xfrm flipH="1" rot="10800000">
            <a:off x="2100325" y="857275"/>
            <a:ext cx="680400" cy="2382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311700" y="132850"/>
            <a:ext cx="8520600" cy="626400"/>
          </a:xfrm>
          <a:prstGeom prst="rect">
            <a:avLst/>
          </a:prstGeom>
          <a:solidFill>
            <a:srgbClr val="00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ck Salt"/>
                <a:ea typeface="Rock Salt"/>
                <a:cs typeface="Rock Salt"/>
                <a:sym typeface="Rock Salt"/>
              </a:rPr>
              <a:t>Logging into PupilPath</a:t>
            </a:r>
            <a:endParaRPr>
              <a:latin typeface="Rock Salt"/>
              <a:ea typeface="Rock Salt"/>
              <a:cs typeface="Rock Salt"/>
              <a:sym typeface="Rock Salt"/>
            </a:endParaRPr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5425" y="2450500"/>
            <a:ext cx="5737726" cy="261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3225" y="812323"/>
            <a:ext cx="2541074" cy="28351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 txBox="1"/>
          <p:nvPr/>
        </p:nvSpPr>
        <p:spPr>
          <a:xfrm>
            <a:off x="3833300" y="965925"/>
            <a:ext cx="3409200" cy="5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When you log into the </a:t>
            </a:r>
            <a:r>
              <a:rPr b="1" lang="en">
                <a:solidFill>
                  <a:srgbClr val="9900FF"/>
                </a:solidFill>
              </a:rPr>
              <a:t>PupilPath sign in screen (www.pupilpath.skedula.com)</a:t>
            </a:r>
            <a:r>
              <a:rPr lang="en">
                <a:solidFill>
                  <a:srgbClr val="9900FF"/>
                </a:solidFill>
              </a:rPr>
              <a:t>, you need the email address or ID that you used to create your account and your password.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9900FF"/>
              </a:solidFill>
            </a:endParaRPr>
          </a:p>
        </p:txBody>
      </p:sp>
      <p:cxnSp>
        <p:nvCxnSpPr>
          <p:cNvPr id="96" name="Google Shape;96;p16"/>
          <p:cNvCxnSpPr/>
          <p:nvPr/>
        </p:nvCxnSpPr>
        <p:spPr>
          <a:xfrm flipH="1">
            <a:off x="2160375" y="1550175"/>
            <a:ext cx="1577100" cy="5859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6"/>
          <p:cNvCxnSpPr/>
          <p:nvPr/>
        </p:nvCxnSpPr>
        <p:spPr>
          <a:xfrm flipH="1">
            <a:off x="2241975" y="1546725"/>
            <a:ext cx="1502100" cy="8322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6"/>
          <p:cNvCxnSpPr/>
          <p:nvPr/>
        </p:nvCxnSpPr>
        <p:spPr>
          <a:xfrm flipH="1" rot="10800000">
            <a:off x="3307950" y="3833475"/>
            <a:ext cx="1641000" cy="2853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9" name="Google Shape;99;p16"/>
          <p:cNvCxnSpPr/>
          <p:nvPr/>
        </p:nvCxnSpPr>
        <p:spPr>
          <a:xfrm flipH="1" rot="10800000">
            <a:off x="3307950" y="3379275"/>
            <a:ext cx="1764300" cy="7395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6"/>
          <p:cNvCxnSpPr/>
          <p:nvPr/>
        </p:nvCxnSpPr>
        <p:spPr>
          <a:xfrm>
            <a:off x="3350100" y="4118775"/>
            <a:ext cx="1680000" cy="110400"/>
          </a:xfrm>
          <a:prstGeom prst="straightConnector1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6"/>
          <p:cNvSpPr txBox="1"/>
          <p:nvPr/>
        </p:nvSpPr>
        <p:spPr>
          <a:xfrm>
            <a:off x="533400" y="3833475"/>
            <a:ext cx="28167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You </a:t>
            </a:r>
            <a:r>
              <a:rPr b="1" lang="en">
                <a:solidFill>
                  <a:srgbClr val="9900FF"/>
                </a:solidFill>
              </a:rPr>
              <a:t>might</a:t>
            </a:r>
            <a:r>
              <a:rPr lang="en">
                <a:solidFill>
                  <a:srgbClr val="9900FF"/>
                </a:solidFill>
              </a:rPr>
              <a:t> be asked to choose the school (15K447), the school Term (2017-2018), and the Student that you wish to view.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