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4"/>
  </p:notesMasterIdLst>
  <p:handoutMasterIdLst>
    <p:handoutMasterId r:id="rId55"/>
  </p:handoutMasterIdLst>
  <p:sldIdLst>
    <p:sldId id="416" r:id="rId7"/>
    <p:sldId id="465" r:id="rId8"/>
    <p:sldId id="424" r:id="rId9"/>
    <p:sldId id="404" r:id="rId10"/>
    <p:sldId id="492" r:id="rId11"/>
    <p:sldId id="431" r:id="rId12"/>
    <p:sldId id="495" r:id="rId13"/>
    <p:sldId id="497" r:id="rId14"/>
    <p:sldId id="508" r:id="rId15"/>
    <p:sldId id="507" r:id="rId16"/>
    <p:sldId id="502" r:id="rId17"/>
    <p:sldId id="446" r:id="rId18"/>
    <p:sldId id="504" r:id="rId19"/>
    <p:sldId id="509" r:id="rId20"/>
    <p:sldId id="505" r:id="rId21"/>
    <p:sldId id="510" r:id="rId22"/>
    <p:sldId id="506" r:id="rId23"/>
    <p:sldId id="511" r:id="rId24"/>
    <p:sldId id="512" r:id="rId25"/>
    <p:sldId id="513" r:id="rId26"/>
    <p:sldId id="514" r:id="rId27"/>
    <p:sldId id="515" r:id="rId28"/>
    <p:sldId id="475" r:id="rId29"/>
    <p:sldId id="516" r:id="rId30"/>
    <p:sldId id="517" r:id="rId31"/>
    <p:sldId id="539" r:id="rId32"/>
    <p:sldId id="541" r:id="rId33"/>
    <p:sldId id="499" r:id="rId34"/>
    <p:sldId id="533" r:id="rId35"/>
    <p:sldId id="534" r:id="rId36"/>
    <p:sldId id="535" r:id="rId37"/>
    <p:sldId id="453" r:id="rId38"/>
    <p:sldId id="518" r:id="rId39"/>
    <p:sldId id="519" r:id="rId40"/>
    <p:sldId id="520" r:id="rId41"/>
    <p:sldId id="521" r:id="rId42"/>
    <p:sldId id="522" r:id="rId43"/>
    <p:sldId id="532" r:id="rId44"/>
    <p:sldId id="525" r:id="rId45"/>
    <p:sldId id="526" r:id="rId46"/>
    <p:sldId id="527" r:id="rId47"/>
    <p:sldId id="528" r:id="rId48"/>
    <p:sldId id="529" r:id="rId49"/>
    <p:sldId id="530" r:id="rId50"/>
    <p:sldId id="531" r:id="rId51"/>
    <p:sldId id="537" r:id="rId52"/>
    <p:sldId id="523"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man Lida" initials="RL" lastIdx="32" clrIdx="6">
    <p:extLst/>
  </p:cmAuthor>
  <p:cmAuthor id="1" name="Paredes Adam M" initials="PAM" lastIdx="14" clrIdx="0"/>
  <p:cmAuthor id="8" name="Daunt Samuel" initials="DS" lastIdx="1" clrIdx="7">
    <p:extLst/>
  </p:cmAuthor>
  <p:cmAuthor id="2" name="Basile Amy" initials="BA" lastIdx="127" clrIdx="1"/>
  <p:cmAuthor id="3" name="Basile Amy" initials="BA [2]" lastIdx="23" clrIdx="2"/>
  <p:cmAuthor id="4" name="Stameshkin Anne" initials="SA" lastIdx="81" clrIdx="3"/>
  <p:cmAuthor id="5" name="Neiman Tracy" initials="NT" lastIdx="1" clrIdx="4"/>
  <p:cmAuthor id="6" name="LIDA ROMAN" initials=""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4B"/>
    <a:srgbClr val="009999"/>
    <a:srgbClr val="D5702B"/>
    <a:srgbClr val="009D5F"/>
    <a:srgbClr val="00B1B3"/>
    <a:srgbClr val="595959"/>
    <a:srgbClr val="68489D"/>
    <a:srgbClr val="1D4CA1"/>
    <a:srgbClr val="00BFB3"/>
    <a:srgbClr val="3EB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0714" autoAdjust="0"/>
  </p:normalViewPr>
  <p:slideViewPr>
    <p:cSldViewPr snapToGrid="0">
      <p:cViewPr>
        <p:scale>
          <a:sx n="38" d="100"/>
          <a:sy n="38" d="100"/>
        </p:scale>
        <p:origin x="-2544" y="-456"/>
      </p:cViewPr>
      <p:guideLst>
        <p:guide orient="horz" pos="2160"/>
        <p:guide pos="3840"/>
      </p:guideLst>
    </p:cSldViewPr>
  </p:slideViewPr>
  <p:notesTextViewPr>
    <p:cViewPr>
      <p:scale>
        <a:sx n="125" d="100"/>
        <a:sy n="125" d="100"/>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6"/>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3970339" y="2"/>
            <a:ext cx="3038475" cy="466726"/>
          </a:xfrm>
          <a:prstGeom prst="rect">
            <a:avLst/>
          </a:prstGeom>
        </p:spPr>
        <p:txBody>
          <a:bodyPr vert="horz" lIns="91427" tIns="45714" rIns="91427" bIns="45714" rtlCol="0"/>
          <a:lstStyle>
            <a:lvl1pPr algn="r">
              <a:defRPr sz="1200"/>
            </a:lvl1pPr>
          </a:lstStyle>
          <a:p>
            <a:fld id="{D309C825-FBFA-4EA6-9EBB-997256E692F3}" type="datetimeFigureOut">
              <a:rPr lang="en-US" smtClean="0"/>
              <a:t>9/25/2019</a:t>
            </a:fld>
            <a:endParaRPr lang="en-US"/>
          </a:p>
        </p:txBody>
      </p:sp>
      <p:sp>
        <p:nvSpPr>
          <p:cNvPr id="4" name="Footer Placeholder 3"/>
          <p:cNvSpPr>
            <a:spLocks noGrp="1"/>
          </p:cNvSpPr>
          <p:nvPr>
            <p:ph type="ftr" sz="quarter" idx="2"/>
          </p:nvPr>
        </p:nvSpPr>
        <p:spPr>
          <a:xfrm>
            <a:off x="2" y="8829676"/>
            <a:ext cx="3038475" cy="466726"/>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6"/>
          </a:xfrm>
          <a:prstGeom prst="rect">
            <a:avLst/>
          </a:prstGeom>
        </p:spPr>
        <p:txBody>
          <a:bodyPr vert="horz" lIns="91427" tIns="45714" rIns="91427" bIns="45714" rtlCol="0" anchor="b"/>
          <a:lstStyle>
            <a:lvl1pPr algn="r">
              <a:defRPr sz="1200"/>
            </a:lvl1pPr>
          </a:lstStyle>
          <a:p>
            <a:fld id="{6EAE8D32-FC54-4548-8A52-07DBB12CDEB0}" type="slidenum">
              <a:rPr lang="en-US" smtClean="0"/>
              <a:t>‹#›</a:t>
            </a:fld>
            <a:endParaRPr lang="en-US"/>
          </a:p>
        </p:txBody>
      </p:sp>
    </p:spTree>
    <p:extLst>
      <p:ext uri="{BB962C8B-B14F-4D97-AF65-F5344CB8AC3E}">
        <p14:creationId xmlns:p14="http://schemas.microsoft.com/office/powerpoint/2010/main" val="15226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6"/>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0339" y="2"/>
            <a:ext cx="3038475" cy="466726"/>
          </a:xfrm>
          <a:prstGeom prst="rect">
            <a:avLst/>
          </a:prstGeom>
        </p:spPr>
        <p:txBody>
          <a:bodyPr vert="horz" lIns="91427" tIns="45714" rIns="91427" bIns="45714" rtlCol="0"/>
          <a:lstStyle>
            <a:lvl1pPr algn="r">
              <a:defRPr sz="1200"/>
            </a:lvl1pPr>
          </a:lstStyle>
          <a:p>
            <a:fld id="{F6355F39-2B16-AB4B-ADFC-16AB83246DBB}" type="datetimeFigureOut">
              <a:rPr lang="en-US" smtClean="0"/>
              <a:t>9/25/2019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6"/>
            <a:ext cx="3038475" cy="466726"/>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6"/>
          </a:xfrm>
          <a:prstGeom prst="rect">
            <a:avLst/>
          </a:prstGeom>
        </p:spPr>
        <p:txBody>
          <a:bodyPr vert="horz" lIns="91427" tIns="45714" rIns="91427" bIns="45714" rtlCol="0" anchor="b"/>
          <a:lstStyle>
            <a:lvl1pPr algn="r">
              <a:defRPr sz="1200"/>
            </a:lvl1pPr>
          </a:lstStyle>
          <a:p>
            <a:fld id="{1AFFAB8D-B9BF-A747-A21C-68C3DBA8194D}" type="slidenum">
              <a:rPr lang="en-US" smtClean="0"/>
              <a:t>‹#›</a:t>
            </a:fld>
            <a:endParaRPr lang="en-US"/>
          </a:p>
        </p:txBody>
      </p:sp>
    </p:spTree>
    <p:extLst>
      <p:ext uri="{BB962C8B-B14F-4D97-AF65-F5344CB8AC3E}">
        <p14:creationId xmlns:p14="http://schemas.microsoft.com/office/powerpoint/2010/main" val="1060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to give out:</a:t>
            </a:r>
          </a:p>
          <a:p>
            <a:pPr marL="228567" indent="-228567">
              <a:buFont typeface="Arial" panose="020B0604020202020204" pitchFamily="34" charset="0"/>
              <a:buChar char="•"/>
            </a:pPr>
            <a:r>
              <a:rPr lang="en-US" dirty="0"/>
              <a:t>2020 High School Admissions Guide</a:t>
            </a:r>
          </a:p>
          <a:p>
            <a:pPr marL="228567" indent="-228567">
              <a:buFont typeface="Arial" panose="020B0604020202020204" pitchFamily="34" charset="0"/>
              <a:buChar char="•"/>
            </a:pPr>
            <a:r>
              <a:rPr lang="en-US" dirty="0"/>
              <a:t>2020 </a:t>
            </a:r>
            <a:r>
              <a:rPr lang="en-US" baseline="0" dirty="0"/>
              <a:t>Specialized High School Student Handbook</a:t>
            </a:r>
          </a:p>
          <a:p>
            <a:pPr marL="228567" indent="-228567">
              <a:buFont typeface="Arial" panose="020B0604020202020204" pitchFamily="34" charset="0"/>
              <a:buChar char="•"/>
            </a:pPr>
            <a:r>
              <a:rPr lang="en-US" baseline="0" dirty="0"/>
              <a:t>Summer and/or Fall Events Flyers (available in the resources folder. Go to </a:t>
            </a:r>
            <a:r>
              <a:rPr lang="en-US" baseline="0" dirty="0" err="1"/>
              <a:t>school.myschools.nyc</a:t>
            </a:r>
            <a:r>
              <a:rPr lang="en-US" baseline="0" dirty="0"/>
              <a:t> and click the link under “High School Admissions Resources”)</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1</a:t>
            </a:fld>
            <a:endParaRPr lang="en-US"/>
          </a:p>
        </p:txBody>
      </p:sp>
    </p:spTree>
    <p:extLst>
      <p:ext uri="{BB962C8B-B14F-4D97-AF65-F5344CB8AC3E}">
        <p14:creationId xmlns:p14="http://schemas.microsoft.com/office/powerpoint/2010/main" val="132415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57188"/>
            <a:ext cx="5575300" cy="3136900"/>
          </a:xfrm>
        </p:spPr>
      </p:sp>
      <p:sp>
        <p:nvSpPr>
          <p:cNvPr id="3" name="Notes Placeholder 2"/>
          <p:cNvSpPr>
            <a:spLocks noGrp="1"/>
          </p:cNvSpPr>
          <p:nvPr>
            <p:ph type="body" idx="1"/>
          </p:nvPr>
        </p:nvSpPr>
        <p:spPr>
          <a:xfrm>
            <a:off x="701675" y="4036741"/>
            <a:ext cx="5607050" cy="49799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Taking the SHSAT means you have applied to the testing Specialized High Schools.</a:t>
            </a:r>
          </a:p>
          <a:p>
            <a:endParaRPr lang="en-US" dirty="0"/>
          </a:p>
          <a:p>
            <a:r>
              <a:rPr lang="en-US" dirty="0"/>
              <a:t>After the SHSAT, answer sheets (not the test booklets) are then scored.  </a:t>
            </a:r>
          </a:p>
          <a:p>
            <a:endParaRPr lang="en-US" dirty="0"/>
          </a:p>
          <a:p>
            <a:r>
              <a:rPr lang="en-US" dirty="0"/>
              <a:t>Students must make sure they indicate their answers on the answer sheet.  </a:t>
            </a:r>
          </a:p>
          <a:p>
            <a:endParaRPr lang="en-US" b="1" dirty="0"/>
          </a:p>
          <a:p>
            <a:r>
              <a:rPr lang="en-US" sz="1200" dirty="0">
                <a:cs typeface="Arial" panose="020B0604020202020204" pitchFamily="34" charset="0"/>
              </a:rPr>
              <a:t>Students’ test scores are placed in order from the highest score to the lowest score.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Students’ SHSAT scores, their priority</a:t>
            </a:r>
            <a:r>
              <a:rPr lang="en-US" altLang="en-US" baseline="0" dirty="0">
                <a:ea typeface="ＭＳ Ｐゴシック" panose="020B0600070205080204" pitchFamily="34" charset="-128"/>
              </a:rPr>
              <a:t> order of all schools, and seat availability determine which students receive offers.</a:t>
            </a:r>
          </a:p>
          <a:p>
            <a:endParaRPr lang="en-US" altLang="en-US" baseline="0" dirty="0">
              <a:ea typeface="ＭＳ Ｐゴシック" panose="020B0600070205080204" pitchFamily="34" charset="-128"/>
            </a:endParaRPr>
          </a:p>
          <a:p>
            <a:r>
              <a:rPr lang="en-US" altLang="en-US" baseline="0" dirty="0">
                <a:ea typeface="ＭＳ Ｐゴシック" panose="020B0600070205080204" pitchFamily="34" charset="-128"/>
              </a:rPr>
              <a:t>There’s a great video online you can watch that explains how this works </a:t>
            </a:r>
            <a:r>
              <a:rPr lang="en-US" altLang="en-US" b="1" baseline="0" dirty="0">
                <a:ea typeface="ＭＳ Ｐゴシック" panose="020B0600070205080204" pitchFamily="34" charset="-128"/>
              </a:rPr>
              <a:t>(available at schools.nyc.gov/High)</a:t>
            </a:r>
            <a:endParaRPr lang="en-US" altLang="en-US" b="1"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900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We’re going to focus on the</a:t>
            </a:r>
            <a:r>
              <a:rPr lang="en-US" b="0" baseline="0" dirty="0"/>
              <a:t> required path, the high school application, for the rest of this presentation.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794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Your child will officially start the application process in September,</a:t>
            </a:r>
            <a:r>
              <a:rPr lang="en-US" baseline="0" dirty="0"/>
              <a:t> but right now it’s a great idea to start exploring schools and programs.</a:t>
            </a:r>
          </a:p>
          <a:p>
            <a:endParaRPr lang="en-US" baseline="0" dirty="0"/>
          </a:p>
          <a:p>
            <a:r>
              <a:rPr lang="en-US" baseline="0" dirty="0"/>
              <a:t>There are more than 700 high school programs in NYC, and over 400 different high schools across New York City.</a:t>
            </a:r>
          </a:p>
          <a:p>
            <a:endParaRPr lang="en-US" baseline="0" dirty="0"/>
          </a:p>
          <a:p>
            <a:r>
              <a:rPr lang="en-US" baseline="0" dirty="0"/>
              <a:t>You can explore schools and programs online in MySchools. This is a searchable, online version of the high school directory where you can find all detailed information about every school, and in the fall you’ll also submit your high school application online in MySchools in the same place.</a:t>
            </a:r>
          </a:p>
          <a:p>
            <a:endParaRPr lang="en-US" baseline="0" dirty="0"/>
          </a:p>
          <a:p>
            <a:r>
              <a:rPr lang="en-US" baseline="0" dirty="0"/>
              <a:t>You can also use the printed High School Admissions Guide for detailed information about the application process and high school programs.</a:t>
            </a:r>
          </a:p>
          <a:p>
            <a:endParaRPr lang="en-US" baseline="0" dirty="0"/>
          </a:p>
          <a:p>
            <a:r>
              <a:rPr lang="en-US" baseline="0" dirty="0"/>
              <a:t>Throughout the summer, find 20 – 30 programs that interest you, and then you’ll narrow this down to 12 choices in the fall.</a:t>
            </a:r>
          </a:p>
        </p:txBody>
      </p:sp>
      <p:sp>
        <p:nvSpPr>
          <p:cNvPr id="4" name="Slide Number Placeholder 3"/>
          <p:cNvSpPr>
            <a:spLocks noGrp="1"/>
          </p:cNvSpPr>
          <p:nvPr>
            <p:ph type="sldNum" sz="quarter" idx="10"/>
          </p:nvPr>
        </p:nvSpPr>
        <p:spPr/>
        <p:txBody>
          <a:bodyPr/>
          <a:lstStyle/>
          <a:p>
            <a:fld id="{1AFFAB8D-B9BF-A747-A21C-68C3DBA8194D}" type="slidenum">
              <a:rPr lang="en-US" smtClean="0"/>
              <a:t>12</a:t>
            </a:fld>
            <a:endParaRPr lang="en-US"/>
          </a:p>
        </p:txBody>
      </p:sp>
    </p:spTree>
    <p:extLst>
      <p:ext uri="{BB962C8B-B14F-4D97-AF65-F5344CB8AC3E}">
        <p14:creationId xmlns:p14="http://schemas.microsoft.com/office/powerpoint/2010/main" val="626610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Let’s talk about how to explore schools and programs in MySchools.</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MySchools is the online high school directory and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Go to the website </a:t>
            </a:r>
            <a:r>
              <a:rPr lang="en-US" sz="1200" b="0" dirty="0" err="1">
                <a:latin typeface="Gill Sans MT" panose="020B0502020104020203" pitchFamily="34" charset="0"/>
                <a:cs typeface="Arial" panose="020B0604020202020204" pitchFamily="34" charset="0"/>
              </a:rPr>
              <a:t>myschools.nyc</a:t>
            </a:r>
            <a:r>
              <a:rPr lang="en-US" sz="1200" b="0" dirty="0">
                <a:latin typeface="Gill Sans MT" panose="020B0502020104020203"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Families can choose their preferred language from the upper right hand corner,</a:t>
            </a:r>
            <a:r>
              <a:rPr lang="en-US" sz="1200" b="0" baseline="0" dirty="0">
                <a:latin typeface="Gill Sans MT" panose="020B0502020104020203" pitchFamily="34" charset="0"/>
                <a:cs typeface="Arial" panose="020B0604020202020204" pitchFamily="34" charset="0"/>
              </a:rPr>
              <a:t> like this.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2853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To start searching</a:t>
            </a:r>
            <a:r>
              <a:rPr lang="en-US" b="0" baseline="0" dirty="0"/>
              <a:t> for schools, scroll all the way does to the very bottom of the page </a:t>
            </a:r>
            <a:endParaRPr lang="en-US" b="0" dirty="0"/>
          </a:p>
          <a:p>
            <a:endParaRPr lang="en-US" b="0" dirty="0"/>
          </a:p>
          <a:p>
            <a:r>
              <a:rPr lang="en-US" b="0" dirty="0"/>
              <a:t>Click on this button that says “Start browsing.”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13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aseline="0" dirty="0"/>
              <a:t>This is what the searchable directory looks like.</a:t>
            </a:r>
          </a:p>
          <a:p>
            <a:endParaRPr lang="en-US" baseline="0" dirty="0"/>
          </a:p>
          <a:p>
            <a:r>
              <a:rPr lang="en-US" baseline="0" dirty="0"/>
              <a:t>At the top, you can enter your home address. This will show you schools that are closer to home.</a:t>
            </a:r>
          </a:p>
          <a:p>
            <a:endParaRPr lang="en-US" baseline="0" dirty="0"/>
          </a:p>
          <a:p>
            <a:r>
              <a:rPr lang="en-US" dirty="0"/>
              <a:t>Right under that, there’s the search box. You can search for anything—the</a:t>
            </a:r>
            <a:r>
              <a:rPr lang="en-US" baseline="0" dirty="0"/>
              <a:t> name of a school you want to learn more about, or you can search for things you want in a school, like “debate” or “robotics.”</a:t>
            </a:r>
          </a:p>
          <a:p>
            <a:endParaRPr lang="en-US" baseline="0" dirty="0"/>
          </a:p>
          <a:p>
            <a:r>
              <a:rPr lang="en-US" baseline="0" dirty="0"/>
              <a:t>Do your research now! Not after you submit your application. Now you have time to figure out if a school is a good fit and if your child can manage the commute.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89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sz="1200" dirty="0"/>
              <a:t>You</a:t>
            </a:r>
            <a:r>
              <a:rPr lang="en-US" sz="1200" baseline="0" dirty="0"/>
              <a:t> can also narrow your search with some button you see here.</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0"/>
                <a:cs typeface="Arial" panose="020B0604020202020204" pitchFamily="34" charset="0"/>
              </a:rPr>
              <a:t>Click the Subway button to choose subway lines. This will show you only schools near the subway lines you chose.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the Size button to choose your desired school size.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Sports and choose the sports your child wants. This will show you only schools that offer those sports.</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on More Filters to explore other options. From here you can choose to see:</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Only schools in a certain borough</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Single-gender schools</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Schools that require a uniform</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Only accessible schools</a:t>
            </a:r>
          </a:p>
          <a:p>
            <a:pPr marL="171450" marR="0" lvl="0" indent="-17145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And other things</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There’s more information in the High School Admissions Guide about this starting on page 10.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260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0" dirty="0"/>
              <a:t>To</a:t>
            </a:r>
            <a:r>
              <a:rPr lang="en-US" b="0" baseline="0" dirty="0"/>
              <a:t> read more about a school, just click the name of a school. Then you’ll see this, the school page.</a:t>
            </a:r>
          </a:p>
          <a:p>
            <a:endParaRPr lang="en-US" b="0" baseline="0" dirty="0"/>
          </a:p>
          <a:p>
            <a:r>
              <a:rPr lang="en-US" b="0" baseline="0" dirty="0"/>
              <a:t>On the left is all the information about the school, and on the right is the map showing where the school is located.</a:t>
            </a:r>
          </a:p>
          <a:p>
            <a:endParaRPr lang="en-US" b="0" baseline="0" dirty="0"/>
          </a:p>
          <a:p>
            <a:r>
              <a:rPr lang="en-US" b="0" baseline="0" dirty="0"/>
              <a:t>You can read all about the school here. You can see:</a:t>
            </a:r>
          </a:p>
          <a:p>
            <a:pPr marL="171450" indent="-171450">
              <a:buFont typeface="Arial" panose="020B0604020202020204" pitchFamily="34" charset="0"/>
              <a:buChar char="•"/>
            </a:pPr>
            <a:r>
              <a:rPr lang="en-US" b="0" baseline="0" dirty="0"/>
              <a:t>Location</a:t>
            </a:r>
          </a:p>
          <a:p>
            <a:pPr marL="171450" indent="-171450">
              <a:buFont typeface="Arial" panose="020B0604020202020204" pitchFamily="34" charset="0"/>
              <a:buChar char="•"/>
            </a:pPr>
            <a:r>
              <a:rPr lang="en-US" b="0" baseline="0" dirty="0"/>
              <a:t>The size of the school, and the schedule</a:t>
            </a:r>
          </a:p>
          <a:p>
            <a:pPr marL="171450" indent="-171450">
              <a:buFont typeface="Arial" panose="020B0604020202020204" pitchFamily="34" charset="0"/>
              <a:buChar char="•"/>
            </a:pPr>
            <a:r>
              <a:rPr lang="en-US" b="0" baseline="0" dirty="0"/>
              <a:t>There’s the overview description of the school here.</a:t>
            </a:r>
          </a:p>
          <a:p>
            <a:pPr marL="171450" indent="-171450">
              <a:buFont typeface="Arial" panose="020B0604020202020204" pitchFamily="34" charset="0"/>
              <a:buChar char="•"/>
            </a:pPr>
            <a:r>
              <a:rPr lang="en-US" b="0" baseline="0" dirty="0"/>
              <a:t>You can see school performance by clicking there, which will show graduation rate and other metrics.</a:t>
            </a:r>
          </a:p>
          <a:p>
            <a:pPr marL="171450" indent="-171450">
              <a:buFont typeface="Arial" panose="020B0604020202020204" pitchFamily="34" charset="0"/>
              <a:buChar char="•"/>
            </a:pPr>
            <a:r>
              <a:rPr lang="en-US" b="0" baseline="0" dirty="0"/>
              <a:t>Activities shows extracurricular activities and clubs</a:t>
            </a:r>
          </a:p>
          <a:p>
            <a:pPr marL="171450" indent="-171450">
              <a:buFont typeface="Arial" panose="020B0604020202020204" pitchFamily="34" charset="0"/>
              <a:buChar char="•"/>
            </a:pPr>
            <a:r>
              <a:rPr lang="en-US" b="0" baseline="0" dirty="0"/>
              <a:t>Other features shows a lot of different things for schools.</a:t>
            </a:r>
          </a:p>
          <a:p>
            <a:pPr marL="171450" indent="-171450">
              <a:buFont typeface="Arial" panose="020B0604020202020204" pitchFamily="34" charset="0"/>
              <a:buChar char="•"/>
            </a:pPr>
            <a:r>
              <a:rPr lang="en-US" b="0" baseline="0" dirty="0"/>
              <a:t>And accessibility shows the school’s accessibility designation.</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Right below this, you can see the programs at the school.</a:t>
            </a: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0609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When you scroll down on the school page in MySchools, you’ll see programs at the school.</a:t>
            </a:r>
          </a:p>
          <a:p>
            <a:endParaRPr lang="en-US" dirty="0"/>
          </a:p>
          <a:p>
            <a:r>
              <a:rPr lang="en-US" dirty="0"/>
              <a:t>Think of programs like doorways</a:t>
            </a:r>
            <a:r>
              <a:rPr lang="en-US" baseline="0" dirty="0"/>
              <a:t> to get into the school through the application process.</a:t>
            </a:r>
          </a:p>
          <a:p>
            <a:endParaRPr lang="en-US" baseline="0" dirty="0"/>
          </a:p>
          <a:p>
            <a:r>
              <a:rPr lang="en-US" baseline="0" dirty="0"/>
              <a:t>When you complete your application in the fall, you will list programs on the application, not schools.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Some schools have one program. Some schools have many programs. Each program is a choice on your application.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Click on the name of a program to read more about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518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Program name and description: </a:t>
            </a:r>
            <a:r>
              <a:rPr lang="en-US" altLang="en-US" sz="1200" dirty="0">
                <a:solidFill>
                  <a:schemeClr val="tx1">
                    <a:lumMod val="75000"/>
                    <a:lumOff val="25000"/>
                  </a:schemeClr>
                </a:solidFill>
                <a:latin typeface="Gill Sans MT" panose="020B0502020104020203" pitchFamily="34" charset="0"/>
                <a:cs typeface="Arial" pitchFamily="34" charset="0"/>
              </a:rPr>
              <a:t>read about the program to decide if it has what you want.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Eligibility: </a:t>
            </a:r>
            <a:r>
              <a:rPr lang="en-US" altLang="en-US" sz="1200" dirty="0">
                <a:solidFill>
                  <a:schemeClr val="tx1">
                    <a:lumMod val="75000"/>
                    <a:lumOff val="25000"/>
                  </a:schemeClr>
                </a:solidFill>
                <a:latin typeface="Gill Sans MT" panose="020B0502020104020203" pitchFamily="34" charset="0"/>
                <a:cs typeface="Arial" pitchFamily="34" charset="0"/>
              </a:rPr>
              <a:t>shows who can apply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Admissions Method: </a:t>
            </a:r>
            <a:r>
              <a:rPr lang="en-US" altLang="en-US" sz="1200" dirty="0">
                <a:solidFill>
                  <a:schemeClr val="tx1">
                    <a:lumMod val="75000"/>
                    <a:lumOff val="25000"/>
                  </a:schemeClr>
                </a:solidFill>
                <a:latin typeface="Gill Sans MT" panose="020B0502020104020203" pitchFamily="34" charset="0"/>
                <a:cs typeface="Arial" pitchFamily="34" charset="0"/>
              </a:rPr>
              <a:t>shows what students need to do to be considered for the program. This section also shows information needed to determine your child’s chances of getting an offer.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lumMod val="75000"/>
                    <a:lumOff val="25000"/>
                  </a:schemeClr>
                </a:solidFill>
                <a:latin typeface="Gill Sans MT" panose="020B0502020104020203" pitchFamily="34" charset="0"/>
                <a:cs typeface="Arial" pitchFamily="34" charset="0"/>
              </a:rPr>
              <a:t>Additional Information: </a:t>
            </a:r>
            <a:r>
              <a:rPr lang="en-US" altLang="en-US" sz="1200" dirty="0">
                <a:solidFill>
                  <a:schemeClr val="tx1">
                    <a:lumMod val="75000"/>
                    <a:lumOff val="25000"/>
                  </a:schemeClr>
                </a:solidFill>
                <a:latin typeface="Gill Sans MT" panose="020B0502020104020203" pitchFamily="34" charset="0"/>
                <a:cs typeface="Arial" pitchFamily="34" charset="0"/>
              </a:rPr>
              <a:t>shows the program’s interest area, and if there are 10</a:t>
            </a:r>
            <a:r>
              <a:rPr lang="en-US" altLang="en-US" sz="1200" baseline="30000" dirty="0">
                <a:solidFill>
                  <a:schemeClr val="tx1">
                    <a:lumMod val="75000"/>
                    <a:lumOff val="25000"/>
                  </a:schemeClr>
                </a:solidFill>
                <a:latin typeface="Gill Sans MT" panose="020B0502020104020203" pitchFamily="34" charset="0"/>
                <a:cs typeface="Arial" pitchFamily="34" charset="0"/>
              </a:rPr>
              <a:t>th</a:t>
            </a:r>
            <a:r>
              <a:rPr lang="en-US" altLang="en-US" sz="1200" dirty="0">
                <a:solidFill>
                  <a:schemeClr val="tx1">
                    <a:lumMod val="75000"/>
                    <a:lumOff val="25000"/>
                  </a:schemeClr>
                </a:solidFill>
                <a:latin typeface="Gill Sans MT" panose="020B0502020104020203" pitchFamily="34" charset="0"/>
                <a:cs typeface="Arial" pitchFamily="34" charset="0"/>
              </a:rPr>
              <a:t> grade seats available</a:t>
            </a: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946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6"/>
            <a:ext cx="5607050" cy="39875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Read</a:t>
            </a:r>
            <a:r>
              <a:rPr lang="en-US" b="1" i="1" baseline="0" dirty="0"/>
              <a:t> bullets.</a:t>
            </a:r>
            <a:endParaRPr lang="en-US" b="1" dirty="0"/>
          </a:p>
        </p:txBody>
      </p:sp>
      <p:sp>
        <p:nvSpPr>
          <p:cNvPr id="4" name="Slide Number Placeholder 3"/>
          <p:cNvSpPr>
            <a:spLocks noGrp="1"/>
          </p:cNvSpPr>
          <p:nvPr>
            <p:ph type="sldNum" sz="quarter" idx="10"/>
          </p:nvPr>
        </p:nvSpPr>
        <p:spPr/>
        <p:txBody>
          <a:bodyPr/>
          <a:lstStyle/>
          <a:p>
            <a:fld id="{1AFFAB8D-B9BF-A747-A21C-68C3DBA8194D}" type="slidenum">
              <a:rPr lang="en-US" smtClean="0"/>
              <a:t>2</a:t>
            </a:fld>
            <a:endParaRPr lang="en-US" dirty="0"/>
          </a:p>
        </p:txBody>
      </p:sp>
    </p:spTree>
    <p:extLst>
      <p:ext uri="{BB962C8B-B14F-4D97-AF65-F5344CB8AC3E}">
        <p14:creationId xmlns:p14="http://schemas.microsoft.com/office/powerpoint/2010/main" val="236282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In the admissions method section of</a:t>
            </a:r>
            <a:r>
              <a:rPr lang="en-US" baseline="0" dirty="0"/>
              <a:t> the page, you’ll see a lot of important information that will help you figure out your child’s chances of getting an offer to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Admissions Method</a:t>
            </a:r>
            <a:r>
              <a:rPr lang="en-US" altLang="en-US" sz="1200" b="0" baseline="0" dirty="0">
                <a:solidFill>
                  <a:schemeClr val="tx1">
                    <a:lumMod val="75000"/>
                    <a:lumOff val="25000"/>
                  </a:schemeClr>
                </a:solidFill>
                <a:latin typeface="Gill Sans MT" panose="020B0502020104020203" pitchFamily="34" charset="0"/>
                <a:cs typeface="Arial" pitchFamily="34" charset="0"/>
              </a:rPr>
              <a:t>s s</a:t>
            </a:r>
            <a:r>
              <a:rPr lang="en-US" altLang="en-US" sz="1200" b="0" dirty="0">
                <a:solidFill>
                  <a:schemeClr val="tx1">
                    <a:lumMod val="75000"/>
                    <a:lumOff val="25000"/>
                  </a:schemeClr>
                </a:solidFill>
                <a:latin typeface="Gill Sans MT" panose="020B0502020104020203" pitchFamily="34" charset="0"/>
                <a:cs typeface="Arial" pitchFamily="34" charset="0"/>
              </a:rPr>
              <a:t>how</a:t>
            </a:r>
            <a:r>
              <a:rPr lang="en-US" altLang="en-US" sz="1200" b="0" baseline="0" dirty="0">
                <a:solidFill>
                  <a:schemeClr val="tx1">
                    <a:lumMod val="75000"/>
                    <a:lumOff val="25000"/>
                  </a:schemeClr>
                </a:solidFill>
                <a:latin typeface="Gill Sans MT" panose="020B0502020104020203" pitchFamily="34" charset="0"/>
                <a:cs typeface="Arial" pitchFamily="34" charset="0"/>
              </a:rPr>
              <a:t> </a:t>
            </a:r>
            <a:r>
              <a:rPr lang="en-US" altLang="en-US" sz="1200" b="0" dirty="0">
                <a:solidFill>
                  <a:schemeClr val="tx1">
                    <a:lumMod val="75000"/>
                    <a:lumOff val="25000"/>
                  </a:schemeClr>
                </a:solidFill>
                <a:latin typeface="Gill Sans MT" panose="020B0502020104020203" pitchFamily="34" charset="0"/>
                <a:cs typeface="Arial" pitchFamily="34" charset="0"/>
              </a:rPr>
              <a:t>what students need to do to be considered for the program. We’ll talk about this more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Priority Groups</a:t>
            </a:r>
            <a:r>
              <a:rPr lang="en-US" altLang="en-US" sz="1200" b="0" baseline="0" dirty="0">
                <a:solidFill>
                  <a:schemeClr val="tx1">
                    <a:lumMod val="75000"/>
                    <a:lumOff val="25000"/>
                  </a:schemeClr>
                </a:solidFill>
                <a:latin typeface="Gill Sans MT" panose="020B0502020104020203" pitchFamily="34" charset="0"/>
                <a:cs typeface="Arial" pitchFamily="34" charset="0"/>
              </a:rPr>
              <a:t> show </a:t>
            </a:r>
            <a:r>
              <a:rPr lang="en-US" altLang="en-US" sz="1200" b="0" dirty="0">
                <a:solidFill>
                  <a:schemeClr val="tx1">
                    <a:lumMod val="75000"/>
                    <a:lumOff val="25000"/>
                  </a:schemeClr>
                </a:solidFill>
                <a:latin typeface="Gill Sans MT" panose="020B0502020104020203" pitchFamily="34" charset="0"/>
                <a:cs typeface="Arial" pitchFamily="34" charset="0"/>
              </a:rPr>
              <a:t>the order in which applicants are considered for offers. Priority groups are different at different programs, and</a:t>
            </a:r>
            <a:r>
              <a:rPr lang="en-US" altLang="en-US" sz="1200" b="0" baseline="0" dirty="0">
                <a:solidFill>
                  <a:schemeClr val="tx1">
                    <a:lumMod val="75000"/>
                    <a:lumOff val="25000"/>
                  </a:schemeClr>
                </a:solidFill>
                <a:latin typeface="Gill Sans MT" panose="020B0502020104020203" pitchFamily="34" charset="0"/>
                <a:cs typeface="Arial" pitchFamily="34" charset="0"/>
              </a:rPr>
              <a:t> some programs don’t have these at all</a:t>
            </a:r>
            <a:r>
              <a:rPr lang="en-US" altLang="en-US" sz="1200" b="0" dirty="0">
                <a:solidFill>
                  <a:schemeClr val="tx1">
                    <a:lumMod val="75000"/>
                    <a:lumOff val="25000"/>
                  </a:schemeClr>
                </a:solidFill>
                <a:latin typeface="Gill Sans MT" panose="020B0502020104020203" pitchFamily="34" charset="0"/>
                <a:cs typeface="Arial" pitchFamily="34" charset="0"/>
              </a:rPr>
              <a:t>. Read this section to determine which priority group your child is in for each program. Remember, there</a:t>
            </a:r>
            <a:r>
              <a:rPr lang="en-US" altLang="en-US" sz="1200" b="0" baseline="0" dirty="0">
                <a:solidFill>
                  <a:schemeClr val="tx1">
                    <a:lumMod val="75000"/>
                    <a:lumOff val="25000"/>
                  </a:schemeClr>
                </a:solidFill>
                <a:latin typeface="Gill Sans MT" panose="020B0502020104020203" pitchFamily="34" charset="0"/>
                <a:cs typeface="Arial" pitchFamily="34" charset="0"/>
              </a:rPr>
              <a:t> is no sibling priority in High School Admissions.</a:t>
            </a:r>
            <a:endParaRPr lang="en-US" alt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Demand last year:</a:t>
            </a:r>
            <a:r>
              <a:rPr lang="en-US" altLang="en-US" sz="1200" b="0" baseline="0" dirty="0">
                <a:solidFill>
                  <a:schemeClr val="tx1">
                    <a:lumMod val="75000"/>
                    <a:lumOff val="25000"/>
                  </a:schemeClr>
                </a:solidFill>
                <a:latin typeface="Gill Sans MT" panose="020B0502020104020203" pitchFamily="34" charset="0"/>
                <a:cs typeface="Arial" pitchFamily="34" charset="0"/>
              </a:rPr>
              <a:t> this section shows t</a:t>
            </a:r>
            <a:r>
              <a:rPr lang="en-US" altLang="en-US" sz="1200" b="0" dirty="0">
                <a:solidFill>
                  <a:schemeClr val="tx1">
                    <a:lumMod val="75000"/>
                    <a:lumOff val="25000"/>
                  </a:schemeClr>
                </a:solidFill>
                <a:latin typeface="Gill Sans MT" panose="020B0502020104020203" pitchFamily="34" charset="0"/>
                <a:cs typeface="Arial" pitchFamily="34" charset="0"/>
              </a:rPr>
              <a:t>he number of applicants and the number of seats show demand, or how popular a program was last year. More applicants per seat means a lower chance of getting an offer.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2941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330200" y="3635801"/>
            <a:ext cx="6350000" cy="5427238"/>
          </a:xfrm>
        </p:spPr>
        <p:txBody>
          <a:bodyPr/>
          <a:lstStyle/>
          <a:p>
            <a:r>
              <a:rPr lang="en-US" dirty="0"/>
              <a:t>Admissions Methods show what you need to do to get into each program.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on page 25</a:t>
            </a:r>
            <a:r>
              <a:rPr lang="en-US" baseline="0" dirty="0"/>
              <a:t> </a:t>
            </a:r>
            <a:r>
              <a:rPr lang="en-US" dirty="0"/>
              <a:t>of the High School Admissions Guide. </a:t>
            </a:r>
            <a:r>
              <a:rPr lang="en-US" altLang="en-US" dirty="0"/>
              <a:t>We’re not going to explain</a:t>
            </a:r>
            <a:r>
              <a:rPr lang="en-US" altLang="en-US" baseline="0" dirty="0"/>
              <a:t> each one of these in detail right now, but make sure you take 10 minutes after this to read page 25.</a:t>
            </a:r>
            <a:r>
              <a:rPr lang="en-US" baseline="0" dirty="0"/>
              <a:t> This is your 10 minute homework assignment.</a:t>
            </a:r>
            <a:endParaRPr lang="en-US" dirty="0"/>
          </a:p>
          <a:p>
            <a:endParaRPr lang="en-US" dirty="0"/>
          </a:p>
          <a:p>
            <a:r>
              <a:rPr lang="en-US" dirty="0"/>
              <a:t>I’m sure you have questions</a:t>
            </a:r>
            <a:r>
              <a:rPr lang="en-US" baseline="0" dirty="0"/>
              <a:t> about your child’s academic record from the previous year, which is academics and attendance from 7</a:t>
            </a:r>
            <a:r>
              <a:rPr lang="en-US" baseline="30000" dirty="0"/>
              <a:t>th</a:t>
            </a:r>
            <a:r>
              <a:rPr lang="en-US" baseline="0" dirty="0"/>
              <a:t> grade.</a:t>
            </a:r>
          </a:p>
          <a:p>
            <a:endParaRPr lang="en-US" dirty="0"/>
          </a:p>
          <a:p>
            <a:r>
              <a:rPr lang="en-US" dirty="0"/>
              <a:t>Programs with the admissions methods on the left </a:t>
            </a:r>
            <a:r>
              <a:rPr lang="en-US" b="1" dirty="0"/>
              <a:t>[</a:t>
            </a:r>
            <a:r>
              <a:rPr lang="en-US" b="1" i="1" dirty="0"/>
              <a:t>green</a:t>
            </a:r>
            <a:r>
              <a:rPr lang="en-US" b="1" dirty="0"/>
              <a:t>]</a:t>
            </a:r>
            <a:r>
              <a:rPr lang="en-US" dirty="0"/>
              <a:t> cannot see an applicant's school record, and the student’s previous</a:t>
            </a:r>
            <a:r>
              <a:rPr lang="en-US" baseline="0" dirty="0"/>
              <a:t> year </a:t>
            </a:r>
            <a:r>
              <a:rPr lang="en-US" dirty="0"/>
              <a:t>academic record is not used for admissions</a:t>
            </a:r>
            <a:r>
              <a:rPr lang="en-US" baseline="0" dirty="0"/>
              <a:t> to these programs. </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three admissions methods on the right DO look at an applicant’s school record </a:t>
            </a:r>
            <a:r>
              <a:rPr lang="en-US" b="1" dirty="0"/>
              <a:t>[</a:t>
            </a:r>
            <a:r>
              <a:rPr lang="en-US" b="1" i="1" dirty="0"/>
              <a:t>blue</a:t>
            </a:r>
            <a:r>
              <a:rPr lang="en-US" b="1" dirty="0"/>
              <a:t>]</a:t>
            </a:r>
            <a:r>
              <a:rPr lang="en-US" dirty="0"/>
              <a:t>. </a:t>
            </a:r>
          </a:p>
          <a:p>
            <a:endParaRPr lang="en-US" baseline="0" dirty="0"/>
          </a:p>
          <a:p>
            <a:r>
              <a:rPr lang="en-US" baseline="0" dirty="0"/>
              <a:t>A student’s academic record consists of core course grades (ELA, math, science, social studies), state test scores, and attendance from the previous year.</a:t>
            </a:r>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176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330200" y="3635801"/>
            <a:ext cx="6350000" cy="5427238"/>
          </a:xfrm>
        </p:spPr>
        <p:txBody>
          <a:bodyPr/>
          <a:lstStyle/>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Let’s talk more about programs with screened and audition admissions methods.</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For these</a:t>
            </a:r>
            <a:r>
              <a:rPr lang="en-US" baseline="0" dirty="0"/>
              <a:t> programs, high school staff </a:t>
            </a:r>
            <a:r>
              <a:rPr lang="en-US" altLang="en-US" sz="1200" dirty="0">
                <a:solidFill>
                  <a:schemeClr val="tx1">
                    <a:lumMod val="75000"/>
                    <a:lumOff val="25000"/>
                  </a:schemeClr>
                </a:solidFill>
                <a:latin typeface="Gill Sans MT" panose="020B0502020104020203" pitchFamily="34" charset="0"/>
                <a:cs typeface="Arial" pitchFamily="34" charset="0"/>
              </a:rPr>
              <a:t>evaluate applicants for admission to these programs, and assign a ranking to applicants based on that evaluation.</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baseline="0"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b="0" baseline="0" dirty="0"/>
              <a:t>Selection criteria show the information that high school staff use to evaluate applicants for admission. Different programs use different criteria, and the criteria for each program is listed in the high school directory.</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b="0" baseline="0"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b="0" baseline="0" dirty="0"/>
              <a:t>Here’s an example of a program from MySchools. This program looks at course grades, standardized test scores, and a portfolio of student work.</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dirty="0"/>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dirty="0"/>
              <a:t>Some programs require students to take additional action, such as auditioning, submitting a portfolio, interviewing, or taking an exam.</a:t>
            </a:r>
          </a:p>
          <a:p>
            <a:pPr>
              <a:lnSpc>
                <a:spcPct val="114000"/>
              </a:lnSpc>
              <a:buClr>
                <a:srgbClr val="78BE20"/>
              </a:buClr>
            </a:pPr>
            <a:endParaRPr lang="en-US" dirty="0">
              <a:cs typeface="Arial" panose="020B0604020202020204" pitchFamily="34" charset="0"/>
            </a:endParaRP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The ranges next to the selection criteria are the academic ranges of students who received an offer last year. This shows how a student compares to other applicants. These are competitive, selective programs.</a:t>
            </a: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endParaRPr lang="en-US" altLang="en-US" sz="1200" dirty="0">
              <a:solidFill>
                <a:schemeClr val="tx1">
                  <a:lumMod val="75000"/>
                  <a:lumOff val="25000"/>
                </a:schemeClr>
              </a:solidFill>
              <a:latin typeface="Gill Sans MT" panose="020B0502020104020203" pitchFamily="34" charset="0"/>
              <a:cs typeface="Arial" pitchFamily="34" charset="0"/>
            </a:endParaRPr>
          </a:p>
          <a:p>
            <a:pPr marL="0" marR="0" lvl="0" indent="0" algn="l" defTabSz="914400" rtl="0" eaLnBrk="1" fontAlgn="auto" latinLnBrk="0" hangingPunct="1">
              <a:lnSpc>
                <a:spcPct val="114000"/>
              </a:lnSpc>
              <a:spcBef>
                <a:spcPts val="0"/>
              </a:spcBef>
              <a:spcAft>
                <a:spcPts val="0"/>
              </a:spcAft>
              <a:buClr>
                <a:srgbClr val="78BE20"/>
              </a:buClr>
              <a:buSzTx/>
              <a:buFontTx/>
              <a:buNone/>
              <a:tabLst/>
              <a:defRPr/>
            </a:pPr>
            <a:r>
              <a:rPr lang="en-US" altLang="en-US" sz="1200" b="0" dirty="0">
                <a:solidFill>
                  <a:schemeClr val="tx1">
                    <a:lumMod val="75000"/>
                    <a:lumOff val="25000"/>
                  </a:schemeClr>
                </a:solidFill>
                <a:latin typeface="Gill Sans MT" panose="020B0502020104020203" pitchFamily="34" charset="0"/>
                <a:cs typeface="Arial" pitchFamily="34" charset="0"/>
              </a:rPr>
              <a:t>For audition programs,</a:t>
            </a:r>
            <a:r>
              <a:rPr lang="en-US" altLang="en-US" sz="1200" b="0" baseline="0" dirty="0">
                <a:solidFill>
                  <a:schemeClr val="tx1">
                    <a:lumMod val="75000"/>
                    <a:lumOff val="25000"/>
                  </a:schemeClr>
                </a:solidFill>
                <a:latin typeface="Gill Sans MT" panose="020B0502020104020203" pitchFamily="34" charset="0"/>
                <a:cs typeface="Arial" pitchFamily="34" charset="0"/>
              </a:rPr>
              <a:t> s</a:t>
            </a:r>
            <a:r>
              <a:rPr lang="en-US" altLang="en-US" sz="1200" b="0" dirty="0">
                <a:solidFill>
                  <a:schemeClr val="tx1">
                    <a:lumMod val="75000"/>
                    <a:lumOff val="25000"/>
                  </a:schemeClr>
                </a:solidFill>
                <a:latin typeface="Gill Sans MT" panose="020B0502020104020203" pitchFamily="34" charset="0"/>
                <a:cs typeface="Arial" pitchFamily="34" charset="0"/>
              </a:rPr>
              <a:t>tarting in September, there will be a link to see audition dates for each audition program in MySchools.</a:t>
            </a:r>
          </a:p>
          <a:p>
            <a:pPr>
              <a:lnSpc>
                <a:spcPct val="114000"/>
              </a:lnSpc>
              <a:buClr>
                <a:srgbClr val="78BE20"/>
              </a:buClr>
            </a:pPr>
            <a:endParaRPr lang="en-US" dirty="0">
              <a:cs typeface="Arial" panose="020B0604020202020204" pitchFamily="34" charset="0"/>
            </a:endParaRPr>
          </a:p>
          <a:p>
            <a:r>
              <a:rPr lang="en-US" dirty="0"/>
              <a:t>There’s a video online that helps explain</a:t>
            </a:r>
            <a:r>
              <a:rPr lang="en-US" baseline="0" dirty="0"/>
              <a:t> these programs! </a:t>
            </a:r>
            <a:r>
              <a:rPr lang="en-US" b="1" dirty="0"/>
              <a:t>(this is available at schools.nyc.gov/High)</a:t>
            </a:r>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145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44475"/>
            <a:ext cx="5759450" cy="3240088"/>
          </a:xfrm>
        </p:spPr>
      </p:sp>
      <p:sp>
        <p:nvSpPr>
          <p:cNvPr id="3" name="Notes Placeholder 2"/>
          <p:cNvSpPr>
            <a:spLocks noGrp="1"/>
          </p:cNvSpPr>
          <p:nvPr>
            <p:ph type="body" idx="1"/>
          </p:nvPr>
        </p:nvSpPr>
        <p:spPr>
          <a:xfrm>
            <a:off x="277796" y="3604146"/>
            <a:ext cx="6583017" cy="5225531"/>
          </a:xfrm>
        </p:spPr>
        <p:txBody>
          <a:bodyPr/>
          <a:lstStyle/>
          <a:p>
            <a:r>
              <a:rPr lang="en-US" altLang="en-US" sz="1200" b="0" dirty="0">
                <a:solidFill>
                  <a:schemeClr val="tx1">
                    <a:lumMod val="75000"/>
                    <a:lumOff val="25000"/>
                  </a:schemeClr>
                </a:solidFill>
                <a:latin typeface="Gill Sans MT" panose="020B0502020104020203" pitchFamily="34" charset="0"/>
                <a:cs typeface="Arial" pitchFamily="34" charset="0"/>
              </a:rPr>
              <a:t>Remember, your goals is to build a balanced</a:t>
            </a:r>
            <a:r>
              <a:rPr lang="en-US" altLang="en-US" sz="1200" b="0" baseline="0" dirty="0">
                <a:solidFill>
                  <a:schemeClr val="tx1">
                    <a:lumMod val="75000"/>
                    <a:lumOff val="25000"/>
                  </a:schemeClr>
                </a:solidFill>
                <a:latin typeface="Gill Sans MT" panose="020B0502020104020203" pitchFamily="34" charset="0"/>
                <a:cs typeface="Arial" pitchFamily="34" charset="0"/>
              </a:rPr>
              <a:t> application in the fall. And this is what we mean:</a:t>
            </a:r>
          </a:p>
          <a:p>
            <a:endParaRPr lang="en-US" altLang="en-US" sz="1200" b="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12 programs: </a:t>
            </a:r>
            <a:r>
              <a:rPr lang="en-US" altLang="en-US" sz="1200" dirty="0">
                <a:solidFill>
                  <a:schemeClr val="tx1">
                    <a:lumMod val="75000"/>
                    <a:lumOff val="25000"/>
                  </a:schemeClr>
                </a:solidFill>
                <a:latin typeface="Gill Sans MT" panose="020B0502020104020203" pitchFamily="34" charset="0"/>
                <a:cs typeface="Arial" pitchFamily="34" charset="0"/>
              </a:rPr>
              <a:t>Your child’s application has 12 program choices that you want.</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Not just high-demand programs:</a:t>
            </a:r>
            <a:r>
              <a:rPr lang="en-US" altLang="en-US" sz="1200" dirty="0">
                <a:solidFill>
                  <a:schemeClr val="tx1">
                    <a:lumMod val="75000"/>
                    <a:lumOff val="25000"/>
                  </a:schemeClr>
                </a:solidFill>
                <a:latin typeface="Gill Sans MT" panose="020B0502020104020203" pitchFamily="34" charset="0"/>
                <a:cs typeface="Arial" pitchFamily="34" charset="0"/>
              </a:rPr>
              <a:t> These programs have many more applicants than available seats. More applicants per seat means a lower chance of getting an offer. If you apply to any high-demand programs (10 or more applicants per seat), find some programs that have fewer than 10 applicants per seat.</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Mix of admissions methods: </a:t>
            </a:r>
            <a:r>
              <a:rPr lang="en-US" altLang="en-US" sz="1200" dirty="0">
                <a:solidFill>
                  <a:schemeClr val="tx1">
                    <a:lumMod val="75000"/>
                    <a:lumOff val="25000"/>
                  </a:schemeClr>
                </a:solidFill>
                <a:latin typeface="Gill Sans MT" panose="020B0502020104020203" pitchFamily="34" charset="0"/>
                <a:cs typeface="Arial" pitchFamily="34" charset="0"/>
              </a:rPr>
              <a:t>Your child’s application has a mix of admissions methods. If you’re going to apply to any screened or audition programs, find some programs that use the Educational Option and Open admissions methods.</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b="1" dirty="0">
                <a:solidFill>
                  <a:schemeClr val="tx1">
                    <a:lumMod val="75000"/>
                    <a:lumOff val="25000"/>
                  </a:schemeClr>
                </a:solidFill>
                <a:latin typeface="Gill Sans MT" panose="020B0502020104020203" pitchFamily="34" charset="0"/>
                <a:cs typeface="Arial" pitchFamily="34" charset="0"/>
              </a:rPr>
              <a:t>Your child is in the first priority group for at least some programs: </a:t>
            </a:r>
            <a:r>
              <a:rPr lang="en-US" altLang="en-US" sz="1200" dirty="0">
                <a:solidFill>
                  <a:schemeClr val="tx1">
                    <a:lumMod val="75000"/>
                    <a:lumOff val="25000"/>
                  </a:schemeClr>
                </a:solidFill>
                <a:latin typeface="Gill Sans MT" panose="020B0502020104020203" pitchFamily="34" charset="0"/>
                <a:cs typeface="Arial" pitchFamily="34" charset="0"/>
              </a:rPr>
              <a:t>Not in the first priority group means a lower chance of getting an offer.</a:t>
            </a:r>
          </a:p>
          <a:p>
            <a:endParaRPr lang="en-US" altLang="en-US" sz="1200" dirty="0">
              <a:solidFill>
                <a:schemeClr val="tx1">
                  <a:lumMod val="75000"/>
                  <a:lumOff val="25000"/>
                </a:schemeClr>
              </a:solidFill>
              <a:latin typeface="Gill Sans MT" panose="020B0502020104020203" pitchFamily="34" charset="0"/>
              <a:cs typeface="Arial" pitchFamily="34" charset="0"/>
            </a:endParaRPr>
          </a:p>
          <a:p>
            <a:r>
              <a:rPr lang="en-US" altLang="en-US" sz="1200" i="1" dirty="0">
                <a:solidFill>
                  <a:schemeClr val="tx1">
                    <a:lumMod val="75000"/>
                    <a:lumOff val="25000"/>
                  </a:schemeClr>
                </a:solidFill>
                <a:latin typeface="Gill Sans MT" panose="020B0502020104020203" pitchFamily="34" charset="0"/>
                <a:cs typeface="Arial" pitchFamily="34" charset="0"/>
              </a:rPr>
              <a:t>Make sure you only apply to programs that you </a:t>
            </a:r>
            <a:r>
              <a:rPr lang="en-US" altLang="en-US" sz="1200" b="1" i="1" dirty="0">
                <a:solidFill>
                  <a:schemeClr val="tx1">
                    <a:lumMod val="75000"/>
                    <a:lumOff val="25000"/>
                  </a:schemeClr>
                </a:solidFill>
                <a:latin typeface="Gill Sans MT" panose="020B0502020104020203" pitchFamily="34" charset="0"/>
                <a:cs typeface="Arial" pitchFamily="34" charset="0"/>
              </a:rPr>
              <a:t>want</a:t>
            </a:r>
            <a:r>
              <a:rPr lang="en-US" altLang="en-US" sz="1200" i="1" dirty="0">
                <a:solidFill>
                  <a:schemeClr val="tx1">
                    <a:lumMod val="75000"/>
                    <a:lumOff val="25000"/>
                  </a:schemeClr>
                </a:solidFill>
                <a:latin typeface="Gill Sans MT" panose="020B0502020104020203" pitchFamily="34" charset="0"/>
                <a:cs typeface="Arial" pitchFamily="34" charset="0"/>
              </a:rPr>
              <a:t> your child to attend.</a:t>
            </a:r>
          </a:p>
        </p:txBody>
      </p:sp>
      <p:sp>
        <p:nvSpPr>
          <p:cNvPr id="4" name="Slide Number Placeholder 3"/>
          <p:cNvSpPr>
            <a:spLocks noGrp="1"/>
          </p:cNvSpPr>
          <p:nvPr>
            <p:ph type="sldNum" sz="quarter" idx="10"/>
          </p:nvPr>
        </p:nvSpPr>
        <p:spPr/>
        <p:txBody>
          <a:bodyPr/>
          <a:lstStyle/>
          <a:p>
            <a:pPr defTabSz="914266">
              <a:defRPr/>
            </a:pPr>
            <a:fld id="{1AFFAB8D-B9BF-A747-A21C-68C3DBA8194D}" type="slidenum">
              <a:rPr lang="en-US">
                <a:solidFill>
                  <a:prstClr val="black"/>
                </a:solidFill>
                <a:latin typeface="Calibri"/>
              </a:rPr>
              <a:pPr defTabSz="914266">
                <a:defRPr/>
              </a:pPr>
              <a:t>23</a:t>
            </a:fld>
            <a:endParaRPr lang="en-US" dirty="0">
              <a:solidFill>
                <a:prstClr val="black"/>
              </a:solidFill>
              <a:latin typeface="Calibri"/>
            </a:endParaRPr>
          </a:p>
        </p:txBody>
      </p:sp>
    </p:spTree>
    <p:extLst>
      <p:ext uri="{BB962C8B-B14F-4D97-AF65-F5344CB8AC3E}">
        <p14:creationId xmlns:p14="http://schemas.microsoft.com/office/powerpoint/2010/main" val="4233197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278780" y="3455001"/>
            <a:ext cx="6389649" cy="5480652"/>
          </a:xfrm>
        </p:spPr>
        <p:txBody>
          <a:bodyPr/>
          <a:lstStyle/>
          <a:p>
            <a:pPr marL="0" indent="0">
              <a:buFont typeface="Arial" panose="020B0604020202020204" pitchFamily="34" charset="0"/>
              <a:buNone/>
            </a:pPr>
            <a:r>
              <a:rPr lang="en-US" dirty="0"/>
              <a:t>A</a:t>
            </a:r>
            <a:r>
              <a:rPr lang="en-US" baseline="0" dirty="0"/>
              <a:t> very</a:t>
            </a:r>
            <a:r>
              <a:rPr lang="en-US" dirty="0"/>
              <a:t> important student factor is the number of choices on the Application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98% of students who listed 12 programs on their Applications received an offer in Round 1 last year.</a:t>
            </a:r>
            <a:r>
              <a:rPr lang="en-US" baseline="0" dirty="0"/>
              <a:t> </a:t>
            </a:r>
            <a:r>
              <a:rPr lang="en-US" altLang="en-US" sz="1200" dirty="0">
                <a:latin typeface="Gill Sans MT" panose="020B0502020104020203" pitchFamily="34" charset="0"/>
                <a:cs typeface="Arial" panose="020B0604020202020204" pitchFamily="34" charset="0"/>
                <a:sym typeface="American Typewriter"/>
              </a:rPr>
              <a:t>If you list </a:t>
            </a:r>
            <a:r>
              <a:rPr lang="en-US" altLang="en-US" sz="1200" dirty="0">
                <a:latin typeface="Franklin Gothic Book" panose="020B0503020102020204" pitchFamily="34" charset="0"/>
                <a:cs typeface="Arial" panose="020B0604020202020204" pitchFamily="34" charset="0"/>
                <a:sym typeface="American Typewriter"/>
              </a:rPr>
              <a:t>1</a:t>
            </a:r>
            <a:r>
              <a:rPr lang="en-US" altLang="en-US" sz="1200" dirty="0">
                <a:latin typeface="Gill Sans MT" panose="020B0502020104020203" pitchFamily="34" charset="0"/>
                <a:cs typeface="Arial" panose="020B0604020202020204" pitchFamily="34" charset="0"/>
                <a:sym typeface="American Typewriter"/>
              </a:rPr>
              <a:t>2 programs on your application, you will have a better chance of getting an offer from one of your choices.</a:t>
            </a:r>
          </a:p>
          <a:p>
            <a:pPr marL="0" indent="0" algn="l">
              <a:lnSpc>
                <a:spcPct val="100000"/>
              </a:lnSpc>
              <a:spcAft>
                <a:spcPts val="600"/>
              </a:spcAft>
              <a:buClr>
                <a:schemeClr val="tx1">
                  <a:lumMod val="65000"/>
                  <a:lumOff val="35000"/>
                </a:schemeClr>
              </a:buClr>
              <a:buSzPct val="140000"/>
              <a:buNone/>
            </a:pPr>
            <a:endParaRPr lang="en-US" sz="1200" b="0" i="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sz="1200" b="0" i="0" dirty="0">
                <a:latin typeface="Gill Sans MT" panose="020B0502020104020203" pitchFamily="34" charset="0"/>
                <a:cs typeface="Arial" panose="020B0604020202020204" pitchFamily="34" charset="0"/>
                <a:sym typeface="American Typewriter"/>
              </a:rPr>
              <a:t>M</a:t>
            </a:r>
            <a:r>
              <a:rPr lang="en-US" b="0" i="0" dirty="0"/>
              <a:t>ake sure</a:t>
            </a:r>
            <a:r>
              <a:rPr lang="en-US" b="0" i="0" baseline="0" dirty="0"/>
              <a:t> you apply to 12 programs that you want your child to attend</a:t>
            </a:r>
            <a:r>
              <a:rPr lang="en-US" b="1" i="1" baseline="0" dirty="0"/>
              <a:t>.</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8284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278780" y="3455001"/>
            <a:ext cx="6389649" cy="5480652"/>
          </a:xfrm>
        </p:spPr>
        <p:txBody>
          <a:bodyPr/>
          <a:lstStyle/>
          <a:p>
            <a:pPr algn="l">
              <a:lnSpc>
                <a:spcPct val="100000"/>
              </a:lnSpc>
              <a:spcAft>
                <a:spcPts val="600"/>
              </a:spcAft>
              <a:buClr>
                <a:schemeClr val="tx1">
                  <a:lumMod val="65000"/>
                  <a:lumOff val="35000"/>
                </a:schemeClr>
              </a:buClr>
              <a:buSzPct val="140000"/>
            </a:pPr>
            <a:r>
              <a:rPr lang="en-US" altLang="en-US" sz="1200" dirty="0">
                <a:latin typeface="Gill Sans MT" panose="020B0502020104020203" pitchFamily="34" charset="0"/>
                <a:cs typeface="Arial" panose="020B0604020202020204" pitchFamily="34" charset="0"/>
                <a:sym typeface="American Typewriter"/>
              </a:rPr>
              <a:t>One of the most important things is the order of choices</a:t>
            </a:r>
            <a:r>
              <a:rPr lang="en-US" altLang="en-US" sz="1200" baseline="0" dirty="0">
                <a:latin typeface="Gill Sans MT" panose="020B0502020104020203" pitchFamily="34" charset="0"/>
                <a:cs typeface="Arial" panose="020B0604020202020204" pitchFamily="34" charset="0"/>
                <a:sym typeface="American Typewriter"/>
              </a:rPr>
              <a:t> on your application. </a:t>
            </a:r>
          </a:p>
          <a:p>
            <a:pPr algn="l">
              <a:lnSpc>
                <a:spcPct val="100000"/>
              </a:lnSpc>
              <a:spcAft>
                <a:spcPts val="600"/>
              </a:spcAft>
              <a:buClr>
                <a:schemeClr val="tx1">
                  <a:lumMod val="65000"/>
                  <a:lumOff val="35000"/>
                </a:schemeClr>
              </a:buClr>
              <a:buSzPct val="140000"/>
            </a:pPr>
            <a:endParaRPr lang="en-US" altLang="en-US" sz="1200" baseline="0" dirty="0">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Pct val="140000"/>
              <a:buFontTx/>
              <a:buNone/>
              <a:tabLst/>
              <a:defRPr/>
            </a:pPr>
            <a:r>
              <a:rPr lang="en-US" altLang="en-US" sz="1200" b="0" dirty="0">
                <a:latin typeface="Gill Sans MT" panose="020B0502020104020203" pitchFamily="34" charset="0"/>
                <a:cs typeface="Arial" panose="020B0604020202020204" pitchFamily="34" charset="0"/>
                <a:sym typeface="American Typewriter"/>
              </a:rPr>
              <a:t>High schools cannot see the order of programs on your child’s application. The matching process is done centrally.</a:t>
            </a:r>
          </a:p>
          <a:p>
            <a:pPr algn="l">
              <a:lnSpc>
                <a:spcPct val="100000"/>
              </a:lnSpc>
              <a:spcAft>
                <a:spcPts val="600"/>
              </a:spcAft>
              <a:buClr>
                <a:schemeClr val="tx1">
                  <a:lumMod val="65000"/>
                  <a:lumOff val="35000"/>
                </a:schemeClr>
              </a:buClr>
              <a:buSzPct val="140000"/>
            </a:pPr>
            <a:endParaRPr lang="en-US" altLang="en-US" sz="1200" baseline="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r>
              <a:rPr lang="en-US" altLang="en-US" sz="1200" dirty="0">
                <a:latin typeface="Gill Sans MT" panose="020B0502020104020203" pitchFamily="34" charset="0"/>
                <a:cs typeface="Arial" panose="020B0604020202020204" pitchFamily="34" charset="0"/>
                <a:sym typeface="American Typewriter"/>
              </a:rPr>
              <a:t>Students are considered for offers in the order of the programs on their application. </a:t>
            </a:r>
          </a:p>
          <a:p>
            <a:pPr marL="0" indent="0" algn="l">
              <a:lnSpc>
                <a:spcPct val="100000"/>
              </a:lnSpc>
              <a:spcAft>
                <a:spcPts val="600"/>
              </a:spcAft>
              <a:buClr>
                <a:schemeClr val="tx1">
                  <a:lumMod val="65000"/>
                  <a:lumOff val="35000"/>
                </a:schemeClr>
              </a:buClr>
              <a:buSzPct val="140000"/>
              <a:buNone/>
            </a:pPr>
            <a:endParaRPr lang="en-US" altLang="en-US" sz="120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altLang="en-US" sz="1200" b="0" dirty="0">
                <a:latin typeface="Gill Sans MT" panose="020B0502020104020203" pitchFamily="34" charset="0"/>
                <a:cs typeface="Arial" panose="020B0604020202020204" pitchFamily="34" charset="0"/>
                <a:sym typeface="American Typewriter"/>
              </a:rPr>
              <a:t>If your</a:t>
            </a:r>
            <a:r>
              <a:rPr lang="en-US" altLang="en-US" sz="1200" b="0" baseline="0" dirty="0">
                <a:latin typeface="Gill Sans MT" panose="020B0502020104020203" pitchFamily="34" charset="0"/>
                <a:cs typeface="Arial" panose="020B0604020202020204" pitchFamily="34" charset="0"/>
                <a:sym typeface="American Typewriter"/>
              </a:rPr>
              <a:t> child doesn’t </a:t>
            </a:r>
            <a:r>
              <a:rPr lang="en-US" altLang="en-US" sz="1200" b="0" dirty="0">
                <a:latin typeface="Gill Sans MT" panose="020B0502020104020203" pitchFamily="34" charset="0"/>
                <a:cs typeface="Arial" panose="020B0604020202020204" pitchFamily="34" charset="0"/>
                <a:sym typeface="American Typewriter"/>
              </a:rPr>
              <a:t>get into their first choice, then they are considered for the next choice,</a:t>
            </a:r>
            <a:r>
              <a:rPr lang="en-US" altLang="en-US" sz="1200" b="0" baseline="0" dirty="0">
                <a:latin typeface="Gill Sans MT" panose="020B0502020104020203" pitchFamily="34" charset="0"/>
                <a:cs typeface="Arial" panose="020B0604020202020204" pitchFamily="34" charset="0"/>
                <a:sym typeface="American Typewriter"/>
              </a:rPr>
              <a:t> and i</a:t>
            </a:r>
            <a:r>
              <a:rPr lang="en-US" altLang="en-US" sz="1200" b="0" dirty="0">
                <a:latin typeface="Gill Sans MT" panose="020B0502020104020203" pitchFamily="34" charset="0"/>
                <a:cs typeface="Arial" panose="020B0604020202020204" pitchFamily="34" charset="0"/>
                <a:sym typeface="American Typewriter"/>
              </a:rPr>
              <a:t>t’s as though the next choice is their new first choice. Your</a:t>
            </a:r>
            <a:r>
              <a:rPr lang="en-US" altLang="en-US" sz="1200" b="0" baseline="0" dirty="0">
                <a:latin typeface="Gill Sans MT" panose="020B0502020104020203" pitchFamily="34" charset="0"/>
                <a:cs typeface="Arial" panose="020B0604020202020204" pitchFamily="34" charset="0"/>
                <a:sym typeface="American Typewriter"/>
              </a:rPr>
              <a:t> child is</a:t>
            </a:r>
            <a:r>
              <a:rPr lang="en-US" altLang="en-US" sz="1200" b="0" dirty="0">
                <a:latin typeface="Gill Sans MT" panose="020B0502020104020203" pitchFamily="34" charset="0"/>
                <a:cs typeface="Arial" panose="020B0604020202020204" pitchFamily="34" charset="0"/>
                <a:sym typeface="American Typewriter"/>
              </a:rPr>
              <a:t> not at a disadvantage for their next choice </a:t>
            </a:r>
            <a:r>
              <a:rPr lang="en-US" altLang="en-US" sz="1200" b="0" i="1" dirty="0">
                <a:latin typeface="Gill Sans MT" panose="020B0502020104020203" pitchFamily="34" charset="0"/>
                <a:cs typeface="Arial" panose="020B0604020202020204" pitchFamily="34" charset="0"/>
                <a:sym typeface="American Typewriter"/>
              </a:rPr>
              <a:t>at</a:t>
            </a:r>
            <a:r>
              <a:rPr lang="en-US" altLang="en-US" sz="1200" b="0" i="1" baseline="0" dirty="0">
                <a:latin typeface="Gill Sans MT" panose="020B0502020104020203" pitchFamily="34" charset="0"/>
                <a:cs typeface="Arial" panose="020B0604020202020204" pitchFamily="34" charset="0"/>
                <a:sym typeface="American Typewriter"/>
              </a:rPr>
              <a:t> all </a:t>
            </a:r>
            <a:r>
              <a:rPr lang="en-US" altLang="en-US" sz="1200" b="0" i="0" baseline="0" dirty="0">
                <a:latin typeface="Gill Sans MT" panose="020B0502020104020203" pitchFamily="34" charset="0"/>
                <a:cs typeface="Arial" panose="020B0604020202020204" pitchFamily="34" charset="0"/>
                <a:sym typeface="American Typewriter"/>
              </a:rPr>
              <a:t>at this point</a:t>
            </a:r>
            <a:r>
              <a:rPr lang="en-US" altLang="en-US" sz="1200" b="0" i="1" baseline="0" dirty="0">
                <a:latin typeface="Gill Sans MT" panose="020B0502020104020203" pitchFamily="34" charset="0"/>
                <a:cs typeface="Arial" panose="020B0604020202020204" pitchFamily="34" charset="0"/>
                <a:sym typeface="American Typewriter"/>
              </a:rPr>
              <a:t>. </a:t>
            </a:r>
          </a:p>
          <a:p>
            <a:pPr marL="0" indent="0" algn="l">
              <a:lnSpc>
                <a:spcPct val="100000"/>
              </a:lnSpc>
              <a:spcAft>
                <a:spcPts val="600"/>
              </a:spcAft>
              <a:buClr>
                <a:schemeClr val="tx1">
                  <a:lumMod val="65000"/>
                  <a:lumOff val="35000"/>
                </a:schemeClr>
              </a:buClr>
              <a:buSzPct val="140000"/>
              <a:buNone/>
            </a:pPr>
            <a:endParaRPr lang="en-US" altLang="en-US" sz="1200" b="1" i="1" baseline="0" dirty="0">
              <a:latin typeface="Gill Sans MT" panose="020B0502020104020203" pitchFamily="34" charset="0"/>
              <a:cs typeface="Arial" panose="020B0604020202020204" pitchFamily="34" charset="0"/>
              <a:sym typeface="American Typewriter"/>
            </a:endParaRPr>
          </a:p>
          <a:p>
            <a:pPr marL="0" indent="0" algn="l">
              <a:lnSpc>
                <a:spcPct val="100000"/>
              </a:lnSpc>
              <a:spcAft>
                <a:spcPts val="600"/>
              </a:spcAft>
              <a:buClr>
                <a:schemeClr val="tx1">
                  <a:lumMod val="65000"/>
                  <a:lumOff val="35000"/>
                </a:schemeClr>
              </a:buClr>
              <a:buSzPct val="140000"/>
              <a:buNone/>
            </a:pPr>
            <a:r>
              <a:rPr lang="en-US" altLang="en-US" sz="1200" b="0" i="0" baseline="0" dirty="0">
                <a:latin typeface="Gill Sans MT" panose="020B0502020104020203" pitchFamily="34" charset="0"/>
                <a:cs typeface="Arial" panose="020B0604020202020204" pitchFamily="34" charset="0"/>
                <a:sym typeface="American Typewriter"/>
              </a:rPr>
              <a:t>Also, if your child does get into their first choice, then that’s it! They’re not considered for any of the other choices on their application. So your first choice should be your real first choice, even if it’s a competitive program.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7916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1"/>
            <a:ext cx="5607050" cy="5480652"/>
          </a:xfrm>
        </p:spPr>
        <p:txBody>
          <a:bodyPr/>
          <a:lstStyle/>
          <a:p>
            <a:r>
              <a:rPr lang="en-US" b="1" i="1" dirty="0"/>
              <a:t>**animation**</a:t>
            </a:r>
          </a:p>
          <a:p>
            <a:endParaRPr lang="en-US" altLang="en-US" dirty="0">
              <a:ea typeface="ＭＳ Ｐゴシック" pitchFamily="34" charset="-128"/>
            </a:endParaRPr>
          </a:p>
          <a:p>
            <a:r>
              <a:rPr lang="en-US" altLang="en-US" dirty="0">
                <a:ea typeface="ＭＳ Ｐゴシック" pitchFamily="34" charset="-128"/>
              </a:rPr>
              <a:t>Let’s look at an example of a student’s application after the families has evaluated Reach, Target or Likely for all of them. Let’s also look at the student’s academics.</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walk them through what’s on the screen</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Now, turn and talk and answer the question: Did this student receive an offer of choice in Round 1?</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give them time to discuss, then ask them to shout out. Click to bring up the Yes.</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Great!  Now, clap</a:t>
            </a:r>
            <a:r>
              <a:rPr lang="en-US" altLang="en-US" baseline="0" dirty="0">
                <a:ea typeface="ＭＳ Ｐゴシック" pitchFamily="34" charset="-128"/>
              </a:rPr>
              <a:t> your hands if you discussed:</a:t>
            </a:r>
          </a:p>
          <a:p>
            <a:r>
              <a:rPr lang="en-US" altLang="en-US" b="1" i="1" dirty="0">
                <a:ea typeface="ＭＳ Ｐゴシック" pitchFamily="34" charset="-128"/>
              </a:rPr>
              <a:t>	Click to animate each one</a:t>
            </a:r>
          </a:p>
          <a:p>
            <a:endParaRPr lang="en-US" altLang="en-US" baseline="0" dirty="0">
              <a:ea typeface="ＭＳ Ｐゴシック" pitchFamily="34" charset="-128"/>
            </a:endParaRPr>
          </a:p>
          <a:p>
            <a:r>
              <a:rPr lang="en-US" altLang="en-US" baseline="0" dirty="0">
                <a:ea typeface="ＭＳ Ｐゴシック" pitchFamily="34" charset="-128"/>
              </a:rPr>
              <a:t>If you do not put or have a guarantee match, then your last option should be a </a:t>
            </a:r>
            <a:r>
              <a:rPr lang="en-US" altLang="en-US" b="1" baseline="0" dirty="0">
                <a:ea typeface="ＭＳ Ｐゴシック" pitchFamily="34" charset="-128"/>
              </a:rPr>
              <a:t>likely.</a:t>
            </a:r>
            <a:endParaRPr lang="en-US" altLang="en-US" b="1"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26</a:t>
            </a:fld>
            <a:endParaRPr lang="en-US" dirty="0"/>
          </a:p>
        </p:txBody>
      </p:sp>
    </p:spTree>
    <p:extLst>
      <p:ext uri="{BB962C8B-B14F-4D97-AF65-F5344CB8AC3E}">
        <p14:creationId xmlns:p14="http://schemas.microsoft.com/office/powerpoint/2010/main" val="1415679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1"/>
            <a:ext cx="5607050" cy="5480652"/>
          </a:xfrm>
        </p:spPr>
        <p:txBody>
          <a:bodyPr/>
          <a:lstStyle/>
          <a:p>
            <a:r>
              <a:rPr lang="en-US" b="1" i="1" dirty="0"/>
              <a:t>**animation**</a:t>
            </a:r>
          </a:p>
          <a:p>
            <a:endParaRPr lang="en-US" altLang="en-US" dirty="0">
              <a:ea typeface="ＭＳ Ｐゴシック" pitchFamily="34" charset="-128"/>
            </a:endParaRPr>
          </a:p>
          <a:p>
            <a:r>
              <a:rPr lang="en-US" altLang="en-US" dirty="0">
                <a:ea typeface="ＭＳ Ｐゴシック" pitchFamily="34" charset="-128"/>
              </a:rPr>
              <a:t>Let’s look at another example of a student’s application after the family has evaluated Reach, Target or Likely for all of them. Let’s also look at the student’s academics.</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walk them through what’s on the screen</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Now, turn and talk and answer the question: Did this student receive an offer of choice in Round 1?</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give them time to discuss, then ask them to shout out. Click to bring up the No.</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Great! Now, clap your hands if you discussed:</a:t>
            </a:r>
          </a:p>
          <a:p>
            <a:r>
              <a:rPr lang="en-US" altLang="en-US" b="1" i="1" dirty="0">
                <a:ea typeface="ＭＳ Ｐゴシック" pitchFamily="34" charset="-128"/>
              </a:rPr>
              <a:t>	Click to animate each one</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27</a:t>
            </a:fld>
            <a:endParaRPr lang="en-US" dirty="0"/>
          </a:p>
        </p:txBody>
      </p:sp>
    </p:spTree>
    <p:extLst>
      <p:ext uri="{BB962C8B-B14F-4D97-AF65-F5344CB8AC3E}">
        <p14:creationId xmlns:p14="http://schemas.microsoft.com/office/powerpoint/2010/main" val="3434270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r>
              <a:rPr lang="en-US" b="0" dirty="0"/>
              <a:t>In</a:t>
            </a:r>
            <a:r>
              <a:rPr lang="en-US" b="0" baseline="0" dirty="0"/>
              <a:t> March, you’ll get an offer letter. This will show the results of your application AND the results from the specialized high school process (if your child did this).</a:t>
            </a:r>
          </a:p>
          <a:p>
            <a:endParaRPr lang="en-US" b="0" baseline="0" dirty="0"/>
          </a:p>
          <a:p>
            <a:r>
              <a:rPr lang="en-US" b="0" dirty="0"/>
              <a:t>Your child can get up to one offer from the high school application.</a:t>
            </a:r>
          </a:p>
          <a:p>
            <a:endParaRPr lang="en-US" b="0" dirty="0"/>
          </a:p>
          <a:p>
            <a:r>
              <a:rPr lang="en-US" b="0" dirty="0"/>
              <a:t>Most</a:t>
            </a:r>
            <a:r>
              <a:rPr lang="en-US" b="0" baseline="0" dirty="0"/>
              <a:t> students get an offer to a program from their application.</a:t>
            </a:r>
          </a:p>
          <a:p>
            <a:endParaRPr lang="en-US" b="0" baseline="0" dirty="0"/>
          </a:p>
          <a:p>
            <a:r>
              <a:rPr lang="en-US" b="0" baseline="0" dirty="0"/>
              <a:t>A small percentage of students do not get an offer to one of the choices on their application. If this happens to your child, that means that they were considered for all the programs on the application and it was not possible to get an offer to one of them.</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If you don’t get an offer from your high school application </a:t>
            </a:r>
            <a:r>
              <a:rPr lang="en-US" b="0" i="1" baseline="0" dirty="0"/>
              <a:t>and</a:t>
            </a:r>
            <a:r>
              <a:rPr lang="en-US" b="0" i="0" baseline="0" dirty="0"/>
              <a:t> you don’t get an offer to a Specialized High School, then you will get an offer to a high school that wasn’t on your application. </a:t>
            </a:r>
            <a:r>
              <a:rPr lang="en-US" b="0" baseline="0" dirty="0"/>
              <a:t>This is why we recommend a balanced application with 12 choices! </a:t>
            </a:r>
            <a:r>
              <a:rPr lang="en-US" b="0" i="0" baseline="0" dirty="0"/>
              <a:t>In this case, the Office of Student Enrollment will find a school close to home that has availability.</a:t>
            </a:r>
            <a:endParaRPr lang="en-US" b="0" baseline="0" dirty="0"/>
          </a:p>
        </p:txBody>
      </p:sp>
      <p:sp>
        <p:nvSpPr>
          <p:cNvPr id="4" name="Slide Number Placeholder 3"/>
          <p:cNvSpPr>
            <a:spLocks noGrp="1"/>
          </p:cNvSpPr>
          <p:nvPr>
            <p:ph type="sldNum" sz="quarter" idx="10"/>
          </p:nvPr>
        </p:nvSpPr>
        <p:spPr/>
        <p:txBody>
          <a:bodyPr/>
          <a:lstStyle/>
          <a:p>
            <a:fld id="{1AFFAB8D-B9BF-A747-A21C-68C3DBA8194D}" type="slidenum">
              <a:rPr lang="en-US" smtClean="0"/>
              <a:t>28</a:t>
            </a:fld>
            <a:endParaRPr lang="en-US" dirty="0"/>
          </a:p>
        </p:txBody>
      </p:sp>
    </p:spTree>
    <p:extLst>
      <p:ext uri="{BB962C8B-B14F-4D97-AF65-F5344CB8AC3E}">
        <p14:creationId xmlns:p14="http://schemas.microsoft.com/office/powerpoint/2010/main" val="518870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25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Before we get into details, let’s cover a few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Read</a:t>
            </a:r>
            <a:r>
              <a:rPr lang="en-US" b="1" i="1" baseline="0" dirty="0"/>
              <a:t> bullets.</a:t>
            </a:r>
            <a:endParaRPr lang="en-US" b="1"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3</a:t>
            </a:fld>
            <a:endParaRPr lang="en-US"/>
          </a:p>
        </p:txBody>
      </p:sp>
    </p:spTree>
    <p:extLst>
      <p:ext uri="{BB962C8B-B14F-4D97-AF65-F5344CB8AC3E}">
        <p14:creationId xmlns:p14="http://schemas.microsoft.com/office/powerpoint/2010/main" val="3872232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402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569913"/>
            <a:ext cx="5564187" cy="3128962"/>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9543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b="1" i="1" baseline="0" dirty="0"/>
              <a:t>Counselors can share this with families in June, or in September. Families can do this in June, but they can’t start the application or register for SHSAT or LaGuardia until the fall. If you have families start this in June, make sure you tell them what they can and cannot do in June.</a:t>
            </a:r>
          </a:p>
          <a:p>
            <a:pPr marL="0" indent="0">
              <a:buFont typeface="Arial" panose="020B0604020202020204" pitchFamily="34" charset="0"/>
              <a:buNone/>
            </a:pPr>
            <a:endParaRPr lang="en-US" b="1" i="1" baseline="0" dirty="0"/>
          </a:p>
          <a:p>
            <a:pPr marL="0" indent="0">
              <a:buFont typeface="Arial" panose="020B0604020202020204" pitchFamily="34" charset="0"/>
              <a:buNone/>
            </a:pPr>
            <a:r>
              <a:rPr lang="en-US" b="0" i="0" baseline="0" dirty="0"/>
              <a:t>To create an account in MySchools, go to </a:t>
            </a:r>
            <a:r>
              <a:rPr lang="en-US" b="0" i="0" baseline="0" dirty="0" err="1"/>
              <a:t>myschools.nyc</a:t>
            </a:r>
            <a:r>
              <a:rPr lang="en-US" b="0" i="0" baseline="0" dirty="0"/>
              <a:t>.</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0" i="0" baseline="0" dirty="0"/>
              <a:t>Click on Get Started.</a:t>
            </a:r>
          </a:p>
        </p:txBody>
      </p:sp>
      <p:sp>
        <p:nvSpPr>
          <p:cNvPr id="4" name="Slide Number Placeholder 3"/>
          <p:cNvSpPr>
            <a:spLocks noGrp="1"/>
          </p:cNvSpPr>
          <p:nvPr>
            <p:ph type="sldNum" sz="quarter" idx="10"/>
          </p:nvPr>
        </p:nvSpPr>
        <p:spPr/>
        <p:txBody>
          <a:bodyPr/>
          <a:lstStyle/>
          <a:p>
            <a:fld id="{1AFFAB8D-B9BF-A747-A21C-68C3DBA8194D}" type="slidenum">
              <a:rPr lang="en-US" smtClean="0"/>
              <a:t>32</a:t>
            </a:fld>
            <a:endParaRPr lang="en-US"/>
          </a:p>
        </p:txBody>
      </p:sp>
    </p:spTree>
    <p:extLst>
      <p:ext uri="{BB962C8B-B14F-4D97-AF65-F5344CB8AC3E}">
        <p14:creationId xmlns:p14="http://schemas.microsoft.com/office/powerpoint/2010/main" val="2742671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b="0" i="0" u="none" baseline="0" dirty="0"/>
              <a:t>Type your name</a:t>
            </a:r>
          </a:p>
          <a:p>
            <a:pPr marL="0" indent="0">
              <a:buFont typeface="Arial" panose="020B0604020202020204" pitchFamily="34" charset="0"/>
              <a:buNone/>
            </a:pPr>
            <a:r>
              <a:rPr lang="en-US" b="0" i="0" u="none" baseline="0" dirty="0"/>
              <a:t>Type your email address</a:t>
            </a:r>
          </a:p>
          <a:p>
            <a:pPr marL="0" indent="0">
              <a:buFont typeface="Arial" panose="020B0604020202020204" pitchFamily="34" charset="0"/>
              <a:buNone/>
            </a:pPr>
            <a:r>
              <a:rPr lang="en-US" b="0" i="0" u="none" baseline="0" dirty="0"/>
              <a:t>Choose your MySchools password. Type your password twice.</a:t>
            </a:r>
          </a:p>
          <a:p>
            <a:pPr marL="0" indent="0">
              <a:buFont typeface="Arial" panose="020B0604020202020204" pitchFamily="34" charset="0"/>
              <a:buNone/>
            </a:pPr>
            <a:r>
              <a:rPr lang="en-US" b="0" i="0" u="none" baseline="0" dirty="0"/>
              <a:t>Click the Next button</a:t>
            </a:r>
          </a:p>
          <a:p>
            <a:pPr marL="171425" indent="-171425">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621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lgn="l">
              <a:lnSpc>
                <a:spcPct val="100000"/>
              </a:lnSpc>
              <a:spcAft>
                <a:spcPts val="600"/>
              </a:spcAft>
              <a:buClr>
                <a:prstClr val="black">
                  <a:lumMod val="65000"/>
                  <a:lumOff val="35000"/>
                </a:prstClr>
              </a:buClr>
              <a:buSzPct val="140000"/>
              <a:buFont typeface="Arial" panose="020B0604020202020204" pitchFamily="34" charset="0"/>
              <a:buNone/>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Next you see instructions to check your email.</a:t>
            </a:r>
          </a:p>
          <a:p>
            <a:pPr marL="0" indent="0" algn="l">
              <a:lnSpc>
                <a:spcPct val="100000"/>
              </a:lnSpc>
              <a:spcAft>
                <a:spcPts val="600"/>
              </a:spcAft>
              <a:buClr>
                <a:prstClr val="black">
                  <a:lumMod val="65000"/>
                  <a:lumOff val="35000"/>
                </a:prstClr>
              </a:buClr>
              <a:buSzPct val="140000"/>
              <a:buFont typeface="Arial" panose="020B0604020202020204" pitchFamily="34" charset="0"/>
              <a:buNone/>
              <a:defRPr/>
            </a:pPr>
            <a:r>
              <a:rPr lang="en-US" sz="1200" dirty="0">
                <a:solidFill>
                  <a:prstClr val="black"/>
                </a:solidFill>
                <a:latin typeface="Gill Sans MT" panose="020B0502020104020203" pitchFamily="34" charset="0"/>
                <a:cs typeface="Arial" panose="020B0604020202020204" pitchFamily="34" charset="0"/>
              </a:rPr>
              <a:t>This means MySchools sent you an email message. You must open that email message in order to continue. Log into your email account and open the email from MySchools. Click the link in that email. This will take you back to MySchools and you can finish</a:t>
            </a:r>
            <a:r>
              <a:rPr lang="en-US" sz="1200" baseline="0" dirty="0">
                <a:solidFill>
                  <a:prstClr val="black"/>
                </a:solidFill>
                <a:latin typeface="Gill Sans MT" panose="020B0502020104020203" pitchFamily="34" charset="0"/>
                <a:cs typeface="Arial" panose="020B0604020202020204" pitchFamily="34" charset="0"/>
              </a:rPr>
              <a:t> creating an account.</a:t>
            </a: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284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dirty="0"/>
              <a:t>Type</a:t>
            </a:r>
            <a:r>
              <a:rPr lang="en-US" baseline="0" dirty="0"/>
              <a:t> your p</a:t>
            </a:r>
            <a:r>
              <a:rPr lang="en-US" dirty="0"/>
              <a:t>hone number</a:t>
            </a:r>
          </a:p>
          <a:p>
            <a:pPr marL="0" indent="0">
              <a:buFont typeface="Arial" panose="020B0604020202020204" pitchFamily="34" charset="0"/>
              <a:buNone/>
            </a:pPr>
            <a:r>
              <a:rPr lang="en-US" dirty="0"/>
              <a:t>Type</a:t>
            </a:r>
            <a:r>
              <a:rPr lang="en-US" baseline="0" dirty="0"/>
              <a:t> your m</a:t>
            </a:r>
            <a:r>
              <a:rPr lang="en-US" dirty="0"/>
              <a:t>ailing address.</a:t>
            </a:r>
            <a:r>
              <a:rPr lang="en-US" baseline="0" dirty="0"/>
              <a:t> It must be a </a:t>
            </a:r>
            <a:r>
              <a:rPr lang="en-US" dirty="0"/>
              <a:t>New York City address.</a:t>
            </a:r>
            <a:r>
              <a:rPr lang="en-US" baseline="0" dirty="0"/>
              <a:t> </a:t>
            </a:r>
            <a:r>
              <a:rPr lang="en-US" dirty="0"/>
              <a:t>Remember, students who do not live in New York City cannot participate in High School Admissions.</a:t>
            </a:r>
          </a:p>
          <a:p>
            <a:pPr marL="0" indent="0">
              <a:buFont typeface="Arial" panose="020B0604020202020204" pitchFamily="34" charset="0"/>
              <a:buNone/>
            </a:pPr>
            <a:r>
              <a:rPr lang="en-US" dirty="0"/>
              <a:t>Choose your preferred language</a:t>
            </a:r>
          </a:p>
          <a:p>
            <a:pPr marL="0" indent="0">
              <a:buFont typeface="Arial" panose="020B0604020202020204" pitchFamily="34" charset="0"/>
              <a:buNone/>
            </a:pPr>
            <a:r>
              <a:rPr lang="en-US" dirty="0"/>
              <a:t>Click the Submit button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6832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indent="0">
              <a:buFont typeface="Arial" panose="020B0604020202020204" pitchFamily="34" charset="0"/>
              <a:buNone/>
            </a:pPr>
            <a:r>
              <a:rPr lang="en-US" dirty="0"/>
              <a:t>When you see the Dashboard, you have finished creating an account in MySchools.</a:t>
            </a:r>
          </a:p>
          <a:p>
            <a:pPr marL="0" indent="0">
              <a:buFont typeface="Arial" panose="020B0604020202020204" pitchFamily="34" charset="0"/>
              <a:buNone/>
            </a:pPr>
            <a:r>
              <a:rPr lang="en-US" dirty="0"/>
              <a:t>In September of your child’s 8th grade year, you’ll get a Welcome Letter. This letter includes information you need to add your child.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593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In September, the Office of Student Enrollment will send a printed Welcome Letter to each public school 8th grade student at their home address.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If you don’t get this letter in the mail, let me</a:t>
            </a:r>
            <a:r>
              <a:rPr lang="en-US" altLang="en-US" sz="1200" baseline="0" dirty="0">
                <a:solidFill>
                  <a:prstClr val="black"/>
                </a:solidFill>
                <a:latin typeface="Gill Sans MT" panose="020B0502020104020203" pitchFamily="34" charset="0"/>
                <a:cs typeface="Arial" panose="020B0604020202020204" pitchFamily="34" charset="0"/>
                <a:sym typeface="American Typewriter"/>
              </a:rPr>
              <a:t> know and I can print one for you.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Students who attend a private or parochial school can get their letter from their current school counselor or at a Family Welcome Center.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Your Welcome Letter has: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Account creation code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Instructions for getting started in MySchools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solidFill>
                <a:prstClr val="black"/>
              </a:solidFill>
              <a:latin typeface="Gill Sans MT" panose="020B0502020104020203" pitchFamily="34" charset="0"/>
              <a:cs typeface="Arial" panose="020B0604020202020204" pitchFamily="34" charset="0"/>
              <a:sym typeface="American Typewriter"/>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solidFill>
                  <a:prstClr val="black"/>
                </a:solidFill>
                <a:latin typeface="Gill Sans MT" panose="020B0502020104020203" pitchFamily="34" charset="0"/>
                <a:cs typeface="Arial" panose="020B0604020202020204" pitchFamily="34" charset="0"/>
                <a:sym typeface="American Typewriter"/>
              </a:rPr>
              <a:t>After that, you can add your child in MySchools and start your application.</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959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9620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49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i="1" dirty="0"/>
              <a:t>Read</a:t>
            </a:r>
            <a:r>
              <a:rPr lang="en-US" b="1" i="1" baseline="0" dirty="0"/>
              <a:t> bullets.</a:t>
            </a:r>
          </a:p>
          <a:p>
            <a:endParaRPr lang="en-US" b="1" i="1" baseline="0" dirty="0"/>
          </a:p>
          <a:p>
            <a:r>
              <a:rPr lang="en-US" dirty="0"/>
              <a:t>If your child has accessibility needs, you should contact or visit the schools to confirm that each would be a good fit,</a:t>
            </a:r>
            <a:r>
              <a:rPr lang="en-US" baseline="0" dirty="0"/>
              <a:t> if you can.</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4</a:t>
            </a:fld>
            <a:endParaRPr lang="en-US"/>
          </a:p>
        </p:txBody>
      </p:sp>
    </p:spTree>
    <p:extLst>
      <p:ext uri="{BB962C8B-B14F-4D97-AF65-F5344CB8AC3E}">
        <p14:creationId xmlns:p14="http://schemas.microsoft.com/office/powerpoint/2010/main" val="1096019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509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6891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Read notes only:</a:t>
            </a:r>
          </a:p>
          <a:p>
            <a:pPr marL="0" indent="0">
              <a:buFont typeface="Arial" panose="020B0604020202020204" pitchFamily="34" charset="0"/>
              <a:buNone/>
            </a:pPr>
            <a:endParaRPr lang="en-US" dirty="0"/>
          </a:p>
          <a:p>
            <a:pPr marL="171425" indent="-171425">
              <a:buFont typeface="Arial" panose="020B0604020202020204" pitchFamily="34" charset="0"/>
              <a:buChar char="•"/>
            </a:pPr>
            <a:r>
              <a:rPr lang="en-US" dirty="0"/>
              <a:t>When you see the Dashboard, you have finished creating an account in MySchools.</a:t>
            </a:r>
          </a:p>
          <a:p>
            <a:pPr marL="171425" indent="-171425">
              <a:buFont typeface="Arial" panose="020B0604020202020204" pitchFamily="34" charset="0"/>
              <a:buChar char="•"/>
            </a:pPr>
            <a:r>
              <a:rPr lang="en-US" dirty="0"/>
              <a:t>In September of your child’s 8th grade year, you’ll get a Welcome Letter. Only after that you can click on Add a child to add your child to your account.</a:t>
            </a:r>
          </a:p>
          <a:p>
            <a:pPr marL="171425" indent="-1714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48711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dirty="0"/>
          </a:p>
          <a:p>
            <a:r>
              <a:rPr lang="en-US" b="0" dirty="0"/>
              <a:t>In the early fall, you</a:t>
            </a:r>
            <a:r>
              <a:rPr lang="en-US" b="0" baseline="0" dirty="0"/>
              <a:t> can create an account and add your child in MySchools. Then you can register for the SHSAT and LaGuardia auditions in MySchools.</a:t>
            </a:r>
          </a:p>
          <a:p>
            <a:endParaRPr lang="en-US" b="0" baseline="0" dirty="0"/>
          </a:p>
          <a:p>
            <a:r>
              <a:rPr lang="en-US" b="0" baseline="0" dirty="0"/>
              <a:t>You can attend more events in the fall. We have high school fairs in each borough in September and October. Our events calendar is online at schools.nyc.gov/high</a:t>
            </a:r>
          </a:p>
          <a:p>
            <a:endParaRPr lang="en-US" b="0" baseline="0" dirty="0"/>
          </a:p>
          <a:p>
            <a:r>
              <a:rPr lang="en-US" b="0" baseline="0" dirty="0"/>
              <a:t>Fall is also a good time to visit schools and go to any auditions or assessments for programs you’re interested in.</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1293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dirty="0"/>
          </a:p>
          <a:p>
            <a:r>
              <a:rPr lang="en-US" b="0" dirty="0"/>
              <a:t>In the early fall, you</a:t>
            </a:r>
            <a:r>
              <a:rPr lang="en-US" b="0" baseline="0" dirty="0"/>
              <a:t> can create an account and add your child in MySchools. Then you can register for the SHSAT and LaGuardia auditions in MySchools.</a:t>
            </a:r>
          </a:p>
          <a:p>
            <a:endParaRPr lang="en-US" b="0" baseline="0" dirty="0"/>
          </a:p>
          <a:p>
            <a:r>
              <a:rPr lang="en-US" b="0" baseline="0" dirty="0"/>
              <a:t>You can attend more events in the fall. We have high school fairs in each borough in September and October. Our events calendar is online at schools.nyc.gov/high</a:t>
            </a:r>
          </a:p>
          <a:p>
            <a:endParaRPr lang="en-US" b="0" baseline="0" dirty="0"/>
          </a:p>
          <a:p>
            <a:r>
              <a:rPr lang="en-US" b="0" baseline="0" dirty="0"/>
              <a:t>Fall is also a good time to visit schools and go to any auditions or assessments for programs you’re interested in.</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9932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b="1" dirty="0"/>
              <a:t>Read notes only:</a:t>
            </a:r>
          </a:p>
          <a:p>
            <a:endParaRPr lang="en-US" b="1" dirty="0"/>
          </a:p>
          <a:p>
            <a:r>
              <a:rPr lang="en-US" b="0" dirty="0"/>
              <a:t>In the late</a:t>
            </a:r>
            <a:r>
              <a:rPr lang="en-US" b="0" baseline="0" dirty="0"/>
              <a:t> fall, students take the SHSAT and audition for LaGuardia.</a:t>
            </a:r>
          </a:p>
          <a:p>
            <a:endParaRPr lang="en-US" b="0" baseline="0" dirty="0"/>
          </a:p>
          <a:p>
            <a:r>
              <a:rPr lang="en-US" b="0" baseline="0" dirty="0"/>
              <a:t>You’ll also complete any other auditions or assessments for programs your child will apply to.</a:t>
            </a:r>
          </a:p>
          <a:p>
            <a:endParaRPr lang="en-US" b="0" baseline="0" dirty="0"/>
          </a:p>
          <a:p>
            <a:r>
              <a:rPr lang="en-US" b="0" baseline="0" dirty="0"/>
              <a:t>And you’ll submit your child’s application in MySchools by December 2. There’s no advantage to submitting it early, and you can change your application at any time up until the deadline.</a:t>
            </a:r>
            <a:endParaRPr lang="en-US" b="0" dirty="0"/>
          </a:p>
        </p:txBody>
      </p:sp>
      <p:sp>
        <p:nvSpPr>
          <p:cNvPr id="4" name="Slide Number Placeholder 3"/>
          <p:cNvSpPr>
            <a:spLocks noGrp="1"/>
          </p:cNvSpPr>
          <p:nvPr>
            <p:ph type="sldNum" sz="quarter" idx="10"/>
          </p:nvPr>
        </p:nvSpPr>
        <p:spPr/>
        <p:txBody>
          <a:bodyPr/>
          <a:lstStyle/>
          <a:p>
            <a:pPr marL="0" marR="0" lvl="0" indent="0" algn="r" defTabSz="914266"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66"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18308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1"/>
            <a:ext cx="5607050" cy="5480652"/>
          </a:xfrm>
        </p:spPr>
        <p:txBody>
          <a:bodyPr/>
          <a:lstStyle/>
          <a:p>
            <a:pPr marL="171446" indent="-171446">
              <a:buFont typeface="Arial" panose="020B0604020202020204" pitchFamily="34" charset="0"/>
              <a:buChar char="•"/>
            </a:pPr>
            <a:r>
              <a:rPr lang="en-US" dirty="0"/>
              <a:t>The schedule tab allows you to:</a:t>
            </a:r>
          </a:p>
          <a:p>
            <a:pPr marL="628633" lvl="1" indent="-171446">
              <a:buFont typeface="Arial" panose="020B0604020202020204" pitchFamily="34" charset="0"/>
              <a:buChar char="•"/>
            </a:pPr>
            <a:r>
              <a:rPr lang="en-US" baseline="0" dirty="0"/>
              <a:t>Register for the SHSAT</a:t>
            </a:r>
          </a:p>
          <a:p>
            <a:pPr marL="628633" lvl="1" indent="-171446">
              <a:buFont typeface="Arial" panose="020B0604020202020204" pitchFamily="34" charset="0"/>
              <a:buChar char="•"/>
            </a:pPr>
            <a:r>
              <a:rPr lang="en-US" baseline="0" dirty="0"/>
              <a:t>Register for LaGuardia High School auditions</a:t>
            </a:r>
          </a:p>
          <a:p>
            <a:pPr marL="628633" lvl="1" indent="-171446">
              <a:buFont typeface="Arial" panose="020B0604020202020204" pitchFamily="34" charset="0"/>
              <a:buChar char="•"/>
            </a:pPr>
            <a:r>
              <a:rPr lang="en-US" baseline="0" dirty="0"/>
              <a:t>Express interest in programs that:</a:t>
            </a:r>
          </a:p>
          <a:p>
            <a:pPr marL="1085821" lvl="2" indent="-171446">
              <a:buFont typeface="Arial" panose="020B0604020202020204" pitchFamily="34" charset="0"/>
              <a:buChar char="•"/>
            </a:pPr>
            <a:r>
              <a:rPr lang="en-US" baseline="0" dirty="0"/>
              <a:t>Require an audition (other than LaGuardia)</a:t>
            </a:r>
          </a:p>
          <a:p>
            <a:pPr marL="1085821" lvl="2" indent="-171446">
              <a:buFont typeface="Arial" panose="020B0604020202020204" pitchFamily="34" charset="0"/>
              <a:buChar char="•"/>
            </a:pPr>
            <a:r>
              <a:rPr lang="en-US" baseline="0" dirty="0"/>
              <a:t>Have an on-site screening assessment (other than the SHSAT, such as Bard)</a:t>
            </a:r>
          </a:p>
          <a:p>
            <a:pPr marL="1085821" lvl="2" indent="-171446">
              <a:buFont typeface="Arial" panose="020B0604020202020204" pitchFamily="34" charset="0"/>
              <a:buChar char="•"/>
            </a:pPr>
            <a:r>
              <a:rPr lang="en-US" baseline="0" dirty="0"/>
              <a:t>Have an on-site interview</a:t>
            </a:r>
          </a:p>
          <a:p>
            <a:pPr marL="1085821" lvl="2" indent="-171446">
              <a:buFont typeface="Arial" panose="020B0604020202020204" pitchFamily="34" charset="0"/>
              <a:buChar char="•"/>
            </a:pPr>
            <a:r>
              <a:rPr lang="en-US" baseline="0" dirty="0"/>
              <a:t>Student has to submit a portfolio </a:t>
            </a:r>
          </a:p>
        </p:txBody>
      </p:sp>
      <p:sp>
        <p:nvSpPr>
          <p:cNvPr id="4" name="Slide Number Placeholder 3"/>
          <p:cNvSpPr>
            <a:spLocks noGrp="1"/>
          </p:cNvSpPr>
          <p:nvPr>
            <p:ph type="sldNum" sz="quarter" idx="10"/>
          </p:nvPr>
        </p:nvSpPr>
        <p:spPr/>
        <p:txBody>
          <a:bodyPr/>
          <a:lstStyle/>
          <a:p>
            <a:fld id="{1AFFAB8D-B9BF-A747-A21C-68C3DBA8194D}" type="slidenum">
              <a:rPr lang="en-US" smtClean="0"/>
              <a:t>46</a:t>
            </a:fld>
            <a:endParaRPr lang="en-US" dirty="0"/>
          </a:p>
        </p:txBody>
      </p:sp>
    </p:spTree>
    <p:extLst>
      <p:ext uri="{BB962C8B-B14F-4D97-AF65-F5344CB8AC3E}">
        <p14:creationId xmlns:p14="http://schemas.microsoft.com/office/powerpoint/2010/main" val="3263241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236538"/>
            <a:ext cx="5572125" cy="3135312"/>
          </a:xfrm>
        </p:spPr>
      </p:sp>
      <p:sp>
        <p:nvSpPr>
          <p:cNvPr id="3" name="Notes Placeholder 2"/>
          <p:cNvSpPr>
            <a:spLocks noGrp="1"/>
          </p:cNvSpPr>
          <p:nvPr>
            <p:ph type="body" idx="1"/>
          </p:nvPr>
        </p:nvSpPr>
        <p:spPr>
          <a:xfrm>
            <a:off x="701675" y="3455001"/>
            <a:ext cx="5607050" cy="5480652"/>
          </a:xfrm>
        </p:spPr>
        <p:txBody>
          <a:bodyPr/>
          <a:lstStyle/>
          <a:p>
            <a:r>
              <a:rPr lang="en-US" dirty="0"/>
              <a:t>Here</a:t>
            </a:r>
            <a:r>
              <a:rPr lang="en-US" baseline="0" dirty="0"/>
              <a:t> are resources for you to use.</a:t>
            </a:r>
          </a:p>
          <a:p>
            <a:endParaRPr lang="en-US" baseline="0" dirty="0"/>
          </a:p>
          <a:p>
            <a:r>
              <a:rPr lang="en-US" baseline="0" dirty="0"/>
              <a:t>The website for our videos, the calendar, and more information is schools.nyc.gov/High</a:t>
            </a:r>
          </a:p>
          <a:p>
            <a:endParaRPr lang="en-US" baseline="0" dirty="0"/>
          </a:p>
          <a:p>
            <a:r>
              <a:rPr lang="en-US" baseline="0" dirty="0"/>
              <a:t>MySchools is at </a:t>
            </a:r>
            <a:r>
              <a:rPr lang="en-US" baseline="0" dirty="0" err="1"/>
              <a:t>myschools.nyc</a:t>
            </a:r>
            <a:r>
              <a:rPr lang="en-US" baseline="0" dirty="0"/>
              <a:t>.</a:t>
            </a:r>
          </a:p>
          <a:p>
            <a:endParaRPr lang="en-US" baseline="0" dirty="0"/>
          </a:p>
          <a:p>
            <a:r>
              <a:rPr lang="en-US" baseline="0" dirty="0"/>
              <a:t>You can sign up for emails at schools.nyc.gov/Connect.</a:t>
            </a:r>
          </a:p>
          <a:p>
            <a:endParaRPr lang="en-US" baseline="0" dirty="0"/>
          </a:p>
          <a:p>
            <a:r>
              <a:rPr lang="en-US" baseline="0" dirty="0"/>
              <a:t>You can call the Office of Student Enrollment at 718-935-2009.</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being here today! I look forward to working with you and your child to successfully apply to high school! Please feel free to reach out to me at any time.</a:t>
            </a:r>
            <a:r>
              <a:rPr lang="en-US" baseline="0" dirty="0"/>
              <a:t> Here is my contact information.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217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88913"/>
            <a:ext cx="3713162" cy="2089150"/>
          </a:xfrm>
        </p:spPr>
      </p:sp>
      <p:sp>
        <p:nvSpPr>
          <p:cNvPr id="3" name="Notes Placeholder 2"/>
          <p:cNvSpPr>
            <a:spLocks noGrp="1"/>
          </p:cNvSpPr>
          <p:nvPr>
            <p:ph type="body" idx="1"/>
          </p:nvPr>
        </p:nvSpPr>
        <p:spPr>
          <a:xfrm>
            <a:off x="261738" y="1788284"/>
            <a:ext cx="6540499" cy="7041392"/>
          </a:xfrm>
        </p:spPr>
        <p:txBody>
          <a:bodyPr/>
          <a:lstStyle/>
          <a:p>
            <a:r>
              <a:rPr lang="en-US" sz="2000" b="0" dirty="0"/>
              <a:t>There are two separate paths through High School Admissions,</a:t>
            </a:r>
            <a:r>
              <a:rPr lang="en-US" sz="2000" b="0" baseline="0" dirty="0"/>
              <a:t> and you can do both!</a:t>
            </a:r>
          </a:p>
          <a:p>
            <a:endParaRPr lang="en-US" sz="2000" b="0" dirty="0"/>
          </a:p>
          <a:p>
            <a:pPr defTabSz="914266">
              <a:defRPr/>
            </a:pPr>
            <a:r>
              <a:rPr lang="en-US" sz="2000" b="0" i="0" baseline="0" dirty="0"/>
              <a:t>Here is a general timeline. A more detailed version is in the High School Admissions Guide on page 4.</a:t>
            </a:r>
          </a:p>
          <a:p>
            <a:endParaRPr lang="en-US" sz="2000" b="1" dirty="0"/>
          </a:p>
          <a:p>
            <a:r>
              <a:rPr lang="en-US" sz="2000" b="0" dirty="0"/>
              <a:t>The required path</a:t>
            </a:r>
            <a:r>
              <a:rPr lang="en-US" sz="2000" b="0" baseline="0" dirty="0"/>
              <a:t> is the high school application (pink). The optional path is the specialized high schools (blue). These two paths are separate from each other and both can result in an offer a high school. Both start in September of 8</a:t>
            </a:r>
            <a:r>
              <a:rPr lang="en-US" sz="2000" b="0" baseline="30000" dirty="0"/>
              <a:t>th</a:t>
            </a:r>
            <a:r>
              <a:rPr lang="en-US" sz="2000" b="0" baseline="0" dirty="0"/>
              <a:t> grade. </a:t>
            </a:r>
          </a:p>
          <a:p>
            <a:endParaRPr lang="en-US" sz="2000" b="1" dirty="0"/>
          </a:p>
          <a:p>
            <a:r>
              <a:rPr lang="en-US" sz="2000" b="1" dirty="0"/>
              <a:t>The</a:t>
            </a:r>
            <a:r>
              <a:rPr lang="en-US" sz="2000" b="1" baseline="0" dirty="0"/>
              <a:t> r</a:t>
            </a:r>
            <a:r>
              <a:rPr lang="en-US" sz="2000" b="1" dirty="0"/>
              <a:t>equired </a:t>
            </a:r>
            <a:r>
              <a:rPr lang="en-US" sz="2000" b="0" dirty="0"/>
              <a:t>(in pink) if the high school application. In</a:t>
            </a:r>
            <a:r>
              <a:rPr lang="en-US" sz="2000" b="0" baseline="0" dirty="0"/>
              <a:t> September, you’ll start your Round 1 high school application. You have the whole fall to complete the application with 12 program choices. In March, you’ll get your results.</a:t>
            </a:r>
          </a:p>
          <a:p>
            <a:endParaRPr lang="en-US" sz="20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t>The optional path </a:t>
            </a:r>
            <a:r>
              <a:rPr lang="en-US" sz="2000" b="0" baseline="0" dirty="0"/>
              <a:t>(in blue) is for the specialized high schools. There are 9 specialized high schools. If you want to apply to any of these, you can take the Specialized High Schools Admissions Test (SHSAT) and LaGuardia high school auditions in the fall of 8</a:t>
            </a:r>
            <a:r>
              <a:rPr lang="en-US" sz="2000" b="0" baseline="30000" dirty="0"/>
              <a:t>th</a:t>
            </a:r>
            <a:r>
              <a:rPr lang="en-US" sz="2000" b="0" baseline="0" dirty="0"/>
              <a:t> grade. Then in March, you’ll get your results if you chose to do this path.</a:t>
            </a:r>
            <a:endParaRPr lang="en-US" sz="2000" b="0" dirty="0"/>
          </a:p>
        </p:txBody>
      </p:sp>
      <p:sp>
        <p:nvSpPr>
          <p:cNvPr id="4" name="Slide Number Placeholder 3"/>
          <p:cNvSpPr>
            <a:spLocks noGrp="1"/>
          </p:cNvSpPr>
          <p:nvPr>
            <p:ph type="sldNum" sz="quarter" idx="10"/>
          </p:nvPr>
        </p:nvSpPr>
        <p:spPr/>
        <p:txBody>
          <a:bodyPr/>
          <a:lstStyle/>
          <a:p>
            <a:fld id="{1AFFAB8D-B9BF-A747-A21C-68C3DBA8194D}" type="slidenum">
              <a:rPr lang="en-US" smtClean="0"/>
              <a:t>5</a:t>
            </a:fld>
            <a:endParaRPr lang="en-US" dirty="0"/>
          </a:p>
        </p:txBody>
      </p:sp>
    </p:spTree>
    <p:extLst>
      <p:ext uri="{BB962C8B-B14F-4D97-AF65-F5344CB8AC3E}">
        <p14:creationId xmlns:p14="http://schemas.microsoft.com/office/powerpoint/2010/main" val="190360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9 Specialized High Schools. You can learn more about them in the Specialized High Schools Student Handbook, NYC High School Guide, MySchools,</a:t>
            </a:r>
            <a:r>
              <a:rPr lang="en-US" baseline="0" dirty="0"/>
              <a:t> </a:t>
            </a:r>
            <a:r>
              <a:rPr lang="en-US" dirty="0"/>
              <a:t>or meet with school representatives at events in the summer and fall.</a:t>
            </a:r>
          </a:p>
          <a:p>
            <a:endParaRPr lang="en-US" dirty="0"/>
          </a:p>
          <a:p>
            <a:r>
              <a:rPr lang="en-US" dirty="0"/>
              <a:t>The eight schools at the top require students to take the Specialized</a:t>
            </a:r>
            <a:r>
              <a:rPr lang="en-US" baseline="0" dirty="0"/>
              <a:t> High Schools Admissions Test, also called the SHSAT, or admission. These schools do not review students’ academic record for admissions.</a:t>
            </a:r>
          </a:p>
          <a:p>
            <a:endParaRPr lang="en-US" baseline="0" dirty="0"/>
          </a:p>
          <a:p>
            <a:r>
              <a:rPr lang="en-US" baseline="0" dirty="0"/>
              <a:t>The ninth is LaGuardia High School. This is the only Specialized High School that requires an audition and also review students’ academic record for the previous year for admissions.</a:t>
            </a:r>
          </a:p>
        </p:txBody>
      </p:sp>
      <p:sp>
        <p:nvSpPr>
          <p:cNvPr id="4" name="Slide Number Placeholder 3"/>
          <p:cNvSpPr>
            <a:spLocks noGrp="1"/>
          </p:cNvSpPr>
          <p:nvPr>
            <p:ph type="sldNum" sz="quarter" idx="10"/>
          </p:nvPr>
        </p:nvSpPr>
        <p:spPr/>
        <p:txBody>
          <a:bodyPr/>
          <a:lstStyle/>
          <a:p>
            <a:fld id="{1AFFAB8D-B9BF-A747-A21C-68C3DBA8194D}" type="slidenum">
              <a:rPr lang="en-US" smtClean="0"/>
              <a:t>6</a:t>
            </a:fld>
            <a:endParaRPr lang="en-US"/>
          </a:p>
        </p:txBody>
      </p:sp>
    </p:spTree>
    <p:extLst>
      <p:ext uri="{BB962C8B-B14F-4D97-AF65-F5344CB8AC3E}">
        <p14:creationId xmlns:p14="http://schemas.microsoft.com/office/powerpoint/2010/main" val="348282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69863"/>
            <a:ext cx="5581650" cy="3140075"/>
          </a:xfrm>
        </p:spPr>
      </p:sp>
      <p:sp>
        <p:nvSpPr>
          <p:cNvPr id="3" name="Notes Placeholder 2"/>
          <p:cNvSpPr>
            <a:spLocks noGrp="1"/>
          </p:cNvSpPr>
          <p:nvPr>
            <p:ph type="body" idx="1"/>
          </p:nvPr>
        </p:nvSpPr>
        <p:spPr>
          <a:xfrm>
            <a:off x="581025" y="3482977"/>
            <a:ext cx="5727700" cy="4681999"/>
          </a:xfrm>
        </p:spPr>
        <p:txBody>
          <a:bodyPr/>
          <a:lstStyle/>
          <a:p>
            <a:r>
              <a:rPr lang="en-US" dirty="0"/>
              <a:t>You can start preparing</a:t>
            </a:r>
            <a:r>
              <a:rPr lang="en-US" baseline="0" dirty="0"/>
              <a:t> for the SHSAT now.</a:t>
            </a:r>
          </a:p>
          <a:p>
            <a:endParaRPr lang="en-US" u="none" baseline="0" dirty="0"/>
          </a:p>
          <a:p>
            <a:r>
              <a:rPr lang="en-US" u="none" baseline="0" dirty="0"/>
              <a:t>Read the Specialized High Schools Student Handbook. It has two practice tests. Pages 4 and 5 have test dates and locations.</a:t>
            </a:r>
          </a:p>
          <a:p>
            <a:endParaRPr lang="en-US" altLang="en-US" b="1" i="1" dirty="0">
              <a:ea typeface="ＭＳ Ｐゴシック" panose="020B0600070205080204" pitchFamily="34" charset="-128"/>
            </a:endParaRPr>
          </a:p>
          <a:p>
            <a:pPr marL="0" indent="0">
              <a:buFont typeface="Arial" panose="020B0604020202020204" pitchFamily="34" charset="0"/>
              <a:buNone/>
            </a:pPr>
            <a:r>
              <a:rPr lang="en-US" u="none" dirty="0"/>
              <a:t>Right now you can also get to know the schools.</a:t>
            </a:r>
            <a:r>
              <a:rPr lang="en-US" u="none" baseline="0" dirty="0"/>
              <a:t> Parents, this is how you can get your child motivated to prepare for the SHSAT! There are representatives from each SHS here today, and you can also learn about this school online in MySchools. Make sure you really get to know what each school is like—everyone thinks they want their child to go to Stuyvesant and LaGuardia, but now is the time to figure out if these schools are actually a good fit for them.</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Plan your time: the test is 180 minutes—no breaks. For students with an extended time accommodation, the test is 360 minutes—two 15-minute breaks.</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Put your final answers on the answer sheet, not the test booklet. </a:t>
            </a:r>
          </a:p>
          <a:p>
            <a:pPr marL="0" indent="0">
              <a:buFont typeface="Arial" panose="020B0604020202020204" pitchFamily="34" charset="0"/>
              <a:buNone/>
            </a:pPr>
            <a:endParaRPr lang="en-US" u="none" baseline="0" dirty="0">
              <a:ea typeface="ＭＳ Ｐゴシック" panose="020B0600070205080204" pitchFamily="34" charset="-128"/>
            </a:endParaRPr>
          </a:p>
          <a:p>
            <a:pPr marL="0" indent="0">
              <a:buFont typeface="Arial" panose="020B0604020202020204" pitchFamily="34" charset="0"/>
              <a:buNone/>
            </a:pPr>
            <a:r>
              <a:rPr lang="en-US" u="none" baseline="0" dirty="0">
                <a:ea typeface="ＭＳ Ｐゴシック" panose="020B0600070205080204" pitchFamily="34" charset="-128"/>
              </a:rPr>
              <a:t>Put your school preference order on your test ticket and transfer them to the answer sheet. The choices you put on the answer sheet are FINAL.</a:t>
            </a:r>
          </a:p>
          <a:p>
            <a:pPr marL="0" indent="0">
              <a:buFont typeface="Arial" panose="020B0604020202020204" pitchFamily="34" charset="0"/>
              <a:buNone/>
            </a:pPr>
            <a:endParaRPr lang="en-US" u="none" baseline="0"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7</a:t>
            </a:fld>
            <a:endParaRPr lang="en-US" dirty="0"/>
          </a:p>
        </p:txBody>
      </p:sp>
    </p:spTree>
    <p:extLst>
      <p:ext uri="{BB962C8B-B14F-4D97-AF65-F5344CB8AC3E}">
        <p14:creationId xmlns:p14="http://schemas.microsoft.com/office/powerpoint/2010/main" val="2598608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169863"/>
            <a:ext cx="5581650" cy="3140075"/>
          </a:xfrm>
        </p:spPr>
      </p:sp>
      <p:sp>
        <p:nvSpPr>
          <p:cNvPr id="3" name="Notes Placeholder 2"/>
          <p:cNvSpPr>
            <a:spLocks noGrp="1"/>
          </p:cNvSpPr>
          <p:nvPr>
            <p:ph type="body" idx="1"/>
          </p:nvPr>
        </p:nvSpPr>
        <p:spPr>
          <a:xfrm>
            <a:off x="581025" y="3482977"/>
            <a:ext cx="5727700" cy="4681999"/>
          </a:xfrm>
        </p:spPr>
        <p:txBody>
          <a:bodyPr/>
          <a:lstStyle/>
          <a:p>
            <a:r>
              <a:rPr lang="en-US" dirty="0"/>
              <a:t>For the LaGuardia High School auditions, preparation and practice is key. There are audition requirements in the Handbook and note that they are different for each studio. The LaGuardia High School website also provides good information to review.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cs typeface="Arial" panose="020B0604020202020204" pitchFamily="34" charset="0"/>
              </a:rPr>
              <a:t>Audition dates and times are in the Specialized High Schools Student Handbook</a:t>
            </a:r>
            <a:r>
              <a:rPr lang="en-US" sz="1200" baseline="0" dirty="0">
                <a:latin typeface="Gill Sans MT" panose="020B0502020104020203" pitchFamily="34" charset="0"/>
                <a:cs typeface="Arial" panose="020B0604020202020204" pitchFamily="34" charset="0"/>
              </a:rPr>
              <a:t> on page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get any testing accommodations you currently receive during your LaGuardia auditions.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 the day of your audition, bring water and a snack to the audition – it can be a long day!</a:t>
            </a:r>
          </a:p>
        </p:txBody>
      </p:sp>
      <p:sp>
        <p:nvSpPr>
          <p:cNvPr id="4" name="Slide Number Placeholder 3"/>
          <p:cNvSpPr>
            <a:spLocks noGrp="1"/>
          </p:cNvSpPr>
          <p:nvPr>
            <p:ph type="sldNum" sz="quarter" idx="10"/>
          </p:nvPr>
        </p:nvSpPr>
        <p:spPr/>
        <p:txBody>
          <a:bodyPr/>
          <a:lstStyle/>
          <a:p>
            <a:fld id="{1AFFAB8D-B9BF-A747-A21C-68C3DBA8194D}" type="slidenum">
              <a:rPr lang="en-US" smtClean="0"/>
              <a:t>8</a:t>
            </a:fld>
            <a:endParaRPr lang="en-US" dirty="0"/>
          </a:p>
        </p:txBody>
      </p:sp>
    </p:spTree>
    <p:extLst>
      <p:ext uri="{BB962C8B-B14F-4D97-AF65-F5344CB8AC3E}">
        <p14:creationId xmlns:p14="http://schemas.microsoft.com/office/powerpoint/2010/main" val="1229315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4543103"/>
          </a:xfrm>
        </p:spPr>
        <p:txBody>
          <a:bodyPr/>
          <a:lstStyle/>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r>
              <a:rPr lang="en-US" sz="1200" dirty="0">
                <a:latin typeface="Gill Sans MT" panose="020B0502020104020203" pitchFamily="34" charset="0"/>
                <a:cs typeface="Arial" panose="020B0604020202020204" pitchFamily="34" charset="0"/>
              </a:rPr>
              <a:t>Auditioning for LaGuardia High School means you have applied to this school. You don’t list LaGuardia High School on your high school application.</a:t>
            </a: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endParaRPr lang="en-US" sz="1200" dirty="0">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chemeClr val="tx1">
                  <a:lumMod val="65000"/>
                  <a:lumOff val="35000"/>
                </a:schemeClr>
              </a:buClr>
              <a:buSzTx/>
              <a:buFont typeface="Wingdings" panose="05000000000000000000" pitchFamily="2" charset="2"/>
              <a:buNone/>
              <a:tabLst/>
              <a:defRPr/>
            </a:pPr>
            <a:r>
              <a:rPr lang="en-US" sz="1200" dirty="0">
                <a:latin typeface="Gill Sans MT" panose="020B0502020104020203" pitchFamily="34" charset="0"/>
                <a:cs typeface="Arial" panose="020B0604020202020204" pitchFamily="34" charset="0"/>
              </a:rPr>
              <a:t>After students audition, LaGuardia High School staff evaluates</a:t>
            </a:r>
            <a:r>
              <a:rPr lang="en-US" sz="1200" baseline="0" dirty="0">
                <a:latin typeface="Gill Sans MT" panose="020B0502020104020203" pitchFamily="34" charset="0"/>
                <a:cs typeface="Arial" panose="020B0604020202020204" pitchFamily="34" charset="0"/>
              </a:rPr>
              <a:t> each student who auditions. Their evaluation is based on:</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The audition, which is different for each studio.</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The student’s school record from the previous year</a:t>
            </a:r>
          </a:p>
          <a:p>
            <a:pPr marL="171450" marR="0" lvl="0" indent="-171450" algn="l" defTabSz="914400" rtl="0" eaLnBrk="1" fontAlgn="auto" latinLnBrk="0" hangingPunct="1">
              <a:lnSpc>
                <a:spcPct val="100000"/>
              </a:lnSpc>
              <a:spcBef>
                <a:spcPts val="0"/>
              </a:spcBef>
              <a:spcAft>
                <a:spcPts val="600"/>
              </a:spcAft>
              <a:buClr>
                <a:schemeClr val="tx1">
                  <a:lumMod val="65000"/>
                  <a:lumOff val="35000"/>
                </a:schemeClr>
              </a:buClr>
              <a:buSzTx/>
              <a:buFont typeface="Arial" panose="020B0604020202020204" pitchFamily="34" charset="0"/>
              <a:buChar char="•"/>
              <a:tabLst/>
              <a:defRPr/>
            </a:pPr>
            <a:r>
              <a:rPr lang="en-US" sz="1200" baseline="0" dirty="0">
                <a:latin typeface="Gill Sans MT" panose="020B0502020104020203" pitchFamily="34" charset="0"/>
                <a:cs typeface="Arial" panose="020B0604020202020204" pitchFamily="34" charset="0"/>
              </a:rPr>
              <a:t>A written response, which students complete during the audition</a:t>
            </a:r>
            <a:endParaRPr lang="en-US" sz="1200" dirty="0">
              <a:latin typeface="Gill Sans MT" panose="020B05020201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FFAB8D-B9BF-A747-A21C-68C3DBA819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002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A6FB11-D1B5-4548-B078-06C6B1E48E5D}"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791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14DEBC-B986-4726-B172-275C0BC458C8}"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8972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388DE-2697-40E1-8BBC-EFFE5F57113B}"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0634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58108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68198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0215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609372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19620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735901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05423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734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35E320-14FA-43CD-B36E-C0DFF242BE48}"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44053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282091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840058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935194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12174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92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998258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807434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68608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162420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59209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C582FD-ABC6-4412-9F3F-F48486125335}" type="datetime1">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5680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1288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919000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837190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82638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192AD-9C33-47EA-A38A-BA0F4B94CA76}" type="datetime1">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8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07AFA8-1A46-4888-99FE-FB781369DAAE}" type="datetime1">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35911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7C5F9-EC40-4851-9FFD-56468334E8BC}" type="datetime1">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132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FA75D-1D45-48CD-9B61-380D68A3E44E}" type="datetime1">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79273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EED73B-0931-411B-89CF-C45992FE473B}" type="datetime1">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84333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916E1-A2AA-43DD-ADD5-F3973179AB8B}" type="datetime1">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9252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FAFBD-A683-44BA-899C-48BE084753F2}" type="datetime1">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410023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1335927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9/25/2019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778795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920" t="3273" r="9422" b="5001"/>
          <a:stretch/>
        </p:blipFill>
        <p:spPr>
          <a:xfrm>
            <a:off x="8041640" y="1316432"/>
            <a:ext cx="3870960" cy="4023360"/>
          </a:xfrm>
          <a:prstGeom prst="rect">
            <a:avLst/>
          </a:prstGeom>
        </p:spPr>
      </p:pic>
      <p:sp>
        <p:nvSpPr>
          <p:cNvPr id="10" name="Title 1"/>
          <p:cNvSpPr txBox="1">
            <a:spLocks/>
          </p:cNvSpPr>
          <p:nvPr/>
        </p:nvSpPr>
        <p:spPr>
          <a:xfrm>
            <a:off x="0" y="0"/>
            <a:ext cx="9067800" cy="3477434"/>
          </a:xfrm>
          <a:prstGeom prst="roundRect">
            <a:avLst/>
          </a:prstGeom>
          <a:solidFill>
            <a:schemeClr val="bg1"/>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Clr>
                <a:schemeClr val="tx1">
                  <a:lumMod val="65000"/>
                  <a:lumOff val="35000"/>
                </a:schemeClr>
              </a:buClr>
            </a:pPr>
            <a:r>
              <a:rPr lang="en-US" b="1" dirty="0">
                <a:solidFill>
                  <a:schemeClr val="tx1">
                    <a:lumMod val="95000"/>
                    <a:lumOff val="5000"/>
                  </a:schemeClr>
                </a:solidFill>
                <a:latin typeface="Gill Sans MT" panose="020B0502020104020203" pitchFamily="34" charset="0"/>
                <a:cs typeface="Arial" panose="020B0604020202020204" pitchFamily="34" charset="0"/>
              </a:rPr>
              <a:t>Introduction to High School Admissions</a:t>
            </a:r>
          </a:p>
        </p:txBody>
      </p:sp>
      <p:pic>
        <p:nvPicPr>
          <p:cNvPr id="11" name="Picture 10">
            <a:extLst>
              <a:ext uri="{FF2B5EF4-FFF2-40B4-BE49-F238E27FC236}">
                <a16:creationId xmlns:a16="http://schemas.microsoft.com/office/drawing/2014/main" xmlns="" id="{67EBA276-EC36-423E-9A35-7F2038B94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46" t="13322" r="16616" b="8693"/>
          <a:stretch/>
        </p:blipFill>
        <p:spPr>
          <a:xfrm>
            <a:off x="10463922" y="5727137"/>
            <a:ext cx="1182251" cy="810565"/>
          </a:xfrm>
          <a:prstGeom prst="rect">
            <a:avLst/>
          </a:prstGeom>
        </p:spPr>
      </p:pic>
      <p:sp>
        <p:nvSpPr>
          <p:cNvPr id="6" name="TextBox 5"/>
          <p:cNvSpPr txBox="1"/>
          <p:nvPr/>
        </p:nvSpPr>
        <p:spPr>
          <a:xfrm>
            <a:off x="546099" y="4940338"/>
            <a:ext cx="5625125" cy="1077218"/>
          </a:xfrm>
          <a:prstGeom prst="rect">
            <a:avLst/>
          </a:prstGeom>
          <a:noFill/>
        </p:spPr>
        <p:txBody>
          <a:bodyPr wrap="square" rtlCol="0">
            <a:spAutoFit/>
          </a:bodyPr>
          <a:lstStyle/>
          <a:p>
            <a:r>
              <a:rPr lang="en-US" sz="3200" dirty="0">
                <a:latin typeface="Gill Sans MT" panose="020B0502020104020203" pitchFamily="34" charset="0"/>
              </a:rPr>
              <a:t> Star </a:t>
            </a:r>
            <a:r>
              <a:rPr lang="en-US" sz="3200" dirty="0" err="1">
                <a:latin typeface="Gill Sans MT" panose="020B0502020104020203" pitchFamily="34" charset="0"/>
              </a:rPr>
              <a:t>Corvinelli</a:t>
            </a:r>
            <a:endParaRPr lang="en-US" sz="3200" dirty="0">
              <a:latin typeface="Gill Sans MT" panose="020B0502020104020203" pitchFamily="34" charset="0"/>
            </a:endParaRPr>
          </a:p>
          <a:p>
            <a:r>
              <a:rPr lang="en-US" sz="3200" dirty="0">
                <a:latin typeface="Gill Sans MT" panose="020B0502020104020203" pitchFamily="34" charset="0"/>
              </a:rPr>
              <a:t>8</a:t>
            </a:r>
            <a:r>
              <a:rPr lang="en-US" sz="3200" baseline="30000" dirty="0">
                <a:latin typeface="Gill Sans MT" panose="020B0502020104020203" pitchFamily="34" charset="0"/>
              </a:rPr>
              <a:t>th</a:t>
            </a:r>
            <a:r>
              <a:rPr lang="en-US" sz="3200" dirty="0">
                <a:latin typeface="Gill Sans MT" panose="020B0502020104020203" pitchFamily="34" charset="0"/>
              </a:rPr>
              <a:t> Grade School Counselor</a:t>
            </a:r>
          </a:p>
        </p:txBody>
      </p:sp>
      <p:sp>
        <p:nvSpPr>
          <p:cNvPr id="2" name="Slide Number Placeholder 1"/>
          <p:cNvSpPr>
            <a:spLocks noGrp="1"/>
          </p:cNvSpPr>
          <p:nvPr>
            <p:ph type="sldNum" sz="quarter" idx="12"/>
          </p:nvPr>
        </p:nvSpPr>
        <p:spPr/>
        <p:txBody>
          <a:bodyPr/>
          <a:lstStyle/>
          <a:p>
            <a:fld id="{1F02EB2E-5A0D-4771-A8D5-AEF7204D0608}" type="slidenum">
              <a:rPr lang="en-US" smtClean="0"/>
              <a:t>1</a:t>
            </a:fld>
            <a:endParaRPr lang="en-US"/>
          </a:p>
        </p:txBody>
      </p:sp>
    </p:spTree>
    <p:extLst>
      <p:ext uri="{BB962C8B-B14F-4D97-AF65-F5344CB8AC3E}">
        <p14:creationId xmlns:p14="http://schemas.microsoft.com/office/powerpoint/2010/main" val="392862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606" y="0"/>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650554" y="2188569"/>
            <a:ext cx="10884952" cy="367724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Offers are determined by:</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Student’s SHSAT score</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Student’s preference order of schools on the answer sheet</a:t>
            </a:r>
          </a:p>
          <a:p>
            <a:pPr marL="1027113" marR="0" lvl="0" indent="-452438"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Seat availability</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Testing Specialized High Schools DO NOT review students’ state test scores, grades, or attendance.</a:t>
            </a:r>
          </a:p>
          <a:p>
            <a:pPr marL="571500" indent="-571500" algn="l">
              <a:lnSpc>
                <a:spcPct val="100000"/>
              </a:lnSpc>
              <a:spcAft>
                <a:spcPts val="600"/>
              </a:spcAft>
              <a:buClr>
                <a:prstClr val="black">
                  <a:lumMod val="65000"/>
                  <a:lumOff val="35000"/>
                </a:prstClr>
              </a:buClr>
              <a:buFont typeface="Wingdings" panose="05000000000000000000" pitchFamily="2" charset="2"/>
              <a:buChar char="§"/>
            </a:pPr>
            <a:r>
              <a:rPr lang="en-US" sz="3000" dirty="0">
                <a:solidFill>
                  <a:srgbClr val="000000"/>
                </a:solidFill>
                <a:latin typeface="Gill Sans MT" panose="020B0502020104020203" pitchFamily="34" charset="0"/>
                <a:ea typeface="Times New Roman" panose="02020603050405020304" pitchFamily="18" charset="0"/>
              </a:rPr>
              <a:t>Watch the video to learn more: </a:t>
            </a:r>
            <a:r>
              <a:rPr lang="en-US" sz="3000" b="1" dirty="0">
                <a:solidFill>
                  <a:srgbClr val="000000"/>
                </a:solidFill>
                <a:latin typeface="Gill Sans MT" panose="020B0502020104020203" pitchFamily="34" charset="0"/>
                <a:ea typeface="Times New Roman" panose="02020603050405020304" pitchFamily="18" charset="0"/>
              </a:rPr>
              <a:t>schools.nyc.gov/High</a:t>
            </a:r>
            <a:endParaRPr lang="en-US" sz="3000" b="1" dirty="0">
              <a:solidFill>
                <a:srgbClr val="000000"/>
              </a:solidFill>
              <a:latin typeface="Gill Sans MT" panose="020B0502020104020203" pitchFamily="34" charset="0"/>
              <a:ea typeface="Calibri" panose="020F0502020204030204" pitchFamily="34" charset="0"/>
            </a:endParaRPr>
          </a:p>
        </p:txBody>
      </p:sp>
      <p:sp>
        <p:nvSpPr>
          <p:cNvPr id="10" name="TextBox 9"/>
          <p:cNvSpPr txBox="1"/>
          <p:nvPr/>
        </p:nvSpPr>
        <p:spPr>
          <a:xfrm>
            <a:off x="4690501" y="6326225"/>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schools.nyc.gov/SHS</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happens after I take the test?</a:t>
            </a:r>
          </a:p>
        </p:txBody>
      </p:sp>
      <p:sp>
        <p:nvSpPr>
          <p:cNvPr id="11" name="Title 1"/>
          <p:cNvSpPr txBox="1">
            <a:spLocks/>
          </p:cNvSpPr>
          <p:nvPr/>
        </p:nvSpPr>
        <p:spPr>
          <a:xfrm>
            <a:off x="450210" y="1261505"/>
            <a:ext cx="11085297" cy="757795"/>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SHSAT answer sheets are scored.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63" y="6211163"/>
            <a:ext cx="527691" cy="59945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970" r="51036"/>
          <a:stretch/>
        </p:blipFill>
        <p:spPr>
          <a:xfrm>
            <a:off x="11080751" y="6248399"/>
            <a:ext cx="920750" cy="582367"/>
          </a:xfrm>
          <a:prstGeom prst="rect">
            <a:avLst/>
          </a:prstGeom>
        </p:spPr>
      </p:pic>
    </p:spTree>
    <p:extLst>
      <p:ext uri="{BB962C8B-B14F-4D97-AF65-F5344CB8AC3E}">
        <p14:creationId xmlns:p14="http://schemas.microsoft.com/office/powerpoint/2010/main" val="518715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How do I participate in High School Admissions?</a:t>
            </a:r>
          </a:p>
        </p:txBody>
      </p:sp>
      <p:sp>
        <p:nvSpPr>
          <p:cNvPr id="13" name="TextBox 12"/>
          <p:cNvSpPr txBox="1"/>
          <p:nvPr/>
        </p:nvSpPr>
        <p:spPr bwMode="auto">
          <a:xfrm rot="5400000">
            <a:off x="-223838" y="3866384"/>
            <a:ext cx="1281113" cy="24606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000" cap="none" spc="50" normalizeH="0" baseline="0" noProof="0" dirty="0">
                <a:ln>
                  <a:noFill/>
                </a:ln>
                <a:solidFill>
                  <a:prstClr val="white"/>
                </a:solidFill>
                <a:effectLst/>
                <a:uLnTx/>
                <a:uFillTx/>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marL="0" marR="0" lvl="0" indent="0" algn="ctr" defTabSz="88900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a:endParaRPr>
          </a:p>
          <a:p>
            <a:pPr marL="0" marR="0" lvl="0" indent="0" algn="ctr" defTabSz="889000" rtl="0" eaLnBrk="1" fontAlgn="auto" latinLnBrk="0" hangingPunct="1">
              <a:lnSpc>
                <a:spcPct val="90000"/>
              </a:lnSpc>
              <a:spcBef>
                <a:spcPts val="0"/>
              </a:spcBef>
              <a:spcAft>
                <a:spcPct val="35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Franklin Gothic Demi" panose="020B0703020102020204" pitchFamily="34" charset="0"/>
              <a:ea typeface="+mn-ea"/>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a:rPr>
              <a:t>Complete application by listing </a:t>
            </a: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Arial"/>
              </a:rPr>
              <a:t>1</a:t>
            </a:r>
            <a:r>
              <a:rPr kumimoji="0" lang="en-US"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a:rPr>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Register</a:t>
            </a:r>
            <a:r>
              <a:rPr kumimoji="0" lang="en-US" sz="1800" b="0" i="0" u="none" strike="noStrike" kern="1200" cap="none" spc="0" normalizeH="0" baseline="0" noProof="0" dirty="0">
                <a:ln>
                  <a:noFill/>
                </a:ln>
                <a:solidFill>
                  <a:prstClr val="white"/>
                </a:solidFill>
                <a:effectLst/>
                <a:uLnTx/>
                <a:uFillTx/>
                <a:latin typeface="MS Reference Sans Serif" panose="020B0604030504040204" pitchFamily="34" charset="0"/>
                <a:ea typeface="+mn-ea"/>
                <a:cs typeface="Arial"/>
              </a:rPr>
              <a:t>—</a:t>
            </a: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then get Test or Audition Ticket.</a:t>
            </a:r>
          </a:p>
        </p:txBody>
      </p:sp>
      <p:sp>
        <p:nvSpPr>
          <p:cNvPr id="27" name="TextBox 26"/>
          <p:cNvSpPr txBox="1"/>
          <p:nvPr/>
        </p:nvSpPr>
        <p:spPr>
          <a:xfrm>
            <a:off x="1435096" y="5076268"/>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panose="020B0603020102020204" pitchFamily="34" charset="0"/>
                <a:ea typeface="+mn-ea"/>
                <a:cs typeface="Arial"/>
              </a:rPr>
              <a:t>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Aria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Aria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66"/>
                  </a:solidFill>
                  <a:effectLst/>
                  <a:uLnTx/>
                  <a:uFillTx/>
                  <a:latin typeface="Gill Sans MT" panose="020B0502020104020203" pitchFamily="34" charset="0"/>
                  <a:ea typeface="+mn-ea"/>
                  <a:cs typeface="+mn-cs"/>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D7DBF"/>
                </a:solidFill>
                <a:effectLst/>
                <a:uLnTx/>
                <a:uFillTx/>
                <a:latin typeface="Gill Sans MT" panose="020B0502020104020203" pitchFamily="34" charset="0"/>
                <a:ea typeface="+mn-ea"/>
                <a:cs typeface="+mn-cs"/>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High School Application</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b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marL="0" marR="0" lvl="0" indent="0" algn="ctr" defTabSz="889000" rtl="0" eaLnBrk="1" fontAlgn="auto" latinLnBrk="0" hangingPunct="1">
              <a:lnSpc>
                <a:spcPct val="90000"/>
              </a:lnSpc>
              <a:spcBef>
                <a:spcPts val="0"/>
              </a:spcBef>
              <a:spcAft>
                <a:spcPct val="35000"/>
              </a:spcAft>
              <a:buClrTx/>
              <a:buSzTx/>
              <a:buFontTx/>
              <a:buNone/>
              <a:tabLst>
                <a:tab pos="290513" algn="ctr"/>
                <a:tab pos="3033713" algn="ctr"/>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Specialized High Schools</a:t>
            </a:r>
            <a:b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b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8 Testing Schools</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	</a:t>
            </a:r>
            <a:r>
              <a:rPr kumimoji="0" 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pitchFamily="34" charset="0"/>
                <a:ea typeface="+mn-ea"/>
                <a:cs typeface="Arial"/>
              </a:rPr>
              <a:t>LaGuardia HS</a:t>
            </a:r>
            <a:endParaRPr kumimoji="0" lang="en-US" sz="16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pPr marL="0" marR="0" lvl="0" indent="0" algn="ctr" defTabSz="889000" rtl="0" eaLnBrk="1" fontAlgn="auto" latinLnBrk="0" hangingPunct="1">
              <a:lnSpc>
                <a:spcPct val="90000"/>
              </a:lnSpc>
              <a:spcBef>
                <a:spcPts val="0"/>
              </a:spcBef>
              <a:spcAft>
                <a:spcPct val="350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Aria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000" cap="none" spc="50" normalizeH="0" baseline="0" noProof="0" dirty="0">
                <a:ln>
                  <a:noFill/>
                </a:ln>
                <a:solidFill>
                  <a:prstClr val="white"/>
                </a:solidFill>
                <a:effectLst/>
                <a:uLnTx/>
                <a:uFillTx/>
                <a:latin typeface="Gill Sans MT" panose="020B0502020104020203" pitchFamily="34" charset="0"/>
                <a:ea typeface="+mn-ea"/>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Two paths </a:t>
            </a:r>
            <a:b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br>
            <a:r>
              <a:rPr kumimoji="0" lang="en-US" sz="2000" b="1"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2601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H="1">
            <a:off x="4818628" y="1588601"/>
            <a:ext cx="45472" cy="342789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331215"/>
            <a:ext cx="11615666"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High School Application:  Explore Schools and Programs</a:t>
            </a:r>
          </a:p>
        </p:txBody>
      </p:sp>
      <p:sp>
        <p:nvSpPr>
          <p:cNvPr id="12" name="Title 1"/>
          <p:cNvSpPr txBox="1">
            <a:spLocks/>
          </p:cNvSpPr>
          <p:nvPr/>
        </p:nvSpPr>
        <p:spPr>
          <a:xfrm>
            <a:off x="4595457" y="1492727"/>
            <a:ext cx="7476769" cy="466153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Learn about more than </a:t>
            </a:r>
            <a:r>
              <a:rPr lang="en-US" sz="2400" dirty="0">
                <a:latin typeface="Gill Sans MT" panose="020B0502020104020203" pitchFamily="34" charset="0"/>
                <a:cs typeface="Arial" panose="020B0604020202020204" pitchFamily="34" charset="0"/>
                <a:sym typeface="American Typewriter"/>
              </a:rPr>
              <a:t>700 p</a:t>
            </a:r>
            <a:r>
              <a:rPr lang="en-US" altLang="en-US" sz="2400" dirty="0">
                <a:latin typeface="Gill Sans MT" panose="020B0502020104020203" pitchFamily="34" charset="0"/>
                <a:cs typeface="Arial" panose="020B0604020202020204" pitchFamily="34" charset="0"/>
                <a:sym typeface="American Typewriter"/>
              </a:rPr>
              <a:t>rograms at over 400 schools.</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Explore programs online in </a:t>
            </a:r>
            <a:r>
              <a:rPr lang="en-US" altLang="en-US" sz="2400" b="1" dirty="0">
                <a:latin typeface="Gill Sans MT" panose="020B0502020104020203" pitchFamily="34" charset="0"/>
                <a:cs typeface="Arial" panose="020B0604020202020204" pitchFamily="34" charset="0"/>
                <a:sym typeface="American Typewriter"/>
              </a:rPr>
              <a:t>MySchools (</a:t>
            </a:r>
            <a:r>
              <a:rPr lang="en-US" altLang="en-US" sz="2400" b="1" dirty="0" err="1">
                <a:latin typeface="Gill Sans MT" panose="020B0502020104020203" pitchFamily="34" charset="0"/>
                <a:cs typeface="Arial" panose="020B0604020202020204" pitchFamily="34" charset="0"/>
                <a:sym typeface="American Typewriter"/>
              </a:rPr>
              <a:t>MySchools.nyc</a:t>
            </a:r>
            <a:r>
              <a:rPr lang="en-US" altLang="en-US" sz="2400" b="1" dirty="0">
                <a:latin typeface="Gill Sans MT" panose="020B0502020104020203" pitchFamily="34" charset="0"/>
                <a:cs typeface="Arial" panose="020B0604020202020204" pitchFamily="34" charset="0"/>
                <a:sym typeface="American Typewriter"/>
              </a:rPr>
              <a:t>)</a:t>
            </a:r>
            <a:r>
              <a:rPr lang="en-US" altLang="en-US" sz="2400" dirty="0">
                <a:latin typeface="Gill Sans MT" panose="020B0502020104020203" pitchFamily="34" charset="0"/>
                <a:cs typeface="Arial" panose="020B0604020202020204" pitchFamily="34" charset="0"/>
                <a:sym typeface="American Typewriter"/>
              </a:rPr>
              <a:t>. </a:t>
            </a:r>
            <a:endParaRPr lang="en-US" altLang="en-US" sz="2400" b="1" dirty="0">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Use the printed </a:t>
            </a:r>
            <a:r>
              <a:rPr lang="en-US" altLang="en-US" sz="2400" b="1" dirty="0">
                <a:latin typeface="Gill Sans MT" panose="020B0502020104020203" pitchFamily="34" charset="0"/>
                <a:cs typeface="Arial" panose="020B0604020202020204" pitchFamily="34" charset="0"/>
                <a:sym typeface="American Typewriter"/>
              </a:rPr>
              <a:t>2020 NYC High School Admissions Guide </a:t>
            </a:r>
            <a:r>
              <a:rPr lang="en-US" altLang="en-US" sz="2400" dirty="0">
                <a:latin typeface="Gill Sans MT" panose="020B0502020104020203" pitchFamily="34" charset="0"/>
                <a:cs typeface="Arial" panose="020B0604020202020204" pitchFamily="34" charset="0"/>
                <a:sym typeface="American Typewriter"/>
              </a:rPr>
              <a:t>for information about the application process and high school programs.</a:t>
            </a:r>
          </a:p>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Choose 20</a:t>
            </a:r>
            <a:r>
              <a:rPr lang="en-US" sz="2400" dirty="0">
                <a:latin typeface="Gill Sans MT" panose="020B0502020104020203" pitchFamily="34" charset="0"/>
              </a:rPr>
              <a:t> – </a:t>
            </a:r>
            <a:r>
              <a:rPr lang="en-US" sz="2400" dirty="0">
                <a:latin typeface="Gill Sans MT" panose="020B0502020104020203" pitchFamily="34" charset="0"/>
                <a:cs typeface="Arial" panose="020B0604020202020204" pitchFamily="34" charset="0"/>
              </a:rPr>
              <a:t>30 programs that interest you.</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Narrow your list down to </a:t>
            </a:r>
            <a:r>
              <a:rPr lang="en-US" altLang="en-US" sz="2400" dirty="0">
                <a:latin typeface="Franklin Gothic Book" panose="020B0503020102020204" pitchFamily="34" charset="0"/>
                <a:cs typeface="Arial" panose="020B0604020202020204" pitchFamily="34" charset="0"/>
                <a:sym typeface="American Typewriter"/>
              </a:rPr>
              <a:t>1</a:t>
            </a:r>
            <a:r>
              <a:rPr lang="en-US" altLang="en-US" sz="2400" dirty="0">
                <a:latin typeface="Gill Sans MT" panose="020B0502020104020203" pitchFamily="34" charset="0"/>
                <a:cs typeface="Arial" panose="020B0604020202020204" pitchFamily="34" charset="0"/>
                <a:sym typeface="American Typewriter"/>
              </a:rPr>
              <a:t>2 program choices.  Don’t list the Specialized High Schools on your application.</a:t>
            </a: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sz="2400" dirty="0">
              <a:latin typeface="Gill Sans MT" panose="020B0502020104020203"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8062" y="3047292"/>
            <a:ext cx="2621965" cy="3437401"/>
          </a:xfrm>
          <a:prstGeom prst="rect">
            <a:avLst/>
          </a:prstGeom>
        </p:spPr>
      </p:pic>
      <p:pic>
        <p:nvPicPr>
          <p:cNvPr id="11" name="Picture 10"/>
          <p:cNvPicPr>
            <a:picLocks noChangeAspect="1"/>
          </p:cNvPicPr>
          <p:nvPr/>
        </p:nvPicPr>
        <p:blipFill>
          <a:blip r:embed="rId5"/>
          <a:stretch>
            <a:fillRect/>
          </a:stretch>
        </p:blipFill>
        <p:spPr>
          <a:xfrm>
            <a:off x="272411" y="1323183"/>
            <a:ext cx="4031868" cy="1838409"/>
          </a:xfrm>
          <a:prstGeom prst="rect">
            <a:avLst/>
          </a:prstGeom>
          <a:ln w="28575">
            <a:solidFill>
              <a:srgbClr val="002060"/>
            </a:solidFill>
          </a:ln>
        </p:spPr>
      </p:pic>
      <p:sp>
        <p:nvSpPr>
          <p:cNvPr id="3" name="Slide Number Placeholder 2"/>
          <p:cNvSpPr>
            <a:spLocks noGrp="1"/>
          </p:cNvSpPr>
          <p:nvPr>
            <p:ph type="sldNum" sz="quarter" idx="12"/>
          </p:nvPr>
        </p:nvSpPr>
        <p:spPr/>
        <p:txBody>
          <a:bodyPr/>
          <a:lstStyle/>
          <a:p>
            <a:fld id="{1F02EB2E-5A0D-4771-A8D5-AEF7204D0608}" type="slidenum">
              <a:rPr lang="en-US" smtClean="0"/>
              <a:t>12</a:t>
            </a:fld>
            <a:endParaRPr lang="en-US"/>
          </a:p>
        </p:txBody>
      </p:sp>
    </p:spTree>
    <p:extLst>
      <p:ext uri="{BB962C8B-B14F-4D97-AF65-F5344CB8AC3E}">
        <p14:creationId xmlns:p14="http://schemas.microsoft.com/office/powerpoint/2010/main" val="262310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sp>
        <p:nvSpPr>
          <p:cNvPr id="9" name="Rectangle 8"/>
          <p:cNvSpPr/>
          <p:nvPr/>
        </p:nvSpPr>
        <p:spPr>
          <a:xfrm>
            <a:off x="143102" y="1663945"/>
            <a:ext cx="3887071" cy="4632037"/>
          </a:xfrm>
          <a:prstGeom prst="rect">
            <a:avLst/>
          </a:prstGeom>
        </p:spPr>
        <p:txBody>
          <a:bodyPr wrap="square">
            <a:spAutoFit/>
          </a:bodyPr>
          <a:lstStyle/>
          <a:p>
            <a:pPr marL="571500" indent="-571500">
              <a:spcAft>
                <a:spcPts val="600"/>
              </a:spcAft>
              <a:buClr>
                <a:prstClr val="black">
                  <a:lumMod val="65000"/>
                  <a:lumOff val="35000"/>
                </a:prstClr>
              </a:buClr>
              <a:buSzPct val="140000"/>
              <a:buBlip>
                <a:blip r:embed="rId3"/>
              </a:buBlip>
            </a:pPr>
            <a:r>
              <a:rPr lang="en-US" sz="2800" b="1" dirty="0">
                <a:latin typeface="Gill Sans MT" panose="020B0502020104020203" pitchFamily="34" charset="0"/>
                <a:cs typeface="Arial" panose="020B0604020202020204" pitchFamily="34" charset="0"/>
              </a:rPr>
              <a:t>MySchools</a:t>
            </a:r>
            <a:r>
              <a:rPr lang="en-US" sz="2800" dirty="0">
                <a:latin typeface="Gill Sans MT" panose="020B0502020104020203" pitchFamily="34" charset="0"/>
                <a:cs typeface="Arial" panose="020B0604020202020204" pitchFamily="34" charset="0"/>
              </a:rPr>
              <a:t> is the online high school directory and application</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Go to </a:t>
            </a:r>
            <a:r>
              <a:rPr kumimoji="0" lang="en-US" sz="2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anose="020B0604020202020204" pitchFamily="34" charset="0"/>
              </a:rPr>
              <a:t>myschools.nyc</a:t>
            </a: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Families can choose their preferred language.</a:t>
            </a:r>
          </a:p>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pic>
        <p:nvPicPr>
          <p:cNvPr id="5" name="Picture 4"/>
          <p:cNvPicPr>
            <a:picLocks noChangeAspect="1"/>
          </p:cNvPicPr>
          <p:nvPr/>
        </p:nvPicPr>
        <p:blipFill rotWithShape="1">
          <a:blip r:embed="rId4"/>
          <a:srcRect l="5425" r="7804"/>
          <a:stretch/>
        </p:blipFill>
        <p:spPr>
          <a:xfrm>
            <a:off x="4030173" y="1354103"/>
            <a:ext cx="8161827" cy="500224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5"/>
          <a:srcRect l="37105" r="3641" b="13246"/>
          <a:stretch/>
        </p:blipFill>
        <p:spPr>
          <a:xfrm>
            <a:off x="3986787" y="1258432"/>
            <a:ext cx="8205213" cy="5302025"/>
          </a:xfrm>
          <a:prstGeom prst="rect">
            <a:avLst/>
          </a:prstGeom>
        </p:spPr>
      </p:pic>
    </p:spTree>
    <p:extLst>
      <p:ext uri="{BB962C8B-B14F-4D97-AF65-F5344CB8AC3E}">
        <p14:creationId xmlns:p14="http://schemas.microsoft.com/office/powerpoint/2010/main" val="25213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sp>
        <p:nvSpPr>
          <p:cNvPr id="9" name="Rectangle 8"/>
          <p:cNvSpPr/>
          <p:nvPr/>
        </p:nvSpPr>
        <p:spPr>
          <a:xfrm>
            <a:off x="143102" y="1663945"/>
            <a:ext cx="3444916" cy="4047262"/>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To view the searchable, online directory, go to </a:t>
            </a:r>
            <a:r>
              <a:rPr kumimoji="0" lang="en-US" sz="2800" b="1"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Arial" panose="020B0604020202020204" pitchFamily="34" charset="0"/>
              </a:rPr>
              <a:t>myschools.nyc</a:t>
            </a: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and scroll all the way to the bottom</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on “Start Browsing”</a:t>
            </a:r>
          </a:p>
        </p:txBody>
      </p:sp>
      <p:pic>
        <p:nvPicPr>
          <p:cNvPr id="5" name="Picture 4"/>
          <p:cNvPicPr>
            <a:picLocks noChangeAspect="1"/>
          </p:cNvPicPr>
          <p:nvPr/>
        </p:nvPicPr>
        <p:blipFill rotWithShape="1">
          <a:blip r:embed="rId4"/>
          <a:srcRect l="5425" r="7804"/>
          <a:stretch/>
        </p:blipFill>
        <p:spPr>
          <a:xfrm>
            <a:off x="3753478" y="1281797"/>
            <a:ext cx="8161827" cy="5002247"/>
          </a:xfrm>
          <a:prstGeom prst="rect">
            <a:avLst/>
          </a:prstGeom>
        </p:spPr>
      </p:pic>
      <p:pic>
        <p:nvPicPr>
          <p:cNvPr id="6" name="Picture 5"/>
          <p:cNvPicPr>
            <a:picLocks noChangeAspect="1"/>
          </p:cNvPicPr>
          <p:nvPr/>
        </p:nvPicPr>
        <p:blipFill rotWithShape="1">
          <a:blip r:embed="rId5"/>
          <a:srcRect l="13299" t="7083" r="11634"/>
          <a:stretch/>
        </p:blipFill>
        <p:spPr>
          <a:xfrm>
            <a:off x="3576542" y="1856935"/>
            <a:ext cx="8515697" cy="3349592"/>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703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Explore Schools and Programs in MySchools</a:t>
            </a:r>
          </a:p>
        </p:txBody>
      </p:sp>
      <p:pic>
        <p:nvPicPr>
          <p:cNvPr id="3" name="Picture 2"/>
          <p:cNvPicPr>
            <a:picLocks noChangeAspect="1"/>
          </p:cNvPicPr>
          <p:nvPr/>
        </p:nvPicPr>
        <p:blipFill rotWithShape="1">
          <a:blip r:embed="rId3"/>
          <a:srcRect r="5604"/>
          <a:stretch/>
        </p:blipFill>
        <p:spPr>
          <a:xfrm>
            <a:off x="3819159" y="1040704"/>
            <a:ext cx="8228758" cy="5688285"/>
          </a:xfrm>
          <a:prstGeom prst="rect">
            <a:avLst/>
          </a:prstGeom>
        </p:spPr>
      </p:pic>
      <p:sp>
        <p:nvSpPr>
          <p:cNvPr id="9" name="Rectangle 8"/>
          <p:cNvSpPr/>
          <p:nvPr/>
        </p:nvSpPr>
        <p:spPr>
          <a:xfrm>
            <a:off x="175625" y="1549133"/>
            <a:ext cx="3355366" cy="3262432"/>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Use the search box.</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Enter your child’s address to see schools near home.</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8266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Narrow your search</a:t>
            </a:r>
          </a:p>
        </p:txBody>
      </p:sp>
      <p:grpSp>
        <p:nvGrpSpPr>
          <p:cNvPr id="2" name="Group 1"/>
          <p:cNvGrpSpPr/>
          <p:nvPr/>
        </p:nvGrpSpPr>
        <p:grpSpPr>
          <a:xfrm>
            <a:off x="3446585" y="1047556"/>
            <a:ext cx="7526215" cy="5810444"/>
            <a:chOff x="1854200" y="1490711"/>
            <a:chExt cx="6162749" cy="4884689"/>
          </a:xfrm>
        </p:grpSpPr>
        <p:pic>
          <p:nvPicPr>
            <p:cNvPr id="35" name="Picture 34"/>
            <p:cNvPicPr>
              <a:picLocks noChangeAspect="1"/>
            </p:cNvPicPr>
            <p:nvPr/>
          </p:nvPicPr>
          <p:blipFill rotWithShape="1">
            <a:blip r:embed="rId3"/>
            <a:srcRect l="1" r="39644"/>
            <a:stretch/>
          </p:blipFill>
          <p:spPr>
            <a:xfrm>
              <a:off x="1854200" y="1490711"/>
              <a:ext cx="6162749" cy="4884689"/>
            </a:xfrm>
            <a:prstGeom prst="rect">
              <a:avLst/>
            </a:prstGeom>
          </p:spPr>
        </p:pic>
        <p:pic>
          <p:nvPicPr>
            <p:cNvPr id="34" name="Picture 33"/>
            <p:cNvPicPr>
              <a:picLocks noChangeAspect="1"/>
            </p:cNvPicPr>
            <p:nvPr/>
          </p:nvPicPr>
          <p:blipFill>
            <a:blip r:embed="rId4"/>
            <a:stretch>
              <a:fillRect/>
            </a:stretch>
          </p:blipFill>
          <p:spPr>
            <a:xfrm>
              <a:off x="3460750" y="1491254"/>
              <a:ext cx="1123950" cy="209550"/>
            </a:xfrm>
            <a:prstGeom prst="rect">
              <a:avLst/>
            </a:prstGeom>
          </p:spPr>
        </p:pic>
      </p:grpSp>
      <p:sp>
        <p:nvSpPr>
          <p:cNvPr id="7" name="Rectangle 6"/>
          <p:cNvSpPr/>
          <p:nvPr/>
        </p:nvSpPr>
        <p:spPr>
          <a:xfrm>
            <a:off x="288168" y="1594479"/>
            <a:ext cx="3158417" cy="2708434"/>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Subway</a:t>
            </a: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Size</a:t>
            </a: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 </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Sports</a:t>
            </a: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More Filters</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5"/>
              </a:buBlip>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pic>
        <p:nvPicPr>
          <p:cNvPr id="3" name="Picture 2"/>
          <p:cNvPicPr>
            <a:picLocks noChangeAspect="1"/>
          </p:cNvPicPr>
          <p:nvPr/>
        </p:nvPicPr>
        <p:blipFill rotWithShape="1">
          <a:blip r:embed="rId6"/>
          <a:srcRect l="3783" r="26207" b="8601"/>
          <a:stretch/>
        </p:blipFill>
        <p:spPr>
          <a:xfrm>
            <a:off x="3573228" y="967879"/>
            <a:ext cx="7027033" cy="5753596"/>
          </a:xfrm>
          <a:prstGeom prst="rect">
            <a:avLst/>
          </a:prstGeom>
        </p:spPr>
      </p:pic>
      <p:pic>
        <p:nvPicPr>
          <p:cNvPr id="5" name="Picture 4"/>
          <p:cNvPicPr>
            <a:picLocks noChangeAspect="1"/>
          </p:cNvPicPr>
          <p:nvPr/>
        </p:nvPicPr>
        <p:blipFill rotWithShape="1">
          <a:blip r:embed="rId7"/>
          <a:srcRect b="15205"/>
          <a:stretch/>
        </p:blipFill>
        <p:spPr>
          <a:xfrm>
            <a:off x="3964013" y="951209"/>
            <a:ext cx="6822517" cy="5770266"/>
          </a:xfrm>
          <a:prstGeom prst="rect">
            <a:avLst/>
          </a:prstGeom>
        </p:spPr>
      </p:pic>
      <p:pic>
        <p:nvPicPr>
          <p:cNvPr id="6" name="Picture 5"/>
          <p:cNvPicPr>
            <a:picLocks noChangeAspect="1"/>
          </p:cNvPicPr>
          <p:nvPr/>
        </p:nvPicPr>
        <p:blipFill rotWithShape="1">
          <a:blip r:embed="rId8"/>
          <a:srcRect b="12895"/>
          <a:stretch/>
        </p:blipFill>
        <p:spPr>
          <a:xfrm>
            <a:off x="3573228" y="951209"/>
            <a:ext cx="7427428" cy="5650897"/>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777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262002"/>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370067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about Schools</a:t>
            </a:r>
          </a:p>
        </p:txBody>
      </p:sp>
      <p:sp>
        <p:nvSpPr>
          <p:cNvPr id="7" name="Rectangle 6"/>
          <p:cNvSpPr/>
          <p:nvPr/>
        </p:nvSpPr>
        <p:spPr>
          <a:xfrm>
            <a:off x="171509" y="1351570"/>
            <a:ext cx="3090031" cy="19543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
                <a:prstClr val="black">
                  <a:lumMod val="65000"/>
                  <a:lumOff val="35000"/>
                </a:prstClr>
              </a:buClr>
              <a:buSzPct val="140000"/>
              <a:buFontTx/>
              <a:buNone/>
              <a:tabLst/>
              <a:defRPr/>
            </a:pPr>
            <a:r>
              <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Click the name of a school to read more about it.</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endParaRPr kumimoji="0" 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10" name="Title 1"/>
          <p:cNvSpPr txBox="1">
            <a:spLocks/>
          </p:cNvSpPr>
          <p:nvPr/>
        </p:nvSpPr>
        <p:spPr>
          <a:xfrm>
            <a:off x="926414" y="2728203"/>
            <a:ext cx="1827712" cy="694509"/>
          </a:xfrm>
          <a:prstGeom prst="rect">
            <a:avLst/>
          </a:prstGeom>
        </p:spPr>
        <p:txBody>
          <a:bodyPr vert="horz" lIns="91440" tIns="45720" rIns="91440" bIns="45720" rtlCol="0" anchor="ctr">
            <a:noAutofit/>
          </a:bodyPr>
          <a:lstStyle>
            <a:defPPr>
              <a:defRPr lang="en-US"/>
            </a:defPPr>
            <a:lvl1pPr>
              <a:spcBef>
                <a:spcPct val="0"/>
              </a:spcBef>
              <a:buNone/>
              <a:defRPr sz="3000" b="1" cap="all">
                <a:solidFill>
                  <a:srgbClr val="302169"/>
                </a:solidFill>
                <a:latin typeface="Franklin Gothic Demi" panose="020B0703020102020204"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Location</a:t>
            </a:r>
            <a:endParaRPr kumimoji="0" 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11" name="Title 1"/>
          <p:cNvSpPr txBox="1">
            <a:spLocks/>
          </p:cNvSpPr>
          <p:nvPr/>
        </p:nvSpPr>
        <p:spPr>
          <a:xfrm>
            <a:off x="210289" y="3430159"/>
            <a:ext cx="3337523" cy="4564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Size and Schedule</a:t>
            </a:r>
          </a:p>
        </p:txBody>
      </p:sp>
      <p:cxnSp>
        <p:nvCxnSpPr>
          <p:cNvPr id="16" name="Straight Connector 15"/>
          <p:cNvCxnSpPr/>
          <p:nvPr/>
        </p:nvCxnSpPr>
        <p:spPr>
          <a:xfrm flipH="1">
            <a:off x="2553305" y="1522210"/>
            <a:ext cx="1641599" cy="154776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8652633" y="1192006"/>
            <a:ext cx="3251200" cy="93741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Map shows school and home</a:t>
            </a:r>
          </a:p>
        </p:txBody>
      </p:sp>
      <p:sp>
        <p:nvSpPr>
          <p:cNvPr id="44" name="Title 1"/>
          <p:cNvSpPr txBox="1">
            <a:spLocks/>
          </p:cNvSpPr>
          <p:nvPr/>
        </p:nvSpPr>
        <p:spPr>
          <a:xfrm>
            <a:off x="181556" y="4515979"/>
            <a:ext cx="2218561" cy="370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Academics</a:t>
            </a:r>
            <a:endPar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45" name="Title 1"/>
          <p:cNvSpPr txBox="1">
            <a:spLocks/>
          </p:cNvSpPr>
          <p:nvPr/>
        </p:nvSpPr>
        <p:spPr>
          <a:xfrm>
            <a:off x="104267" y="4037211"/>
            <a:ext cx="3901732" cy="3658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rPr>
              <a:t>School Performance</a:t>
            </a:r>
            <a:endParaRPr kumimoji="0" 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j-ea"/>
              <a:cs typeface="Arial" pitchFamily="34" charset="0"/>
            </a:endParaRPr>
          </a:p>
        </p:txBody>
      </p:sp>
      <p:sp>
        <p:nvSpPr>
          <p:cNvPr id="46" name="Rectangle 45"/>
          <p:cNvSpPr/>
          <p:nvPr/>
        </p:nvSpPr>
        <p:spPr>
          <a:xfrm>
            <a:off x="403566" y="5019296"/>
            <a:ext cx="164660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Activities</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47" name="Rectangle 46"/>
          <p:cNvSpPr/>
          <p:nvPr/>
        </p:nvSpPr>
        <p:spPr>
          <a:xfrm>
            <a:off x="288167" y="6084883"/>
            <a:ext cx="2105063"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Accessibility</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61" name="Rectangle 60"/>
          <p:cNvSpPr/>
          <p:nvPr/>
        </p:nvSpPr>
        <p:spPr>
          <a:xfrm>
            <a:off x="162967" y="5552089"/>
            <a:ext cx="258083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Other features</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cxnSp>
        <p:nvCxnSpPr>
          <p:cNvPr id="62" name="Straight Connector 61"/>
          <p:cNvCxnSpPr/>
          <p:nvPr/>
        </p:nvCxnSpPr>
        <p:spPr>
          <a:xfrm flipH="1" flipV="1">
            <a:off x="10278327" y="2089209"/>
            <a:ext cx="679959" cy="102886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7" name="Picture 36"/>
          <p:cNvPicPr>
            <a:picLocks noChangeAspect="1"/>
          </p:cNvPicPr>
          <p:nvPr/>
        </p:nvPicPr>
        <p:blipFill rotWithShape="1">
          <a:blip r:embed="rId4"/>
          <a:srcRect r="2441"/>
          <a:stretch/>
        </p:blipFill>
        <p:spPr>
          <a:xfrm>
            <a:off x="3967845" y="252948"/>
            <a:ext cx="8166554" cy="6470714"/>
          </a:xfrm>
          <a:prstGeom prst="rect">
            <a:avLst/>
          </a:prstGeom>
        </p:spPr>
      </p:pic>
      <p:cxnSp>
        <p:nvCxnSpPr>
          <p:cNvPr id="15" name="Straight Connector 14"/>
          <p:cNvCxnSpPr/>
          <p:nvPr/>
        </p:nvCxnSpPr>
        <p:spPr>
          <a:xfrm flipH="1">
            <a:off x="4194903" y="1351570"/>
            <a:ext cx="6983" cy="40925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94903" y="2686245"/>
            <a:ext cx="2711" cy="515288"/>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99314" y="2935353"/>
            <a:ext cx="988607" cy="590543"/>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47" idx="3"/>
          </p:cNvCxnSpPr>
          <p:nvPr/>
        </p:nvCxnSpPr>
        <p:spPr>
          <a:xfrm flipH="1" flipV="1">
            <a:off x="2393230" y="6331105"/>
            <a:ext cx="1808656" cy="24622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70918" y="5875210"/>
            <a:ext cx="1517003" cy="36415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46" idx="3"/>
          </p:cNvCxnSpPr>
          <p:nvPr/>
        </p:nvCxnSpPr>
        <p:spPr>
          <a:xfrm flipH="1" flipV="1">
            <a:off x="2050171" y="5265518"/>
            <a:ext cx="2137751" cy="695939"/>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182130" y="4735801"/>
            <a:ext cx="2005791" cy="89292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114929" y="4385665"/>
            <a:ext cx="1072992" cy="86501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766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699"/>
          <a:stretch/>
        </p:blipFill>
        <p:spPr>
          <a:xfrm>
            <a:off x="3010486" y="1402047"/>
            <a:ext cx="9025570" cy="5150056"/>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about Programs</a:t>
            </a:r>
          </a:p>
        </p:txBody>
      </p:sp>
      <p:sp>
        <p:nvSpPr>
          <p:cNvPr id="7" name="Rectangle 6"/>
          <p:cNvSpPr/>
          <p:nvPr/>
        </p:nvSpPr>
        <p:spPr>
          <a:xfrm>
            <a:off x="175623" y="1309090"/>
            <a:ext cx="2834863" cy="4324261"/>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Like “doorways” to get into the school.</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4"/>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List programs on the high school application.</a:t>
            </a:r>
          </a:p>
        </p:txBody>
      </p:sp>
      <p:cxnSp>
        <p:nvCxnSpPr>
          <p:cNvPr id="15" name="Straight Connector 14"/>
          <p:cNvCxnSpPr/>
          <p:nvPr/>
        </p:nvCxnSpPr>
        <p:spPr>
          <a:xfrm flipH="1">
            <a:off x="6625883" y="1718875"/>
            <a:ext cx="13847" cy="420654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61" idx="0"/>
          </p:cNvCxnSpPr>
          <p:nvPr/>
        </p:nvCxnSpPr>
        <p:spPr>
          <a:xfrm>
            <a:off x="6639730" y="3587262"/>
            <a:ext cx="3088021" cy="2546252"/>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804243" y="6133514"/>
            <a:ext cx="3847015" cy="49244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6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Programs at this school</a:t>
            </a:r>
            <a:endParaRPr kumimoji="0" lang="en-US" sz="2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859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Learn More about Programs</a:t>
            </a:r>
          </a:p>
        </p:txBody>
      </p:sp>
      <p:sp>
        <p:nvSpPr>
          <p:cNvPr id="61" name="Rectangle 60"/>
          <p:cNvSpPr/>
          <p:nvPr/>
        </p:nvSpPr>
        <p:spPr>
          <a:xfrm>
            <a:off x="256137" y="1594555"/>
            <a:ext cx="276452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Program name and description</a:t>
            </a:r>
            <a:endParaRPr kumimoji="0" lang="en-US" sz="24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rotWithShape="1">
          <a:blip r:embed="rId3"/>
          <a:srcRect l="2193" t="43719" r="40682" b="1814"/>
          <a:stretch/>
        </p:blipFill>
        <p:spPr>
          <a:xfrm>
            <a:off x="3460652" y="1262742"/>
            <a:ext cx="8590671" cy="5482535"/>
          </a:xfrm>
          <a:prstGeom prst="rect">
            <a:avLst/>
          </a:prstGeom>
          <a:ln>
            <a:solidFill>
              <a:schemeClr val="bg1">
                <a:lumMod val="75000"/>
              </a:schemeClr>
            </a:solidFill>
          </a:ln>
        </p:spPr>
      </p:pic>
      <p:cxnSp>
        <p:nvCxnSpPr>
          <p:cNvPr id="16" name="Straight Connector 15"/>
          <p:cNvCxnSpPr/>
          <p:nvPr/>
        </p:nvCxnSpPr>
        <p:spPr>
          <a:xfrm flipH="1" flipV="1">
            <a:off x="2644727" y="2010054"/>
            <a:ext cx="1703365" cy="952606"/>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8092" y="1697518"/>
            <a:ext cx="9091" cy="2255325"/>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66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txBox="1">
            <a:spLocks/>
          </p:cNvSpPr>
          <p:nvPr/>
        </p:nvSpPr>
        <p:spPr>
          <a:xfrm>
            <a:off x="450209" y="1415837"/>
            <a:ext cx="10943215" cy="458550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High School Admissions Overview and Timeline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The Specialized High Schools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The High School Directory and Admissions Guide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Exploring Schools and Programs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Creating an Account Online</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Welcome Letters</a:t>
            </a:r>
          </a:p>
          <a:p>
            <a:pPr marL="571500" indent="-571500" algn="l">
              <a:lnSpc>
                <a:spcPct val="100000"/>
              </a:lnSpc>
              <a:spcAft>
                <a:spcPts val="1200"/>
              </a:spcAft>
              <a:buClr>
                <a:schemeClr val="tx1">
                  <a:lumMod val="65000"/>
                  <a:lumOff val="35000"/>
                </a:schemeClr>
              </a:buClr>
              <a:buSzPct val="120000"/>
              <a:buFont typeface="Wingdings" panose="05000000000000000000" pitchFamily="2" charset="2"/>
              <a:buChar char="q"/>
            </a:pPr>
            <a:r>
              <a:rPr lang="en-US" sz="3200" dirty="0">
                <a:latin typeface="Gill Sans MT" panose="020B0502020104020203" pitchFamily="34" charset="0"/>
                <a:cs typeface="Arial" panose="020B0604020202020204" pitchFamily="34" charset="0"/>
              </a:rPr>
              <a:t>Next Steps</a:t>
            </a:r>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We will talk about…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pic>
        <p:nvPicPr>
          <p:cNvPr id="20"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2" y="2019752"/>
            <a:ext cx="469572" cy="3521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3" y="2655536"/>
            <a:ext cx="469571" cy="3521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1" y="3343677"/>
            <a:ext cx="469571" cy="3521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2" y="3941455"/>
            <a:ext cx="469570" cy="3521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0" y="1441689"/>
            <a:ext cx="469572" cy="352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92" y="4588504"/>
            <a:ext cx="469570" cy="3521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ABasile2\AppData\Local\Microsoft\Windows\Temporary Internet Files\Content.IE5\A1B2GX0P\large-right-check-66.6-615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022" y="5252838"/>
            <a:ext cx="469570" cy="3521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F02EB2E-5A0D-4771-A8D5-AEF7204D0608}" type="slidenum">
              <a:rPr lang="en-US" smtClean="0"/>
              <a:t>2</a:t>
            </a:fld>
            <a:endParaRPr lang="en-US"/>
          </a:p>
        </p:txBody>
      </p:sp>
    </p:spTree>
    <p:extLst>
      <p:ext uri="{BB962C8B-B14F-4D97-AF65-F5344CB8AC3E}">
        <p14:creationId xmlns:p14="http://schemas.microsoft.com/office/powerpoint/2010/main" val="29259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3200" b="1" dirty="0">
                <a:solidFill>
                  <a:schemeClr val="bg1"/>
                </a:solidFill>
                <a:latin typeface="Gill Sans MT" panose="020B0502020104020203" pitchFamily="34" charset="0"/>
              </a:rPr>
              <a:t>Program Factors </a:t>
            </a:r>
            <a:r>
              <a:rPr lang="en-US" sz="3200" dirty="0">
                <a:solidFill>
                  <a:schemeClr val="bg1"/>
                </a:solidFill>
                <a:latin typeface="Gill Sans MT" panose="020B0502020104020203" pitchFamily="34" charset="0"/>
              </a:rPr>
              <a:t>that Affect Your Chances of Getting an Offer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rotWithShape="1">
          <a:blip r:embed="rId3"/>
          <a:srcRect l="2429" t="50083" r="48141" b="10174"/>
          <a:stretch/>
        </p:blipFill>
        <p:spPr>
          <a:xfrm>
            <a:off x="2419644" y="986064"/>
            <a:ext cx="9484190" cy="5877974"/>
          </a:xfrm>
          <a:prstGeom prst="rect">
            <a:avLst/>
          </a:prstGeom>
          <a:ln>
            <a:solidFill>
              <a:schemeClr val="bg1">
                <a:lumMod val="75000"/>
              </a:schemeClr>
            </a:solidFill>
          </a:ln>
        </p:spPr>
      </p:pic>
      <p:sp>
        <p:nvSpPr>
          <p:cNvPr id="30" name="Rectangle 29"/>
          <p:cNvSpPr/>
          <p:nvPr/>
        </p:nvSpPr>
        <p:spPr>
          <a:xfrm>
            <a:off x="288167" y="5431235"/>
            <a:ext cx="4131427" cy="1107996"/>
          </a:xfrm>
          <a:prstGeom prst="rect">
            <a:avLst/>
          </a:prstGeom>
          <a:solidFill>
            <a:schemeClr val="bg1"/>
          </a:solidFill>
          <a:ln>
            <a:solidFill>
              <a:schemeClr val="bg1">
                <a:lumMod val="7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Demand last year: </a:t>
            </a:r>
            <a:r>
              <a:rPr kumimoji="0" lang="en-US" alt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More applicants per seat means a lower chance of getting an offer.</a:t>
            </a:r>
            <a:endParaRPr kumimoji="0" lang="en-US" sz="2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mn-cs"/>
            </a:endParaRPr>
          </a:p>
        </p:txBody>
      </p:sp>
      <p:cxnSp>
        <p:nvCxnSpPr>
          <p:cNvPr id="24" name="Straight Connector 23"/>
          <p:cNvCxnSpPr/>
          <p:nvPr/>
        </p:nvCxnSpPr>
        <p:spPr>
          <a:xfrm flipH="1">
            <a:off x="4419594" y="4994031"/>
            <a:ext cx="2543914" cy="97067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3081" y="1366781"/>
            <a:ext cx="2929973" cy="461665"/>
          </a:xfrm>
          <a:prstGeom prst="rect">
            <a:avLst/>
          </a:prstGeom>
          <a:solidFill>
            <a:schemeClr val="bg1"/>
          </a:solidFill>
          <a:ln>
            <a:solidFill>
              <a:schemeClr val="bg1">
                <a:lumMod val="65000"/>
              </a:schemeClr>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Example program:</a:t>
            </a:r>
            <a:endParaRPr kumimoji="0" lang="en-US" altLang="en-US" sz="2400" b="0"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p:txBody>
      </p:sp>
    </p:spTree>
    <p:extLst>
      <p:ext uri="{BB962C8B-B14F-4D97-AF65-F5344CB8AC3E}">
        <p14:creationId xmlns:p14="http://schemas.microsoft.com/office/powerpoint/2010/main" val="2597374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191386" y="104472"/>
            <a:ext cx="12000613"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Program Factor:</a:t>
            </a:r>
            <a:r>
              <a:rPr lang="en-US" sz="3600" b="1" dirty="0">
                <a:solidFill>
                  <a:schemeClr val="bg1"/>
                </a:solidFill>
                <a:latin typeface="Gill Sans MT" panose="020B0502020104020203" pitchFamily="34" charset="0"/>
              </a:rPr>
              <a:t> Admissions Methods</a:t>
            </a:r>
          </a:p>
        </p:txBody>
      </p:sp>
      <p:sp>
        <p:nvSpPr>
          <p:cNvPr id="20" name="Rectangle 19"/>
          <p:cNvSpPr/>
          <p:nvPr/>
        </p:nvSpPr>
        <p:spPr>
          <a:xfrm>
            <a:off x="562708" y="3505588"/>
            <a:ext cx="5001871" cy="206210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Open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Screened for language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Zoned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Test (SHSAT)</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191386" y="1264883"/>
            <a:ext cx="11548167" cy="64832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28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Shows what a student needs to do to be considered for admissions.</a:t>
            </a:r>
          </a:p>
        </p:txBody>
      </p:sp>
      <p:sp>
        <p:nvSpPr>
          <p:cNvPr id="3" name="Rectangle 2"/>
          <p:cNvSpPr/>
          <p:nvPr/>
        </p:nvSpPr>
        <p:spPr>
          <a:xfrm>
            <a:off x="6822831" y="3505588"/>
            <a:ext cx="5369169"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Screened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Audition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Educational Option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(Ed. Opt.)</a:t>
            </a:r>
          </a:p>
        </p:txBody>
      </p:sp>
      <p:sp>
        <p:nvSpPr>
          <p:cNvPr id="11" name="Title 1"/>
          <p:cNvSpPr txBox="1">
            <a:spLocks/>
          </p:cNvSpPr>
          <p:nvPr/>
        </p:nvSpPr>
        <p:spPr>
          <a:xfrm>
            <a:off x="452445" y="2357751"/>
            <a:ext cx="5112134" cy="1057407"/>
          </a:xfrm>
          <a:prstGeom prst="roundRect">
            <a:avLst/>
          </a:prstGeom>
          <a:solidFill>
            <a:srgbClr val="62983E"/>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Programs that </a:t>
            </a:r>
            <a:r>
              <a:rPr kumimoji="0" lang="en-US" sz="3200" b="1" i="1"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do not </a:t>
            </a: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see an applicant’s school record:</a:t>
            </a:r>
          </a:p>
        </p:txBody>
      </p:sp>
      <p:sp>
        <p:nvSpPr>
          <p:cNvPr id="12" name="Title 1"/>
          <p:cNvSpPr txBox="1">
            <a:spLocks/>
          </p:cNvSpPr>
          <p:nvPr/>
        </p:nvSpPr>
        <p:spPr>
          <a:xfrm>
            <a:off x="6420293" y="2336334"/>
            <a:ext cx="5112134" cy="1057407"/>
          </a:xfrm>
          <a:prstGeom prst="roundRect">
            <a:avLst/>
          </a:prstGeom>
          <a:solidFill>
            <a:srgbClr val="3366FF"/>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Program that </a:t>
            </a:r>
            <a:r>
              <a:rPr kumimoji="0" lang="en-US" sz="3200" b="1" i="1"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do </a:t>
            </a:r>
            <a:r>
              <a:rPr kumimoji="0" lang="en-US" sz="32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see an applicant’s school record:</a:t>
            </a:r>
          </a:p>
        </p:txBody>
      </p:sp>
    </p:spTree>
    <p:extLst>
      <p:ext uri="{BB962C8B-B14F-4D97-AF65-F5344CB8AC3E}">
        <p14:creationId xmlns:p14="http://schemas.microsoft.com/office/powerpoint/2010/main" val="2227465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191386" y="104472"/>
            <a:ext cx="12000613" cy="926170"/>
          </a:xfrm>
        </p:spPr>
        <p:txBody>
          <a:bodyPr anchor="ctr">
            <a:noAutofit/>
          </a:bodyPr>
          <a:lstStyle/>
          <a:p>
            <a:pPr marL="3371850" indent="-3371850" algn="l">
              <a:lnSpc>
                <a:spcPct val="100000"/>
              </a:lnSpc>
              <a:spcBef>
                <a:spcPts val="0"/>
              </a:spcBef>
              <a:tabLst>
                <a:tab pos="10337800" algn="l"/>
              </a:tabLst>
            </a:pPr>
            <a:r>
              <a:rPr lang="en-US" sz="3600" dirty="0">
                <a:solidFill>
                  <a:schemeClr val="bg1"/>
                </a:solidFill>
                <a:latin typeface="Gill Sans MT" panose="020B0502020104020203" pitchFamily="34" charset="0"/>
              </a:rPr>
              <a:t>Programs with </a:t>
            </a:r>
            <a:r>
              <a:rPr lang="en-US" sz="3600" b="1" dirty="0">
                <a:solidFill>
                  <a:schemeClr val="bg1"/>
                </a:solidFill>
                <a:latin typeface="Gill Sans MT" panose="020B0502020104020203" pitchFamily="34" charset="0"/>
              </a:rPr>
              <a:t>Screened and Audition </a:t>
            </a:r>
            <a:r>
              <a:rPr lang="en-US" sz="3600" dirty="0">
                <a:solidFill>
                  <a:schemeClr val="bg1"/>
                </a:solidFill>
                <a:latin typeface="Gill Sans MT" panose="020B0502020104020203" pitchFamily="34" charset="0"/>
              </a:rPr>
              <a:t>Admissions Methods</a:t>
            </a:r>
          </a:p>
        </p:txBody>
      </p:sp>
      <p:sp>
        <p:nvSpPr>
          <p:cNvPr id="20" name="Rectangle 19"/>
          <p:cNvSpPr/>
          <p:nvPr/>
        </p:nvSpPr>
        <p:spPr>
          <a:xfrm>
            <a:off x="342900" y="1264883"/>
            <a:ext cx="5973494"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School staff evaluate and rank applicants for 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Selection Criteria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show the information used to evaluate applicants for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The</a:t>
            </a: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 ranges</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 show how a student compares to other applicants.</a:t>
            </a:r>
          </a:p>
        </p:txBody>
      </p:sp>
      <p:sp>
        <p:nvSpPr>
          <p:cNvPr id="6" name="Rectangle 5"/>
          <p:cNvSpPr/>
          <p:nvPr/>
        </p:nvSpPr>
        <p:spPr>
          <a:xfrm>
            <a:off x="252353" y="5931807"/>
            <a:ext cx="1168729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Audition programs: </a:t>
            </a:r>
            <a:r>
              <a:rPr kumimoji="0" lang="en-US" altLang="en-US" sz="28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link to see audition dates starting in September.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a:srcRect l="13660" t="9079" r="2986" b="7370"/>
          <a:stretch/>
        </p:blipFill>
        <p:spPr>
          <a:xfrm>
            <a:off x="6590160" y="1772217"/>
            <a:ext cx="5349487" cy="3957600"/>
          </a:xfrm>
          <a:prstGeom prst="rect">
            <a:avLst/>
          </a:prstGeom>
          <a:ln>
            <a:solidFill>
              <a:schemeClr val="bg1">
                <a:lumMod val="75000"/>
              </a:schemeClr>
            </a:solidFill>
          </a:ln>
        </p:spPr>
      </p:pic>
      <p:sp>
        <p:nvSpPr>
          <p:cNvPr id="9" name="Rectangle 8"/>
          <p:cNvSpPr/>
          <p:nvPr/>
        </p:nvSpPr>
        <p:spPr>
          <a:xfrm>
            <a:off x="6865035" y="1310552"/>
            <a:ext cx="19983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rPr>
              <a:t>Example:</a:t>
            </a:r>
            <a:endParaRPr kumimoji="0" lang="en-US" altLang="en-US" sz="2400" b="0" i="1"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ea typeface="+mn-ea"/>
              <a:cs typeface="Arial" pitchFamily="34" charset="0"/>
            </a:endParaRPr>
          </a:p>
        </p:txBody>
      </p:sp>
    </p:spTree>
    <p:extLst>
      <p:ext uri="{BB962C8B-B14F-4D97-AF65-F5344CB8AC3E}">
        <p14:creationId xmlns:p14="http://schemas.microsoft.com/office/powerpoint/2010/main" val="6794876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980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695628"/>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makes a </a:t>
            </a:r>
            <a:r>
              <a:rPr lang="en-US" sz="4000" b="1" dirty="0">
                <a:solidFill>
                  <a:schemeClr val="bg1"/>
                </a:solidFill>
                <a:latin typeface="Gill Sans MT" panose="020B0502020104020203" pitchFamily="34" charset="0"/>
              </a:rPr>
              <a:t>balanced</a:t>
            </a:r>
            <a:r>
              <a:rPr lang="en-US" sz="4000" dirty="0">
                <a:solidFill>
                  <a:schemeClr val="bg1"/>
                </a:solidFill>
                <a:latin typeface="Gill Sans MT" panose="020B0502020104020203" pitchFamily="34" charset="0"/>
              </a:rPr>
              <a:t> application?</a:t>
            </a:r>
          </a:p>
        </p:txBody>
      </p:sp>
      <p:sp>
        <p:nvSpPr>
          <p:cNvPr id="39" name="Rectangle 38"/>
          <p:cNvSpPr/>
          <p:nvPr/>
        </p:nvSpPr>
        <p:spPr>
          <a:xfrm>
            <a:off x="450211" y="1190170"/>
            <a:ext cx="11057468" cy="4524315"/>
          </a:xfrm>
          <a:prstGeom prst="rect">
            <a:avLst/>
          </a:prstGeom>
        </p:spPr>
        <p:txBody>
          <a:bodyPr wrap="square">
            <a:spAutoFit/>
          </a:bodyPr>
          <a:lstStyle/>
          <a:p>
            <a:r>
              <a:rPr lang="en-US" altLang="en-US" sz="3200" b="1" dirty="0">
                <a:solidFill>
                  <a:schemeClr val="tx1">
                    <a:lumMod val="75000"/>
                    <a:lumOff val="25000"/>
                  </a:schemeClr>
                </a:solidFill>
                <a:latin typeface="Gill Sans MT" panose="020B0502020104020203" pitchFamily="34" charset="0"/>
                <a:cs typeface="Arial" pitchFamily="34" charset="0"/>
              </a:rPr>
              <a:t>12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Not just high-demand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Mix of admissions methods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b="1" dirty="0">
                <a:solidFill>
                  <a:schemeClr val="tx1">
                    <a:lumMod val="75000"/>
                    <a:lumOff val="25000"/>
                  </a:schemeClr>
                </a:solidFill>
                <a:latin typeface="Gill Sans MT" panose="020B0502020104020203" pitchFamily="34" charset="0"/>
                <a:cs typeface="Arial" pitchFamily="34" charset="0"/>
              </a:rPr>
              <a:t>Your child is in the first priority group for some programs</a:t>
            </a:r>
          </a:p>
          <a:p>
            <a:endParaRPr lang="en-US" altLang="en-US" sz="3200" dirty="0">
              <a:solidFill>
                <a:schemeClr val="tx1">
                  <a:lumMod val="75000"/>
                  <a:lumOff val="25000"/>
                </a:schemeClr>
              </a:solidFill>
              <a:latin typeface="Gill Sans MT" panose="020B0502020104020203" pitchFamily="34" charset="0"/>
              <a:cs typeface="Arial" pitchFamily="34" charset="0"/>
            </a:endParaRPr>
          </a:p>
          <a:p>
            <a:r>
              <a:rPr lang="en-US" altLang="en-US" sz="3200" i="1" dirty="0">
                <a:solidFill>
                  <a:schemeClr val="tx1">
                    <a:lumMod val="75000"/>
                    <a:lumOff val="25000"/>
                  </a:schemeClr>
                </a:solidFill>
                <a:latin typeface="Gill Sans MT" panose="020B0502020104020203" pitchFamily="34" charset="0"/>
                <a:cs typeface="Arial" pitchFamily="34" charset="0"/>
              </a:rPr>
              <a:t>Only apply to programs that you </a:t>
            </a:r>
            <a:r>
              <a:rPr lang="en-US" altLang="en-US" sz="3200" b="1" i="1" dirty="0">
                <a:solidFill>
                  <a:schemeClr val="tx1">
                    <a:lumMod val="75000"/>
                    <a:lumOff val="25000"/>
                  </a:schemeClr>
                </a:solidFill>
                <a:latin typeface="Gill Sans MT" panose="020B0502020104020203" pitchFamily="34" charset="0"/>
                <a:cs typeface="Arial" pitchFamily="34" charset="0"/>
              </a:rPr>
              <a:t>want</a:t>
            </a:r>
            <a:r>
              <a:rPr lang="en-US" altLang="en-US" sz="3200" i="1" dirty="0">
                <a:solidFill>
                  <a:schemeClr val="tx1">
                    <a:lumMod val="75000"/>
                    <a:lumOff val="25000"/>
                  </a:schemeClr>
                </a:solidFill>
                <a:latin typeface="Gill Sans MT" panose="020B0502020104020203" pitchFamily="34" charset="0"/>
                <a:cs typeface="Arial" pitchFamily="34" charset="0"/>
              </a:rPr>
              <a:t> your child to attend</a:t>
            </a:r>
          </a:p>
        </p:txBody>
      </p:sp>
      <p:sp>
        <p:nvSpPr>
          <p:cNvPr id="2" name="Slide Number Placeholder 1"/>
          <p:cNvSpPr>
            <a:spLocks noGrp="1"/>
          </p:cNvSpPr>
          <p:nvPr>
            <p:ph type="sldNum" sz="quarter" idx="12"/>
          </p:nvPr>
        </p:nvSpPr>
        <p:spPr/>
        <p:txBody>
          <a:bodyPr/>
          <a:lstStyle/>
          <a:p>
            <a:fld id="{1F02EB2E-5A0D-4771-A8D5-AEF7204D0608}" type="slidenum">
              <a:rPr lang="en-US" smtClean="0"/>
              <a:t>23</a:t>
            </a:fld>
            <a:endParaRPr lang="en-US"/>
          </a:p>
        </p:txBody>
      </p:sp>
    </p:spTree>
    <p:extLst>
      <p:ext uri="{BB962C8B-B14F-4D97-AF65-F5344CB8AC3E}">
        <p14:creationId xmlns:p14="http://schemas.microsoft.com/office/powerpoint/2010/main" val="28033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xEl>
                                              <p:pRg st="2" end="2"/>
                                            </p:txEl>
                                          </p:spTgt>
                                        </p:tgtEl>
                                        <p:attrNameLst>
                                          <p:attrName>style.visibility</p:attrName>
                                        </p:attrNameLst>
                                      </p:cBhvr>
                                      <p:to>
                                        <p:strVal val="visible"/>
                                      </p:to>
                                    </p:set>
                                    <p:animEffect transition="in" filter="fade">
                                      <p:cBhvr>
                                        <p:cTn id="12" dur="500"/>
                                        <p:tgtEl>
                                          <p:spTgt spid="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xEl>
                                              <p:pRg st="4" end="4"/>
                                            </p:txEl>
                                          </p:spTgt>
                                        </p:tgtEl>
                                        <p:attrNameLst>
                                          <p:attrName>style.visibility</p:attrName>
                                        </p:attrNameLst>
                                      </p:cBhvr>
                                      <p:to>
                                        <p:strVal val="visible"/>
                                      </p:to>
                                    </p:set>
                                    <p:animEffect transition="in" filter="fade">
                                      <p:cBhvr>
                                        <p:cTn id="17" dur="500"/>
                                        <p:tgtEl>
                                          <p:spTgt spid="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xEl>
                                              <p:pRg st="6" end="6"/>
                                            </p:txEl>
                                          </p:spTgt>
                                        </p:tgtEl>
                                        <p:attrNameLst>
                                          <p:attrName>style.visibility</p:attrName>
                                        </p:attrNameLst>
                                      </p:cBhvr>
                                      <p:to>
                                        <p:strVal val="visible"/>
                                      </p:to>
                                    </p:set>
                                    <p:animEffect transition="in" filter="fade">
                                      <p:cBhvr>
                                        <p:cTn id="22" dur="500"/>
                                        <p:tgtEl>
                                          <p:spTgt spid="3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xEl>
                                              <p:pRg st="8" end="8"/>
                                            </p:txEl>
                                          </p:spTgt>
                                        </p:tgtEl>
                                        <p:attrNameLst>
                                          <p:attrName>style.visibility</p:attrName>
                                        </p:attrNameLst>
                                      </p:cBhvr>
                                      <p:to>
                                        <p:strVal val="visible"/>
                                      </p:to>
                                    </p:set>
                                    <p:animEffect transition="in" filter="fade">
                                      <p:cBhvr>
                                        <p:cTn id="27"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0211" y="3648881"/>
            <a:ext cx="11296824" cy="204609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Listing </a:t>
            </a:r>
            <a:r>
              <a:rPr kumimoji="0" lang="en-US" alt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j-ea"/>
                <a:cs typeface="Arial" panose="020B0604020202020204" pitchFamily="34" charset="0"/>
                <a:sym typeface="American Typewriter"/>
              </a:rPr>
              <a:t>1</a:t>
            </a:r>
            <a:r>
              <a:rPr kumimoji="0" lang="en-US" alt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2 programs means you will have a better chance of getting an offer from one of your choices.</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Program Choices on the Application</a:t>
            </a:r>
          </a:p>
        </p:txBody>
      </p:sp>
      <p:sp>
        <p:nvSpPr>
          <p:cNvPr id="12" name="Title 1"/>
          <p:cNvSpPr txBox="1">
            <a:spLocks/>
          </p:cNvSpPr>
          <p:nvPr/>
        </p:nvSpPr>
        <p:spPr>
          <a:xfrm>
            <a:off x="450211" y="1758672"/>
            <a:ext cx="11227743" cy="1332484"/>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98% of students who listed </a:t>
            </a:r>
            <a:r>
              <a:rPr kumimoji="0" lang="en-US" sz="3000" b="0" i="0" u="none" strike="noStrike" kern="1200" cap="none" spc="0" normalizeH="0" baseline="0" noProof="0" dirty="0">
                <a:ln>
                  <a:noFill/>
                </a:ln>
                <a:solidFill>
                  <a:prstClr val="white"/>
                </a:solidFill>
                <a:effectLst/>
                <a:uLnTx/>
                <a:uFillTx/>
                <a:latin typeface="Franklin Gothic Medium" panose="020B0603020102020204" pitchFamily="34" charset="0"/>
                <a:ea typeface="+mj-ea"/>
                <a:cs typeface="Arial" panose="020B0604020202020204" pitchFamily="34" charset="0"/>
              </a:rPr>
              <a:t>1</a:t>
            </a: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2 programs received an offer to a choice on their application.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0129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99157" y="2846981"/>
            <a:ext cx="11193684" cy="3691931"/>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High schools cannot see the order of programs on your child’s application</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Students are considered for offers in the order of the programs on their application.</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you don’t get into your first choice, then you are considered for the next choice. It’s as though the next choice is your new first choice.</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Program Choices on the Application</a:t>
            </a:r>
          </a:p>
        </p:txBody>
      </p:sp>
      <p:sp>
        <p:nvSpPr>
          <p:cNvPr id="11" name="Title 1"/>
          <p:cNvSpPr txBox="1">
            <a:spLocks/>
          </p:cNvSpPr>
          <p:nvPr/>
        </p:nvSpPr>
        <p:spPr>
          <a:xfrm>
            <a:off x="450211" y="1478777"/>
            <a:ext cx="11188437" cy="1041487"/>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List programs in your </a:t>
            </a:r>
            <a:r>
              <a:rPr kumimoji="0" lang="en-US" sz="30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true order of preference, </a:t>
            </a:r>
            <a:r>
              <a:rPr kumimoji="0" lang="en-US" sz="30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starting with your top choice.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3109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Student A’s Application</a:t>
            </a:r>
          </a:p>
        </p:txBody>
      </p:sp>
      <p:graphicFrame>
        <p:nvGraphicFramePr>
          <p:cNvPr id="6" name="Table 5"/>
          <p:cNvGraphicFramePr>
            <a:graphicFrameLocks noGrp="1"/>
          </p:cNvGraphicFramePr>
          <p:nvPr>
            <p:extLst>
              <p:ext uri="{D42A27DB-BD31-4B8C-83A1-F6EECF244321}">
                <p14:modId xmlns:p14="http://schemas.microsoft.com/office/powerpoint/2010/main" val="1531032393"/>
              </p:ext>
            </p:extLst>
          </p:nvPr>
        </p:nvGraphicFramePr>
        <p:xfrm>
          <a:off x="331242" y="1352550"/>
          <a:ext cx="6289014" cy="5328158"/>
        </p:xfrm>
        <a:graphic>
          <a:graphicData uri="http://schemas.openxmlformats.org/drawingml/2006/table">
            <a:tbl>
              <a:tblPr firstRow="1" bandRow="1">
                <a:tableStyleId>{93296810-A885-4BE3-A3E7-6D5BEEA58F35}</a:tableStyleId>
              </a:tblPr>
              <a:tblGrid>
                <a:gridCol w="2705781">
                  <a:extLst>
                    <a:ext uri="{9D8B030D-6E8A-4147-A177-3AD203B41FA5}">
                      <a16:colId xmlns:a16="http://schemas.microsoft.com/office/drawing/2014/main" xmlns="" val="4251300811"/>
                    </a:ext>
                  </a:extLst>
                </a:gridCol>
                <a:gridCol w="438726">
                  <a:extLst>
                    <a:ext uri="{9D8B030D-6E8A-4147-A177-3AD203B41FA5}">
                      <a16:colId xmlns:a16="http://schemas.microsoft.com/office/drawing/2014/main" xmlns="" val="4126884917"/>
                    </a:ext>
                  </a:extLst>
                </a:gridCol>
                <a:gridCol w="3144507">
                  <a:extLst>
                    <a:ext uri="{9D8B030D-6E8A-4147-A177-3AD203B41FA5}">
                      <a16:colId xmlns:a16="http://schemas.microsoft.com/office/drawing/2014/main" xmlns="" val="1963568148"/>
                    </a:ext>
                  </a:extLst>
                </a:gridCol>
              </a:tblGrid>
              <a:tr h="396494">
                <a:tc gridSpan="3">
                  <a:txBody>
                    <a:bodyPr/>
                    <a:lstStyle/>
                    <a:p>
                      <a:pPr marL="0" algn="ctr" defTabSz="914400" rtl="0" eaLnBrk="1" latinLnBrk="0" hangingPunct="1">
                        <a:tabLst>
                          <a:tab pos="2565400" algn="r"/>
                          <a:tab pos="3206750" algn="l"/>
                        </a:tabLst>
                      </a:pPr>
                      <a:r>
                        <a:rPr lang="en-US" sz="2200" b="1" kern="1200" dirty="0">
                          <a:solidFill>
                            <a:schemeClr val="bg1"/>
                          </a:solidFill>
                          <a:latin typeface="Gil Sans MT"/>
                          <a:ea typeface="+mn-ea"/>
                          <a:cs typeface="+mn-cs"/>
                        </a:rPr>
                        <a:t>Student</a:t>
                      </a:r>
                      <a:r>
                        <a:rPr lang="en-US" sz="2200" b="1" kern="1200" baseline="0" dirty="0">
                          <a:solidFill>
                            <a:schemeClr val="bg1"/>
                          </a:solidFill>
                          <a:latin typeface="Gil Sans MT"/>
                          <a:ea typeface="+mn-ea"/>
                          <a:cs typeface="+mn-cs"/>
                        </a:rPr>
                        <a:t> A </a:t>
                      </a:r>
                      <a:r>
                        <a:rPr lang="en-US" sz="2200" b="1" kern="1200" dirty="0">
                          <a:solidFill>
                            <a:schemeClr val="bg1"/>
                          </a:solidFill>
                          <a:latin typeface="Gil Sans MT"/>
                          <a:ea typeface="+mn-ea"/>
                          <a:cs typeface="+mn-cs"/>
                        </a:rPr>
                        <a:t>Application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a:p>
                  </a:txBody>
                  <a:tcPr/>
                </a:tc>
                <a:tc hMerge="1">
                  <a:txBody>
                    <a:bodyPr/>
                    <a:lstStyle/>
                    <a:p>
                      <a:pPr marL="0" algn="l" defTabSz="914400" rtl="0" eaLnBrk="1" latinLnBrk="0" hangingPunct="1">
                        <a:tabLst>
                          <a:tab pos="2565400" algn="r"/>
                        </a:tabLst>
                      </a:pPr>
                      <a:endParaRPr lang="en-US" sz="1800" b="1" kern="1200" dirty="0">
                        <a:solidFill>
                          <a:schemeClr val="dk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9767807"/>
                  </a:ext>
                </a:extLst>
              </a:tr>
              <a:tr h="339852">
                <a:tc>
                  <a:txBody>
                    <a:bodyPr/>
                    <a:lstStyle/>
                    <a:p>
                      <a:pPr marL="457200" indent="-457200">
                        <a:buAutoNum type="arabicPeriod"/>
                        <a:tabLst>
                          <a:tab pos="463550" algn="l"/>
                        </a:tabLst>
                      </a:pPr>
                      <a:r>
                        <a:rPr lang="en-US" sz="1600" kern="1200" dirty="0">
                          <a:solidFill>
                            <a:schemeClr val="dk1"/>
                          </a:solidFill>
                          <a:effectLst/>
                          <a:latin typeface="+mn-lt"/>
                          <a:ea typeface="+mn-ea"/>
                          <a:cs typeface="+mn-cs"/>
                        </a:rPr>
                        <a:t>Millennium Brooklyn Hs</a:t>
                      </a:r>
                      <a:endParaRPr lang="en-US" sz="160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gridSpan="2">
                  <a:txBody>
                    <a:bodyPr/>
                    <a:lstStyle/>
                    <a:p>
                      <a:pPr marL="0" indent="0">
                        <a:buNone/>
                        <a:tabLst>
                          <a:tab pos="463550" algn="l"/>
                        </a:tabLst>
                      </a:pPr>
                      <a:r>
                        <a:rPr lang="en-US" sz="1600" kern="1200" dirty="0" smtClean="0">
                          <a:solidFill>
                            <a:schemeClr val="dk1"/>
                          </a:solidFill>
                          <a:effectLst/>
                          <a:latin typeface="+mn-lt"/>
                          <a:ea typeface="+mn-ea"/>
                          <a:cs typeface="+mn-cs"/>
                        </a:rPr>
                        <a:t>7.  The </a:t>
                      </a:r>
                      <a:r>
                        <a:rPr lang="en-US" sz="1600" kern="1200" dirty="0">
                          <a:solidFill>
                            <a:schemeClr val="dk1"/>
                          </a:solidFill>
                          <a:effectLst/>
                          <a:latin typeface="+mn-lt"/>
                          <a:ea typeface="+mn-ea"/>
                          <a:cs typeface="+mn-cs"/>
                        </a:rPr>
                        <a:t>Clinton School</a:t>
                      </a: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marL="457200" indent="-457200">
                        <a:buAutoNum type="arabicPeriod" startAt="7"/>
                        <a:tabLst>
                          <a:tab pos="463550" algn="l"/>
                        </a:tabLst>
                      </a:pPr>
                      <a:r>
                        <a:rPr lang="en-US" sz="1600" kern="1200" dirty="0">
                          <a:solidFill>
                            <a:schemeClr val="dk1"/>
                          </a:solidFill>
                          <a:effectLst/>
                          <a:latin typeface="+mn-lt"/>
                          <a:ea typeface="+mn-ea"/>
                          <a:cs typeface="+mn-cs"/>
                        </a:rPr>
                        <a:t>The Clinton School</a:t>
                      </a:r>
                      <a:endParaRPr lang="en-US" sz="1600" dirty="0">
                        <a:latin typeface="Gil Sans M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525196342"/>
                  </a:ext>
                </a:extLst>
              </a:tr>
              <a:tr h="594741">
                <a:tc>
                  <a:txBody>
                    <a:bodyPr/>
                    <a:lstStyle/>
                    <a:p>
                      <a:pPr marL="457200" indent="-457200">
                        <a:buAutoNum type="arabicPeriod" startAt="2"/>
                        <a:tabLst>
                          <a:tab pos="463550" algn="l"/>
                        </a:tabLst>
                      </a:pPr>
                      <a:r>
                        <a:rPr lang="en-US" sz="1600" kern="1200" dirty="0">
                          <a:solidFill>
                            <a:schemeClr val="dk1"/>
                          </a:solidFill>
                          <a:effectLst/>
                          <a:latin typeface="+mn-lt"/>
                          <a:ea typeface="+mn-ea"/>
                          <a:cs typeface="+mn-cs"/>
                        </a:rPr>
                        <a:t>Essex Street Academy</a:t>
                      </a:r>
                      <a:endParaRPr lang="en-US" sz="16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marL="0" indent="0">
                        <a:buNone/>
                        <a:tabLst>
                          <a:tab pos="463550" algn="l"/>
                        </a:tabLst>
                      </a:pPr>
                      <a:r>
                        <a:rPr lang="en-US" sz="1600" kern="1200" dirty="0" smtClean="0">
                          <a:solidFill>
                            <a:schemeClr val="dk1"/>
                          </a:solidFill>
                          <a:effectLst/>
                          <a:latin typeface="+mn-lt"/>
                          <a:ea typeface="+mn-ea"/>
                          <a:cs typeface="+mn-cs"/>
                        </a:rPr>
                        <a:t>8.  School </a:t>
                      </a:r>
                      <a:r>
                        <a:rPr lang="en-US" sz="1600" kern="1200" dirty="0">
                          <a:solidFill>
                            <a:schemeClr val="dk1"/>
                          </a:solidFill>
                          <a:effectLst/>
                          <a:latin typeface="+mn-lt"/>
                          <a:ea typeface="+mn-ea"/>
                          <a:cs typeface="+mn-cs"/>
                        </a:rPr>
                        <a:t>Of The Future High School</a:t>
                      </a: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457200" indent="-457200">
                        <a:buAutoNum type="arabicPeriod" startAt="8"/>
                        <a:tabLst>
                          <a:tab pos="463550" algn="l"/>
                        </a:tabLst>
                      </a:pPr>
                      <a:r>
                        <a:rPr lang="en-US" sz="1600" kern="1200" dirty="0">
                          <a:solidFill>
                            <a:schemeClr val="dk1"/>
                          </a:solidFill>
                          <a:effectLst/>
                          <a:latin typeface="+mn-lt"/>
                          <a:ea typeface="+mn-ea"/>
                          <a:cs typeface="+mn-cs"/>
                        </a:rPr>
                        <a:t>School Of The Future High School</a:t>
                      </a:r>
                      <a:endParaRPr lang="en-US" sz="160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595500956"/>
                  </a:ext>
                </a:extLst>
              </a:tr>
              <a:tr h="339852">
                <a:tc>
                  <a:txBody>
                    <a:bodyPr/>
                    <a:lstStyle/>
                    <a:p>
                      <a:pPr marL="457200" indent="-457200">
                        <a:buAutoNum type="arabicPeriod" startAt="3"/>
                        <a:tabLst>
                          <a:tab pos="463550" algn="l"/>
                        </a:tabLst>
                      </a:pPr>
                      <a:r>
                        <a:rPr lang="en-US" sz="1600" kern="1200" dirty="0">
                          <a:solidFill>
                            <a:schemeClr val="dk1"/>
                          </a:solidFill>
                          <a:effectLst/>
                          <a:latin typeface="+mn-lt"/>
                          <a:ea typeface="+mn-ea"/>
                          <a:cs typeface="+mn-cs"/>
                        </a:rPr>
                        <a:t>Beacon High School</a:t>
                      </a:r>
                      <a:endParaRPr lang="en-US" sz="16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gridSpan="2">
                  <a:txBody>
                    <a:bodyPr/>
                    <a:lstStyle/>
                    <a:p>
                      <a:pPr marL="0" indent="0">
                        <a:buNone/>
                        <a:tabLst>
                          <a:tab pos="463550" algn="l"/>
                        </a:tabLst>
                      </a:pPr>
                      <a:r>
                        <a:rPr lang="en-US" sz="1600" kern="1200" dirty="0" smtClean="0">
                          <a:solidFill>
                            <a:schemeClr val="dk1"/>
                          </a:solidFill>
                          <a:effectLst/>
                          <a:latin typeface="+mn-lt"/>
                          <a:ea typeface="+mn-ea"/>
                          <a:cs typeface="+mn-cs"/>
                        </a:rPr>
                        <a:t>9.  Millennium </a:t>
                      </a:r>
                      <a:r>
                        <a:rPr lang="en-US" sz="1600" kern="1200" dirty="0">
                          <a:solidFill>
                            <a:schemeClr val="dk1"/>
                          </a:solidFill>
                          <a:effectLst/>
                          <a:latin typeface="+mn-lt"/>
                          <a:ea typeface="+mn-ea"/>
                          <a:cs typeface="+mn-cs"/>
                        </a:rPr>
                        <a:t>High School</a:t>
                      </a: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457200" indent="-457200">
                        <a:buAutoNum type="arabicPeriod" startAt="9"/>
                        <a:tabLst>
                          <a:tab pos="463550" algn="l"/>
                        </a:tabLst>
                      </a:pPr>
                      <a:r>
                        <a:rPr lang="en-US" sz="1600" kern="1200" dirty="0">
                          <a:solidFill>
                            <a:schemeClr val="dk1"/>
                          </a:solidFill>
                          <a:effectLst/>
                          <a:latin typeface="+mn-lt"/>
                          <a:ea typeface="+mn-ea"/>
                          <a:cs typeface="+mn-cs"/>
                        </a:rPr>
                        <a:t>Millennium High School</a:t>
                      </a:r>
                      <a:endParaRPr lang="en-US" sz="1600" dirty="0">
                        <a:latin typeface="Gil Sans MT"/>
                      </a:endParaRP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2406321130"/>
                  </a:ext>
                </a:extLst>
              </a:tr>
              <a:tr h="849630">
                <a:tc>
                  <a:txBody>
                    <a:bodyPr/>
                    <a:lstStyle/>
                    <a:p>
                      <a:pPr marL="457200" indent="-457200">
                        <a:buAutoNum type="arabicPeriod" startAt="4"/>
                        <a:tabLst>
                          <a:tab pos="463550" algn="l"/>
                        </a:tabLst>
                      </a:pPr>
                      <a:r>
                        <a:rPr lang="en-US" sz="1600" kern="1200" dirty="0">
                          <a:solidFill>
                            <a:schemeClr val="dk1"/>
                          </a:solidFill>
                          <a:effectLst/>
                          <a:latin typeface="+mn-lt"/>
                          <a:ea typeface="+mn-ea"/>
                          <a:cs typeface="+mn-cs"/>
                        </a:rPr>
                        <a:t>Edward R. Murrow High School - Instrumental</a:t>
                      </a:r>
                      <a:endParaRPr lang="en-US" sz="16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marL="0" indent="0">
                        <a:buNone/>
                        <a:tabLst>
                          <a:tab pos="463550" algn="l"/>
                        </a:tabLst>
                      </a:pPr>
                      <a:r>
                        <a:rPr lang="en-US" sz="1600" kern="1200" dirty="0" smtClean="0">
                          <a:solidFill>
                            <a:schemeClr val="dk1"/>
                          </a:solidFill>
                          <a:effectLst/>
                          <a:latin typeface="+mn-lt"/>
                          <a:ea typeface="+mn-ea"/>
                          <a:cs typeface="+mn-cs"/>
                        </a:rPr>
                        <a:t>10.  High </a:t>
                      </a:r>
                      <a:r>
                        <a:rPr lang="en-US" sz="1600" kern="1200" dirty="0">
                          <a:solidFill>
                            <a:schemeClr val="dk1"/>
                          </a:solidFill>
                          <a:effectLst/>
                          <a:latin typeface="+mn-lt"/>
                          <a:ea typeface="+mn-ea"/>
                          <a:cs typeface="+mn-cs"/>
                        </a:rPr>
                        <a:t>School Of Telecommunication Arts And Technology</a:t>
                      </a: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marL="457200" indent="-457200">
                        <a:buAutoNum type="arabicPeriod" startAt="10"/>
                        <a:tabLst>
                          <a:tab pos="463550" algn="l"/>
                        </a:tabLst>
                      </a:pPr>
                      <a:r>
                        <a:rPr lang="en-US" sz="1600" kern="1200" dirty="0">
                          <a:solidFill>
                            <a:schemeClr val="dk1"/>
                          </a:solidFill>
                          <a:effectLst/>
                          <a:latin typeface="+mn-lt"/>
                          <a:ea typeface="+mn-ea"/>
                          <a:cs typeface="+mn-cs"/>
                        </a:rPr>
                        <a:t>High School Of Telecommunication Arts And Technology</a:t>
                      </a:r>
                      <a:endParaRPr lang="en-US" sz="160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547491764"/>
                  </a:ext>
                </a:extLst>
              </a:tr>
              <a:tr h="594741">
                <a:tc>
                  <a:txBody>
                    <a:bodyPr/>
                    <a:lstStyle/>
                    <a:p>
                      <a:pPr marL="457200" indent="-457200">
                        <a:buAutoNum type="arabicPeriod" startAt="5"/>
                        <a:tabLst>
                          <a:tab pos="463550" algn="l"/>
                        </a:tabLst>
                      </a:pPr>
                      <a:r>
                        <a:rPr lang="en-US" sz="1600" kern="1200" dirty="0">
                          <a:solidFill>
                            <a:schemeClr val="dk1"/>
                          </a:solidFill>
                          <a:effectLst/>
                          <a:latin typeface="+mn-lt"/>
                          <a:ea typeface="+mn-ea"/>
                          <a:cs typeface="+mn-cs"/>
                        </a:rPr>
                        <a:t>Edward R. Murrow </a:t>
                      </a:r>
                      <a:br>
                        <a:rPr lang="en-US" sz="1600" kern="1200" dirty="0">
                          <a:solidFill>
                            <a:schemeClr val="dk1"/>
                          </a:solidFill>
                          <a:effectLst/>
                          <a:latin typeface="+mn-lt"/>
                          <a:ea typeface="+mn-ea"/>
                          <a:cs typeface="+mn-cs"/>
                        </a:rPr>
                      </a:br>
                      <a:r>
                        <a:rPr lang="en-US" sz="1600" kern="1200" dirty="0">
                          <a:solidFill>
                            <a:schemeClr val="dk1"/>
                          </a:solidFill>
                          <a:effectLst/>
                          <a:latin typeface="+mn-lt"/>
                          <a:ea typeface="+mn-ea"/>
                          <a:cs typeface="+mn-cs"/>
                        </a:rPr>
                        <a:t>High School</a:t>
                      </a:r>
                      <a:endParaRPr lang="en-US" sz="16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gridSpan="2">
                  <a:txBody>
                    <a:bodyPr/>
                    <a:lstStyle/>
                    <a:p>
                      <a:pPr marL="0" indent="0">
                        <a:buNone/>
                        <a:tabLst>
                          <a:tab pos="463550" algn="l"/>
                        </a:tabLst>
                      </a:pPr>
                      <a:r>
                        <a:rPr lang="en-US" sz="1600" kern="1200" dirty="0" smtClean="0">
                          <a:solidFill>
                            <a:schemeClr val="dk1"/>
                          </a:solidFill>
                          <a:effectLst/>
                          <a:latin typeface="+mn-lt"/>
                          <a:ea typeface="+mn-ea"/>
                          <a:cs typeface="+mn-cs"/>
                        </a:rPr>
                        <a:t>11.  NYC </a:t>
                      </a:r>
                      <a:r>
                        <a:rPr lang="en-US" sz="1600" kern="1200" dirty="0" err="1">
                          <a:solidFill>
                            <a:schemeClr val="dk1"/>
                          </a:solidFill>
                          <a:effectLst/>
                          <a:latin typeface="+mn-lt"/>
                          <a:ea typeface="+mn-ea"/>
                          <a:cs typeface="+mn-cs"/>
                        </a:rPr>
                        <a:t>iSchool</a:t>
                      </a: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457200" indent="-457200">
                        <a:buAutoNum type="arabicPeriod" startAt="11"/>
                        <a:tabLst>
                          <a:tab pos="463550" algn="l"/>
                        </a:tabLst>
                      </a:pPr>
                      <a:r>
                        <a:rPr lang="en-US" sz="1600" kern="1200" dirty="0">
                          <a:solidFill>
                            <a:schemeClr val="dk1"/>
                          </a:solidFill>
                          <a:effectLst/>
                          <a:latin typeface="+mn-lt"/>
                          <a:ea typeface="+mn-ea"/>
                          <a:cs typeface="+mn-cs"/>
                        </a:rPr>
                        <a:t>NYC </a:t>
                      </a:r>
                      <a:r>
                        <a:rPr lang="en-US" sz="1600" kern="1200" dirty="0" err="1">
                          <a:solidFill>
                            <a:schemeClr val="dk1"/>
                          </a:solidFill>
                          <a:effectLst/>
                          <a:latin typeface="+mn-lt"/>
                          <a:ea typeface="+mn-ea"/>
                          <a:cs typeface="+mn-cs"/>
                        </a:rPr>
                        <a:t>iSchool</a:t>
                      </a:r>
                      <a:endParaRPr lang="en-US" sz="1600" dirty="0">
                        <a:latin typeface="Gil Sans MT"/>
                      </a:endParaRP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753072485"/>
                  </a:ext>
                </a:extLst>
              </a:tr>
              <a:tr h="396494">
                <a:tc>
                  <a:txBody>
                    <a:bodyPr/>
                    <a:lstStyle/>
                    <a:p>
                      <a:pPr marL="457200" indent="-457200">
                        <a:buAutoNum type="arabicPeriod" startAt="6"/>
                        <a:tabLst>
                          <a:tab pos="463550" algn="l"/>
                        </a:tabLst>
                      </a:pPr>
                      <a:r>
                        <a:rPr lang="en-US" sz="1600" kern="1200" dirty="0">
                          <a:solidFill>
                            <a:schemeClr val="dk1"/>
                          </a:solidFill>
                          <a:effectLst/>
                          <a:latin typeface="+mn-lt"/>
                          <a:ea typeface="+mn-ea"/>
                          <a:cs typeface="+mn-cs"/>
                        </a:rPr>
                        <a:t>N.Y.C. Museum School</a:t>
                      </a:r>
                      <a:r>
                        <a:rPr lang="en-US" sz="1600" strike="sngStrike" kern="1200" dirty="0">
                          <a:solidFill>
                            <a:schemeClr val="dk1"/>
                          </a:solidFill>
                          <a:effectLst/>
                          <a:latin typeface="+mn-lt"/>
                          <a:ea typeface="+mn-ea"/>
                          <a:cs typeface="+mn-cs"/>
                        </a:rPr>
                        <a:t> </a:t>
                      </a:r>
                      <a:endParaRPr lang="en-US" sz="1600" dirty="0">
                        <a:latin typeface="Gil Sans M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gridSpan="2">
                  <a:txBody>
                    <a:bodyPr/>
                    <a:lstStyle/>
                    <a:p>
                      <a:pPr marL="457200" indent="-457200">
                        <a:buAutoNum type="arabicPeriod" startAt="6"/>
                        <a:tabLst>
                          <a:tab pos="463550" algn="l"/>
                        </a:tabLst>
                      </a:pPr>
                      <a:endParaRPr lang="en-US" sz="16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pPr marL="457200" indent="-457200">
                        <a:buAutoNum type="arabicPeriod" startAt="12"/>
                        <a:tabLst>
                          <a:tab pos="463550" algn="l"/>
                        </a:tabLst>
                      </a:pPr>
                      <a:endParaRPr lang="en-US" sz="1600" baseline="0" dirty="0">
                        <a:latin typeface="Gil Sans M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6334324"/>
                  </a:ext>
                </a:extLst>
              </a:tr>
              <a:tr h="396494">
                <a:tc gridSpan="3">
                  <a:txBody>
                    <a:bodyPr/>
                    <a:lstStyle/>
                    <a:p>
                      <a:pPr algn="ctr"/>
                      <a:r>
                        <a:rPr lang="en-US" sz="2200" b="1" dirty="0">
                          <a:solidFill>
                            <a:schemeClr val="bg1"/>
                          </a:solidFill>
                          <a:latin typeface="Gil Sans MT"/>
                        </a:rPr>
                        <a:t>Student A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2363309900"/>
                  </a:ext>
                </a:extLst>
              </a:tr>
              <a:tr h="339852">
                <a:tc gridSpan="2">
                  <a:txBody>
                    <a:bodyPr/>
                    <a:lstStyle/>
                    <a:p>
                      <a:pPr>
                        <a:tabLst>
                          <a:tab pos="2565400" algn="r"/>
                        </a:tabLst>
                      </a:pPr>
                      <a:r>
                        <a:rPr lang="en-US" sz="1600" b="1" dirty="0">
                          <a:latin typeface="Gil Sans MT"/>
                        </a:rPr>
                        <a:t>ELA State Test:  	2</a:t>
                      </a:r>
                      <a:endParaRPr lang="en-US" sz="1600" b="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tabLst>
                          <a:tab pos="2565400" algn="r"/>
                        </a:tabLst>
                      </a:pPr>
                      <a:endParaRPr lang="en-US" sz="1600" b="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tabLst>
                          <a:tab pos="2686050" algn="r"/>
                        </a:tabLst>
                      </a:pPr>
                      <a:r>
                        <a:rPr lang="en-US" sz="1600" b="1" dirty="0">
                          <a:latin typeface="Gil Sans MT"/>
                        </a:rPr>
                        <a:t>English Grade: 	</a:t>
                      </a:r>
                      <a:r>
                        <a:rPr lang="en-US" sz="1600" b="0" dirty="0">
                          <a:latin typeface="Gil Sans MT"/>
                        </a:rPr>
                        <a:t>86</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96015012"/>
                  </a:ext>
                </a:extLst>
              </a:tr>
              <a:tr h="339852">
                <a:tc gridSpan="2">
                  <a:txBody>
                    <a:bodyPr/>
                    <a:lstStyle/>
                    <a:p>
                      <a:pPr>
                        <a:tabLst>
                          <a:tab pos="2565400" algn="r"/>
                        </a:tabLst>
                      </a:pPr>
                      <a:r>
                        <a:rPr lang="en-US" sz="1600" b="1" dirty="0">
                          <a:latin typeface="Gil Sans MT"/>
                        </a:rPr>
                        <a:t>Math</a:t>
                      </a:r>
                      <a:r>
                        <a:rPr lang="en-US" sz="1600" b="1" baseline="0" dirty="0">
                          <a:latin typeface="Gil Sans MT"/>
                        </a:rPr>
                        <a:t> State Test: 	3</a:t>
                      </a:r>
                      <a:endParaRPr lang="en-US" sz="1600" b="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hMerge="1">
                  <a:txBody>
                    <a:bodyPr/>
                    <a:lstStyle/>
                    <a:p>
                      <a:pPr>
                        <a:tabLst>
                          <a:tab pos="2565400" algn="r"/>
                        </a:tabLst>
                      </a:pPr>
                      <a:endParaRPr lang="en-US" sz="1600" b="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sz="1600" b="1" dirty="0">
                          <a:latin typeface="Gil Sans MT"/>
                        </a:rPr>
                        <a:t>Math Grade:	</a:t>
                      </a:r>
                      <a:r>
                        <a:rPr lang="en-US" sz="1600" b="0" dirty="0">
                          <a:latin typeface="Gil Sans MT"/>
                        </a:rPr>
                        <a:t>80</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629790510"/>
                  </a:ext>
                </a:extLst>
              </a:tr>
              <a:tr h="339852">
                <a:tc gridSpan="2">
                  <a:txBody>
                    <a:bodyPr/>
                    <a:lstStyle/>
                    <a:p>
                      <a:pPr>
                        <a:tabLst>
                          <a:tab pos="2565400" algn="r"/>
                        </a:tabLst>
                      </a:pPr>
                      <a:r>
                        <a:rPr lang="en-US" sz="1600" b="1" dirty="0">
                          <a:latin typeface="Gil Sans MT"/>
                        </a:rPr>
                        <a:t>Absence +</a:t>
                      </a:r>
                      <a:r>
                        <a:rPr lang="en-US" sz="1600" b="1" baseline="0" dirty="0">
                          <a:latin typeface="Gil Sans MT"/>
                        </a:rPr>
                        <a:t> Lateness: 	</a:t>
                      </a:r>
                      <a:r>
                        <a:rPr lang="en-US" sz="1600" b="0" baseline="0" dirty="0">
                          <a:latin typeface="Gil Sans MT"/>
                        </a:rPr>
                        <a:t>4</a:t>
                      </a:r>
                      <a:endParaRPr lang="en-US" sz="1600" b="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tabLst>
                          <a:tab pos="2565400" algn="r"/>
                        </a:tabLst>
                      </a:pPr>
                      <a:endParaRPr lang="en-US" sz="1600" b="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tabLst>
                          <a:tab pos="2686050" algn="r"/>
                        </a:tabLst>
                      </a:pPr>
                      <a:r>
                        <a:rPr lang="en-US" sz="1600" b="1" dirty="0">
                          <a:latin typeface="Gil Sans MT"/>
                        </a:rPr>
                        <a:t>Science Grade:	</a:t>
                      </a:r>
                      <a:r>
                        <a:rPr lang="en-US" sz="1600" b="0" dirty="0">
                          <a:latin typeface="Gil Sans MT"/>
                        </a:rPr>
                        <a:t>86</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29990443"/>
                  </a:ext>
                </a:extLst>
              </a:tr>
              <a:tr h="339852">
                <a:tc gridSpan="2">
                  <a:txBody>
                    <a:bodyPr/>
                    <a:lstStyle/>
                    <a:p>
                      <a:pPr>
                        <a:tabLst>
                          <a:tab pos="2573338" algn="r"/>
                        </a:tabLst>
                      </a:pPr>
                      <a:endParaRPr lang="en-US" sz="1600" dirty="0">
                        <a:latin typeface="Gill Sans MT" panose="020B0502020104020203" pitchFamily="34" charset="0"/>
                      </a:endParaRPr>
                    </a:p>
                  </a:txBody>
                  <a:tcPr>
                    <a:lnR w="12700" cap="flat" cmpd="sng" algn="ctr">
                      <a:solidFill>
                        <a:schemeClr val="tx1"/>
                      </a:solidFill>
                      <a:prstDash val="solid"/>
                      <a:round/>
                      <a:headEnd type="none" w="med" len="med"/>
                      <a:tailEnd type="none" w="med" len="med"/>
                    </a:lnR>
                    <a:solidFill>
                      <a:schemeClr val="bg1"/>
                    </a:solidFill>
                  </a:tcPr>
                </a:tc>
                <a:tc hMerge="1">
                  <a:txBody>
                    <a:bodyPr/>
                    <a:lstStyle/>
                    <a:p>
                      <a:pPr>
                        <a:tabLst>
                          <a:tab pos="2573338" algn="r"/>
                        </a:tabLst>
                      </a:pPr>
                      <a:endParaRPr lang="en-US" sz="16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sz="1600" b="1" dirty="0">
                          <a:latin typeface="Gil Sans MT"/>
                        </a:rPr>
                        <a:t>Social Studies Grade:	</a:t>
                      </a:r>
                      <a:r>
                        <a:rPr lang="en-US" sz="1600" b="0" dirty="0">
                          <a:latin typeface="Gil Sans MT"/>
                        </a:rPr>
                        <a:t>88</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218307660"/>
                  </a:ext>
                </a:extLst>
              </a:tr>
            </a:tbl>
          </a:graphicData>
        </a:graphic>
      </p:graphicFrame>
      <p:sp>
        <p:nvSpPr>
          <p:cNvPr id="9" name="Title 1"/>
          <p:cNvSpPr txBox="1">
            <a:spLocks/>
          </p:cNvSpPr>
          <p:nvPr/>
        </p:nvSpPr>
        <p:spPr>
          <a:xfrm>
            <a:off x="6925056" y="1352550"/>
            <a:ext cx="5023349" cy="1681050"/>
          </a:xfrm>
          <a:prstGeom prst="wedgeRoundRectCallout">
            <a:avLst>
              <a:gd name="adj1" fmla="val -23294"/>
              <a:gd name="adj2" fmla="val 69332"/>
              <a:gd name="adj3" fmla="val 16667"/>
            </a:avLst>
          </a:prstGeom>
          <a:solidFill>
            <a:schemeClr val="bg1">
              <a:lumMod val="8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dirty="0">
              <a:solidFill>
                <a:srgbClr val="42AD29"/>
              </a:solidFill>
              <a:latin typeface="Gill Sans MT" charset="0"/>
              <a:ea typeface="Gill Sans MT" charset="0"/>
              <a:cs typeface="Gill Sans MT" charset="0"/>
            </a:endParaRPr>
          </a:p>
          <a:p>
            <a:pPr algn="l">
              <a:lnSpc>
                <a:spcPct val="100000"/>
              </a:lnSpc>
            </a:pPr>
            <a:r>
              <a:rPr lang="en-US" sz="4800" dirty="0">
                <a:solidFill>
                  <a:schemeClr val="bg2">
                    <a:lumMod val="25000"/>
                  </a:schemeClr>
                </a:solidFill>
                <a:latin typeface="Gill Sans MT" charset="0"/>
                <a:ea typeface="Gill Sans MT" charset="0"/>
                <a:cs typeface="Gill Sans MT" charset="0"/>
              </a:rPr>
              <a:t>Turn &amp; Talk</a:t>
            </a:r>
            <a:endParaRPr lang="en-US" sz="4000" b="1" dirty="0">
              <a:solidFill>
                <a:schemeClr val="bg2">
                  <a:lumMod val="25000"/>
                </a:schemeClr>
              </a:solidFill>
              <a:latin typeface="Gill Sans MT" panose="020B0502020104020203" pitchFamily="34" charset="0"/>
              <a:cs typeface="Arial" panose="020B0604020202020204" pitchFamily="34" charset="0"/>
            </a:endParaRPr>
          </a:p>
          <a:p>
            <a:pPr algn="l" defTabSz="457200" fontAlgn="base">
              <a:spcAft>
                <a:spcPct val="0"/>
              </a:spcAft>
            </a:pPr>
            <a:r>
              <a:rPr lang="en-US" altLang="en-US" sz="3600" dirty="0">
                <a:solidFill>
                  <a:schemeClr val="bg2">
                    <a:lumMod val="25000"/>
                  </a:schemeClr>
                </a:solidFill>
                <a:latin typeface="Gill Sans MT" panose="020B0502020104020203" pitchFamily="34" charset="0"/>
                <a:cs typeface="Arial" pitchFamily="34" charset="0"/>
              </a:rPr>
              <a:t>Did the student receive an offer in Round </a:t>
            </a:r>
            <a:r>
              <a:rPr lang="en-US" altLang="en-US" sz="3600" dirty="0">
                <a:solidFill>
                  <a:schemeClr val="bg2">
                    <a:lumMod val="25000"/>
                  </a:schemeClr>
                </a:solidFill>
                <a:latin typeface="Franklin Gothic Book" panose="020B0503020102020204" pitchFamily="34" charset="0"/>
                <a:cs typeface="Arial" pitchFamily="34" charset="0"/>
              </a:rPr>
              <a:t>1</a:t>
            </a:r>
            <a:r>
              <a:rPr lang="en-US" altLang="en-US" sz="3600" dirty="0">
                <a:solidFill>
                  <a:schemeClr val="bg2">
                    <a:lumMod val="25000"/>
                  </a:schemeClr>
                </a:solidFill>
                <a:latin typeface="Gill Sans MT" panose="020B0502020104020203" pitchFamily="34" charset="0"/>
                <a:cs typeface="Arial" pitchFamily="34" charset="0"/>
              </a:rPr>
              <a:t>?</a:t>
            </a:r>
            <a:endParaRPr lang="en-US" sz="2800" dirty="0">
              <a:latin typeface="Gill Sans MT" panose="020B0502020104020203"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p:txBody>
      </p:sp>
      <p:sp>
        <p:nvSpPr>
          <p:cNvPr id="12" name="Rectangle 11"/>
          <p:cNvSpPr/>
          <p:nvPr/>
        </p:nvSpPr>
        <p:spPr>
          <a:xfrm>
            <a:off x="6829964" y="3898789"/>
            <a:ext cx="5118441" cy="2462213"/>
          </a:xfrm>
          <a:prstGeom prst="rect">
            <a:avLst/>
          </a:prstGeom>
        </p:spPr>
        <p:txBody>
          <a:bodyPr wrap="square">
            <a:spAutoFit/>
          </a:bodyPr>
          <a:lstStyle/>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did not have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2 choices. </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Student did not meet admission criteria for 7 out of 11 programs.</a:t>
            </a:r>
          </a:p>
          <a:p>
            <a:pPr marL="342900" indent="-342900">
              <a:buClr>
                <a:srgbClr val="009999"/>
              </a:buClr>
              <a:buFont typeface="Wingdings" panose="05000000000000000000" pitchFamily="2" charset="2"/>
              <a:buChar char="§"/>
            </a:pPr>
            <a:r>
              <a:rPr lang="en-US" sz="2200" dirty="0">
                <a:latin typeface="Gill Sans MT" panose="020B0502020104020203" pitchFamily="34" charset="0"/>
              </a:rPr>
              <a:t>Student did not have schools with a range of admission methods.</a:t>
            </a:r>
          </a:p>
          <a:p>
            <a:pPr marL="342900" indent="-342900">
              <a:buClr>
                <a:srgbClr val="009999"/>
              </a:buClr>
              <a:buFont typeface="Wingdings" panose="05000000000000000000" pitchFamily="2" charset="2"/>
              <a:buChar char="§"/>
            </a:pPr>
            <a:r>
              <a:rPr lang="en-US" sz="2200" dirty="0">
                <a:latin typeface="Gill Sans MT" panose="020B0502020104020203" pitchFamily="34" charset="0"/>
              </a:rPr>
              <a:t>Student listed programs that they were not in the priority group.</a:t>
            </a:r>
          </a:p>
        </p:txBody>
      </p:sp>
      <p:sp>
        <p:nvSpPr>
          <p:cNvPr id="13" name="Rectangle 12"/>
          <p:cNvSpPr/>
          <p:nvPr/>
        </p:nvSpPr>
        <p:spPr>
          <a:xfrm>
            <a:off x="7946431" y="3344791"/>
            <a:ext cx="1346540" cy="553998"/>
          </a:xfrm>
          <a:prstGeom prst="rect">
            <a:avLst/>
          </a:prstGeom>
        </p:spPr>
        <p:txBody>
          <a:bodyPr wrap="square">
            <a:spAutoFit/>
          </a:bodyPr>
          <a:lstStyle/>
          <a:p>
            <a:pPr>
              <a:buClr>
                <a:schemeClr val="tx1">
                  <a:lumMod val="65000"/>
                  <a:lumOff val="35000"/>
                </a:schemeClr>
              </a:buClr>
            </a:pPr>
            <a:r>
              <a:rPr lang="en-US" sz="3000" dirty="0">
                <a:latin typeface="Gill Sans MT" panose="020B0502020104020203" pitchFamily="34" charset="0"/>
                <a:cs typeface="Arial" panose="020B0604020202020204" pitchFamily="34" charset="0"/>
              </a:rPr>
              <a:t>NO!</a:t>
            </a:r>
            <a:endParaRPr lang="en-US" sz="3000" dirty="0">
              <a:latin typeface="Gill Sans MT" panose="020B0502020104020203" pitchFamily="34" charset="0"/>
            </a:endParaRPr>
          </a:p>
        </p:txBody>
      </p:sp>
    </p:spTree>
    <p:extLst>
      <p:ext uri="{BB962C8B-B14F-4D97-AF65-F5344CB8AC3E}">
        <p14:creationId xmlns:p14="http://schemas.microsoft.com/office/powerpoint/2010/main" val="33178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1000"/>
                                        <p:tgtEl>
                                          <p:spTgt spid="12">
                                            <p:txEl>
                                              <p:pRg st="3" end="3"/>
                                            </p:txEl>
                                          </p:spTgt>
                                        </p:tgtEl>
                                      </p:cBhvr>
                                    </p:animEffect>
                                    <p:anim calcmode="lin" valueType="num">
                                      <p:cBhvr>
                                        <p:cTn id="4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Student B’s Application </a:t>
            </a:r>
          </a:p>
        </p:txBody>
      </p:sp>
      <p:graphicFrame>
        <p:nvGraphicFramePr>
          <p:cNvPr id="6" name="Table 5"/>
          <p:cNvGraphicFramePr>
            <a:graphicFrameLocks noGrp="1"/>
          </p:cNvGraphicFramePr>
          <p:nvPr>
            <p:extLst>
              <p:ext uri="{D42A27DB-BD31-4B8C-83A1-F6EECF244321}">
                <p14:modId xmlns:p14="http://schemas.microsoft.com/office/powerpoint/2010/main" val="1246092677"/>
              </p:ext>
            </p:extLst>
          </p:nvPr>
        </p:nvGraphicFramePr>
        <p:xfrm>
          <a:off x="331242" y="1352550"/>
          <a:ext cx="6307302" cy="5198618"/>
        </p:xfrm>
        <a:graphic>
          <a:graphicData uri="http://schemas.openxmlformats.org/drawingml/2006/table">
            <a:tbl>
              <a:tblPr firstRow="1" bandRow="1">
                <a:tableStyleId>{93296810-A885-4BE3-A3E7-6D5BEEA58F35}</a:tableStyleId>
              </a:tblPr>
              <a:tblGrid>
                <a:gridCol w="2930004">
                  <a:extLst>
                    <a:ext uri="{9D8B030D-6E8A-4147-A177-3AD203B41FA5}">
                      <a16:colId xmlns:a16="http://schemas.microsoft.com/office/drawing/2014/main" xmlns="" val="4251300811"/>
                    </a:ext>
                  </a:extLst>
                </a:gridCol>
                <a:gridCol w="158610">
                  <a:extLst>
                    <a:ext uri="{9D8B030D-6E8A-4147-A177-3AD203B41FA5}">
                      <a16:colId xmlns:a16="http://schemas.microsoft.com/office/drawing/2014/main" xmlns="" val="1963568148"/>
                    </a:ext>
                  </a:extLst>
                </a:gridCol>
                <a:gridCol w="3218688">
                  <a:extLst>
                    <a:ext uri="{9D8B030D-6E8A-4147-A177-3AD203B41FA5}">
                      <a16:colId xmlns:a16="http://schemas.microsoft.com/office/drawing/2014/main" xmlns="" val="4161579507"/>
                    </a:ext>
                  </a:extLst>
                </a:gridCol>
              </a:tblGrid>
              <a:tr h="409329">
                <a:tc gridSpan="3">
                  <a:txBody>
                    <a:bodyPr/>
                    <a:lstStyle/>
                    <a:p>
                      <a:pPr marL="0" algn="ctr" defTabSz="914400" rtl="0" eaLnBrk="1" latinLnBrk="0" hangingPunct="1">
                        <a:tabLst>
                          <a:tab pos="2565400" algn="r"/>
                          <a:tab pos="3206750" algn="l"/>
                        </a:tabLst>
                      </a:pPr>
                      <a:r>
                        <a:rPr lang="en-US" sz="1400" b="1" kern="1200" dirty="0">
                          <a:solidFill>
                            <a:schemeClr val="bg1"/>
                          </a:solidFill>
                          <a:latin typeface="Gil Sans MT"/>
                          <a:ea typeface="+mn-ea"/>
                          <a:cs typeface="+mn-cs"/>
                        </a:rPr>
                        <a:t>Student</a:t>
                      </a:r>
                      <a:r>
                        <a:rPr lang="en-US" sz="1400" b="1" kern="1200" baseline="0" dirty="0">
                          <a:solidFill>
                            <a:schemeClr val="bg1"/>
                          </a:solidFill>
                          <a:latin typeface="Gil Sans MT"/>
                          <a:ea typeface="+mn-ea"/>
                          <a:cs typeface="+mn-cs"/>
                        </a:rPr>
                        <a:t> B </a:t>
                      </a:r>
                      <a:r>
                        <a:rPr lang="en-US" sz="1400" b="1" kern="1200" dirty="0">
                          <a:solidFill>
                            <a:schemeClr val="bg1"/>
                          </a:solidFill>
                          <a:latin typeface="Gil Sans MT"/>
                          <a:ea typeface="+mn-ea"/>
                          <a:cs typeface="+mn-cs"/>
                        </a:rPr>
                        <a:t>Application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pPr marL="0" algn="l" defTabSz="914400" rtl="0" eaLnBrk="1" latinLnBrk="0" hangingPunct="1">
                        <a:tabLst>
                          <a:tab pos="2565400" algn="r"/>
                        </a:tabLst>
                      </a:pPr>
                      <a:endParaRPr lang="en-US" sz="1800" b="1" kern="1200" dirty="0">
                        <a:solidFill>
                          <a:schemeClr val="dk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ctr" defTabSz="914400" rtl="0" eaLnBrk="1" latinLnBrk="0" hangingPunct="1">
                        <a:tabLst>
                          <a:tab pos="2565400" algn="r"/>
                          <a:tab pos="3206750" algn="l"/>
                        </a:tabLst>
                      </a:pPr>
                      <a:endParaRPr lang="en-US" sz="1400" b="1" kern="1200" dirty="0">
                        <a:solidFill>
                          <a:schemeClr val="bg1"/>
                        </a:solidFill>
                        <a:latin typeface="Gil Sans M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extLst>
                  <a:ext uri="{0D108BD9-81ED-4DB2-BD59-A6C34878D82A}">
                    <a16:rowId xmlns:a16="http://schemas.microsoft.com/office/drawing/2014/main" xmlns="" val="1609767807"/>
                  </a:ext>
                </a:extLst>
              </a:tr>
              <a:tr h="370840">
                <a:tc gridSpan="2">
                  <a:txBody>
                    <a:bodyPr/>
                    <a:lstStyle/>
                    <a:p>
                      <a:pPr marL="457200" indent="-457200">
                        <a:buAutoNum type="arabicPeriod"/>
                        <a:tabLst>
                          <a:tab pos="463550" algn="l"/>
                        </a:tabLst>
                      </a:pPr>
                      <a:r>
                        <a:rPr lang="en-US" sz="1400" kern="1200" dirty="0">
                          <a:solidFill>
                            <a:schemeClr val="dk1"/>
                          </a:solidFill>
                          <a:effectLst/>
                          <a:latin typeface="+mn-lt"/>
                          <a:ea typeface="+mn-ea"/>
                          <a:cs typeface="+mn-cs"/>
                        </a:rPr>
                        <a:t>Millennium Brooklyn Hs</a:t>
                      </a:r>
                      <a:endParaRPr lang="en-US" sz="140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marL="457200" indent="-457200">
                        <a:buAutoNum type="arabicPeriod" startAt="7"/>
                        <a:tabLst>
                          <a:tab pos="463550" algn="l"/>
                        </a:tabLst>
                      </a:pPr>
                      <a:r>
                        <a:rPr lang="en-US" sz="1400" kern="1200" dirty="0">
                          <a:solidFill>
                            <a:schemeClr val="dk1"/>
                          </a:solidFill>
                          <a:effectLst/>
                          <a:latin typeface="+mn-lt"/>
                          <a:ea typeface="+mn-ea"/>
                          <a:cs typeface="+mn-cs"/>
                        </a:rPr>
                        <a:t>Millennium High School</a:t>
                      </a:r>
                      <a:endParaRPr lang="en-US" sz="14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457200" indent="-457200">
                        <a:buAutoNum type="arabicPeriod" startAt="7"/>
                        <a:tabLst>
                          <a:tab pos="463550" algn="l"/>
                        </a:tabLst>
                      </a:pPr>
                      <a:r>
                        <a:rPr lang="en-US" sz="1400" kern="1200">
                          <a:solidFill>
                            <a:schemeClr val="dk1"/>
                          </a:solidFill>
                          <a:effectLst/>
                          <a:latin typeface="+mn-lt"/>
                          <a:ea typeface="+mn-ea"/>
                          <a:cs typeface="+mn-cs"/>
                        </a:rPr>
                        <a:t>Millennium High School</a:t>
                      </a:r>
                      <a:endParaRPr lang="en-US" sz="1400" dirty="0">
                        <a:latin typeface="Gil Sans M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525196342"/>
                  </a:ext>
                </a:extLst>
              </a:tr>
              <a:tr h="572889">
                <a:tc gridSpan="2">
                  <a:txBody>
                    <a:bodyPr/>
                    <a:lstStyle/>
                    <a:p>
                      <a:pPr marL="457200" indent="-457200">
                        <a:buAutoNum type="arabicPeriod" startAt="2"/>
                        <a:tabLst>
                          <a:tab pos="463550" algn="l"/>
                        </a:tabLst>
                      </a:pPr>
                      <a:r>
                        <a:rPr lang="en-US" sz="1400" kern="1200" dirty="0">
                          <a:solidFill>
                            <a:schemeClr val="dk1"/>
                          </a:solidFill>
                          <a:effectLst/>
                          <a:latin typeface="+mn-lt"/>
                          <a:ea typeface="+mn-ea"/>
                          <a:cs typeface="+mn-cs"/>
                        </a:rPr>
                        <a:t>Beacon High School</a:t>
                      </a:r>
                      <a:endParaRPr lang="en-US" sz="14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hMerge="1">
                  <a:txBody>
                    <a:bodyPr/>
                    <a:lstStyle/>
                    <a:p>
                      <a:pPr marL="457200" indent="-457200">
                        <a:buAutoNum type="arabicPeriod" startAt="8"/>
                        <a:tabLst>
                          <a:tab pos="463550" algn="l"/>
                        </a:tabLst>
                      </a:pPr>
                      <a:r>
                        <a:rPr lang="en-US" sz="1400" kern="1200" dirty="0">
                          <a:solidFill>
                            <a:schemeClr val="dk1"/>
                          </a:solidFill>
                          <a:effectLst/>
                          <a:latin typeface="+mn-lt"/>
                          <a:ea typeface="+mn-ea"/>
                          <a:cs typeface="+mn-cs"/>
                        </a:rPr>
                        <a:t>N.Y.C. Lab School For Collaborative Studies</a:t>
                      </a:r>
                      <a:endParaRPr lang="en-US" sz="1400" dirty="0">
                        <a:latin typeface="Gil Sans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8"/>
                        <a:tabLst>
                          <a:tab pos="463550" algn="l"/>
                        </a:tabLst>
                      </a:pPr>
                      <a:r>
                        <a:rPr lang="en-US" sz="1400" kern="1200" dirty="0">
                          <a:solidFill>
                            <a:schemeClr val="dk1"/>
                          </a:solidFill>
                          <a:effectLst/>
                          <a:latin typeface="+mn-lt"/>
                          <a:ea typeface="+mn-ea"/>
                          <a:cs typeface="+mn-cs"/>
                        </a:rPr>
                        <a:t>N.Y.C. Lab School For </a:t>
                      </a:r>
                      <a:br>
                        <a:rPr lang="en-US" sz="1400" kern="1200" dirty="0">
                          <a:solidFill>
                            <a:schemeClr val="dk1"/>
                          </a:solidFill>
                          <a:effectLst/>
                          <a:latin typeface="+mn-lt"/>
                          <a:ea typeface="+mn-ea"/>
                          <a:cs typeface="+mn-cs"/>
                        </a:rPr>
                      </a:br>
                      <a:r>
                        <a:rPr lang="en-US" sz="1400" kern="1200" dirty="0">
                          <a:solidFill>
                            <a:schemeClr val="dk1"/>
                          </a:solidFill>
                          <a:effectLst/>
                          <a:latin typeface="+mn-lt"/>
                          <a:ea typeface="+mn-ea"/>
                          <a:cs typeface="+mn-cs"/>
                        </a:rPr>
                        <a:t>Collaborative Studies</a:t>
                      </a:r>
                      <a:endParaRPr lang="en-US" sz="140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595500956"/>
                  </a:ext>
                </a:extLst>
              </a:tr>
              <a:tr h="370840">
                <a:tc gridSpan="2">
                  <a:txBody>
                    <a:bodyPr/>
                    <a:lstStyle/>
                    <a:p>
                      <a:pPr marL="457200" indent="-457200">
                        <a:buAutoNum type="arabicPeriod" startAt="3"/>
                        <a:tabLst>
                          <a:tab pos="463550" algn="l"/>
                        </a:tabLst>
                      </a:pPr>
                      <a:r>
                        <a:rPr lang="en-US" sz="1400" kern="1200" dirty="0">
                          <a:solidFill>
                            <a:schemeClr val="dk1"/>
                          </a:solidFill>
                          <a:effectLst/>
                          <a:latin typeface="+mn-lt"/>
                          <a:ea typeface="+mn-ea"/>
                          <a:cs typeface="+mn-cs"/>
                        </a:rPr>
                        <a:t>Manhattan / </a:t>
                      </a:r>
                      <a:r>
                        <a:rPr lang="en-US" sz="1400" kern="1200">
                          <a:solidFill>
                            <a:schemeClr val="dk1"/>
                          </a:solidFill>
                          <a:effectLst/>
                          <a:latin typeface="+mn-lt"/>
                          <a:ea typeface="+mn-ea"/>
                          <a:cs typeface="+mn-cs"/>
                        </a:rPr>
                        <a:t>Hunter Science </a:t>
                      </a:r>
                      <a:br>
                        <a:rPr lang="en-US" sz="1400" kern="1200">
                          <a:solidFill>
                            <a:schemeClr val="dk1"/>
                          </a:solidFill>
                          <a:effectLst/>
                          <a:latin typeface="+mn-lt"/>
                          <a:ea typeface="+mn-ea"/>
                          <a:cs typeface="+mn-cs"/>
                        </a:rPr>
                      </a:br>
                      <a:r>
                        <a:rPr lang="en-US" sz="1400" kern="1200">
                          <a:solidFill>
                            <a:schemeClr val="dk1"/>
                          </a:solidFill>
                          <a:effectLst/>
                          <a:latin typeface="+mn-lt"/>
                          <a:ea typeface="+mn-ea"/>
                          <a:cs typeface="+mn-cs"/>
                        </a:rPr>
                        <a:t>High </a:t>
                      </a:r>
                      <a:r>
                        <a:rPr lang="en-US" sz="1400" kern="1200" dirty="0">
                          <a:solidFill>
                            <a:schemeClr val="dk1"/>
                          </a:solidFill>
                          <a:effectLst/>
                          <a:latin typeface="+mn-lt"/>
                          <a:ea typeface="+mn-ea"/>
                          <a:cs typeface="+mn-cs"/>
                        </a:rPr>
                        <a:t>School</a:t>
                      </a:r>
                      <a:endParaRPr lang="en-US" sz="14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457200" indent="-457200">
                        <a:buAutoNum type="arabicPeriod" startAt="9"/>
                        <a:tabLst>
                          <a:tab pos="463550" algn="l"/>
                        </a:tabLst>
                      </a:pPr>
                      <a:r>
                        <a:rPr lang="en-US" sz="1400" dirty="0">
                          <a:latin typeface="Gil Sans M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9"/>
                        <a:tabLst>
                          <a:tab pos="463550" algn="l"/>
                        </a:tabLst>
                      </a:pPr>
                      <a:r>
                        <a:rPr lang="en-US" sz="1400">
                          <a:latin typeface="Gil Sans MT"/>
                        </a:rPr>
                        <a:t>--</a:t>
                      </a:r>
                      <a:endParaRPr lang="en-US" sz="1400" dirty="0">
                        <a:latin typeface="Gil Sans MT"/>
                      </a:endParaRP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2406321130"/>
                  </a:ext>
                </a:extLst>
              </a:tr>
              <a:tr h="370840">
                <a:tc gridSpan="2">
                  <a:txBody>
                    <a:bodyPr/>
                    <a:lstStyle/>
                    <a:p>
                      <a:pPr marL="457200" indent="-457200">
                        <a:buAutoNum type="arabicPeriod" startAt="4"/>
                        <a:tabLst>
                          <a:tab pos="463550" algn="l"/>
                        </a:tabLst>
                      </a:pPr>
                      <a:r>
                        <a:rPr lang="en-US" sz="1400" kern="1200" dirty="0">
                          <a:solidFill>
                            <a:schemeClr val="dk1"/>
                          </a:solidFill>
                          <a:effectLst/>
                          <a:latin typeface="+mn-lt"/>
                          <a:ea typeface="+mn-ea"/>
                          <a:cs typeface="+mn-cs"/>
                        </a:rPr>
                        <a:t>Bard High School Early College</a:t>
                      </a:r>
                      <a:endParaRPr lang="en-US" sz="14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hMerge="1">
                  <a:txBody>
                    <a:bodyPr/>
                    <a:lstStyle/>
                    <a:p>
                      <a:pPr marL="457200" indent="-457200">
                        <a:buAutoNum type="arabicPeriod" startAt="10"/>
                        <a:tabLst>
                          <a:tab pos="463550" algn="l"/>
                        </a:tabLst>
                      </a:pPr>
                      <a:r>
                        <a:rPr lang="en-US" sz="1400" dirty="0">
                          <a:latin typeface="Gil Sans M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10"/>
                        <a:tabLst>
                          <a:tab pos="463550" algn="l"/>
                        </a:tabLst>
                      </a:pPr>
                      <a:r>
                        <a:rPr lang="en-US" sz="1400">
                          <a:latin typeface="Gil Sans MT"/>
                        </a:rPr>
                        <a:t>--</a:t>
                      </a:r>
                      <a:endParaRPr lang="en-US" sz="140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547491764"/>
                  </a:ext>
                </a:extLst>
              </a:tr>
              <a:tr h="370840">
                <a:tc gridSpan="2">
                  <a:txBody>
                    <a:bodyPr/>
                    <a:lstStyle/>
                    <a:p>
                      <a:pPr marL="457200" indent="-457200">
                        <a:buAutoNum type="arabicPeriod" startAt="5"/>
                        <a:tabLst>
                          <a:tab pos="463550" algn="l"/>
                        </a:tabLst>
                      </a:pPr>
                      <a:r>
                        <a:rPr lang="en-US" sz="1400" kern="1200" dirty="0">
                          <a:solidFill>
                            <a:schemeClr val="dk1"/>
                          </a:solidFill>
                          <a:effectLst/>
                          <a:latin typeface="+mn-lt"/>
                          <a:ea typeface="+mn-ea"/>
                          <a:cs typeface="+mn-cs"/>
                        </a:rPr>
                        <a:t>New Explorations Into Science, Technology And Math High School</a:t>
                      </a:r>
                      <a:endParaRPr lang="en-US" sz="14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457200" indent="-457200">
                        <a:buAutoNum type="arabicPeriod" startAt="11"/>
                        <a:tabLst>
                          <a:tab pos="463550" algn="l"/>
                        </a:tabLst>
                      </a:pPr>
                      <a:r>
                        <a:rPr lang="en-US" sz="1400" dirty="0">
                          <a:latin typeface="Gil Sans M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11"/>
                        <a:tabLst>
                          <a:tab pos="463550" algn="l"/>
                        </a:tabLst>
                      </a:pPr>
                      <a:r>
                        <a:rPr lang="en-US" sz="1400">
                          <a:latin typeface="Gil Sans MT"/>
                        </a:rPr>
                        <a:t>--</a:t>
                      </a:r>
                      <a:endParaRPr lang="en-US" sz="1400" dirty="0">
                        <a:latin typeface="Gil Sans MT"/>
                      </a:endParaRP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753072485"/>
                  </a:ext>
                </a:extLst>
              </a:tr>
              <a:tr h="370840">
                <a:tc gridSpan="2">
                  <a:txBody>
                    <a:bodyPr/>
                    <a:lstStyle/>
                    <a:p>
                      <a:pPr marL="457200" indent="-457200">
                        <a:buAutoNum type="arabicPeriod" startAt="6"/>
                        <a:tabLst>
                          <a:tab pos="463550" algn="l"/>
                        </a:tabLst>
                      </a:pPr>
                      <a:r>
                        <a:rPr lang="en-US" sz="1400" kern="1200" dirty="0">
                          <a:solidFill>
                            <a:schemeClr val="dk1"/>
                          </a:solidFill>
                          <a:effectLst/>
                          <a:latin typeface="+mn-lt"/>
                          <a:ea typeface="+mn-ea"/>
                          <a:cs typeface="+mn-cs"/>
                        </a:rPr>
                        <a:t>Manhattan Village Academy</a:t>
                      </a:r>
                      <a:endParaRPr lang="en-US" sz="1400" dirty="0">
                        <a:latin typeface="Gil Sans M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a:txBody>
                    <a:bodyPr/>
                    <a:lstStyle/>
                    <a:p>
                      <a:pPr marL="457200" indent="-457200">
                        <a:buAutoNum type="arabicPeriod" startAt="12"/>
                        <a:tabLst>
                          <a:tab pos="463550" algn="l"/>
                        </a:tabLst>
                      </a:pPr>
                      <a:r>
                        <a:rPr lang="en-US" sz="1400" dirty="0">
                          <a:latin typeface="Gil Sans M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AutoNum type="arabicPeriod" startAt="12"/>
                        <a:tabLst>
                          <a:tab pos="463550" algn="l"/>
                        </a:tabLst>
                      </a:pPr>
                      <a:r>
                        <a:rPr lang="en-US" sz="1400" dirty="0">
                          <a:latin typeface="Gil Sans MT"/>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6334324"/>
                  </a:ext>
                </a:extLst>
              </a:tr>
              <a:tr h="370840">
                <a:tc gridSpan="3">
                  <a:txBody>
                    <a:bodyPr/>
                    <a:lstStyle/>
                    <a:p>
                      <a:pPr algn="ctr"/>
                      <a:r>
                        <a:rPr lang="en-US" sz="1400" b="1" dirty="0">
                          <a:solidFill>
                            <a:schemeClr val="bg1"/>
                          </a:solidFill>
                          <a:latin typeface="Gil Sans MT"/>
                        </a:rPr>
                        <a:t>Student B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dirty="0"/>
                    </a:p>
                  </a:txBody>
                  <a:tcPr/>
                </a:tc>
                <a:tc hMerge="1">
                  <a:txBody>
                    <a:bodyPr/>
                    <a:lstStyle/>
                    <a:p>
                      <a:pPr algn="ctr"/>
                      <a:endParaRPr lang="en-US" sz="1400" b="1" dirty="0">
                        <a:solidFill>
                          <a:schemeClr val="bg1"/>
                        </a:solidFill>
                        <a:latin typeface="Gil Sans M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extLst>
                  <a:ext uri="{0D108BD9-81ED-4DB2-BD59-A6C34878D82A}">
                    <a16:rowId xmlns:a16="http://schemas.microsoft.com/office/drawing/2014/main" xmlns="" val="2363309900"/>
                  </a:ext>
                </a:extLst>
              </a:tr>
              <a:tr h="370840">
                <a:tc>
                  <a:txBody>
                    <a:bodyPr/>
                    <a:lstStyle/>
                    <a:p>
                      <a:pPr>
                        <a:tabLst>
                          <a:tab pos="2565400" algn="r"/>
                        </a:tabLst>
                      </a:pPr>
                      <a:r>
                        <a:rPr lang="en-US" sz="1400" b="1" dirty="0">
                          <a:latin typeface="Gil Sans MT"/>
                        </a:rPr>
                        <a:t>ELA State Test:  	</a:t>
                      </a:r>
                      <a:r>
                        <a:rPr lang="en-US" sz="1400" b="0" dirty="0">
                          <a:latin typeface="Gil Sans MT"/>
                        </a:rPr>
                        <a:t>4.10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gridSpan="2">
                  <a:txBody>
                    <a:bodyPr/>
                    <a:lstStyle/>
                    <a:p>
                      <a:pPr>
                        <a:tabLst>
                          <a:tab pos="2686050" algn="r"/>
                        </a:tabLst>
                      </a:pPr>
                      <a:r>
                        <a:rPr lang="en-US" sz="1400" b="1" dirty="0">
                          <a:latin typeface="Gil Sans MT"/>
                        </a:rPr>
                        <a:t>English Grade: 	</a:t>
                      </a:r>
                      <a:r>
                        <a:rPr lang="en-US" sz="1400" b="0" dirty="0">
                          <a:latin typeface="Gil Sans MT"/>
                        </a:rPr>
                        <a:t>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hMerge="1">
                  <a:txBody>
                    <a:bodyPr/>
                    <a:lstStyle/>
                    <a:p>
                      <a:pPr>
                        <a:tabLst>
                          <a:tab pos="2686050" algn="r"/>
                        </a:tabLst>
                      </a:pPr>
                      <a:endParaRPr lang="en-US" sz="1400" b="0" dirty="0">
                        <a:latin typeface="Gil Sans M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96015012"/>
                  </a:ext>
                </a:extLst>
              </a:tr>
              <a:tr h="370840">
                <a:tc>
                  <a:txBody>
                    <a:bodyPr/>
                    <a:lstStyle/>
                    <a:p>
                      <a:pPr>
                        <a:tabLst>
                          <a:tab pos="2565400" algn="r"/>
                        </a:tabLst>
                      </a:pPr>
                      <a:r>
                        <a:rPr lang="en-US" sz="1400" b="1" dirty="0">
                          <a:latin typeface="Gil Sans MT"/>
                        </a:rPr>
                        <a:t>Math</a:t>
                      </a:r>
                      <a:r>
                        <a:rPr lang="en-US" sz="1400" b="1" baseline="0" dirty="0">
                          <a:latin typeface="Gil Sans MT"/>
                        </a:rPr>
                        <a:t> State Test: 	</a:t>
                      </a:r>
                      <a:r>
                        <a:rPr lang="en-US" sz="1400" b="0" baseline="0" dirty="0">
                          <a:latin typeface="Gil Sans MT"/>
                        </a:rPr>
                        <a:t>4.05</a:t>
                      </a:r>
                      <a:endParaRPr lang="en-US" sz="1400" b="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tabLst>
                          <a:tab pos="2686050" algn="r"/>
                        </a:tabLst>
                      </a:pPr>
                      <a:r>
                        <a:rPr lang="en-US" sz="1400" b="1" dirty="0">
                          <a:latin typeface="Gil Sans MT"/>
                        </a:rPr>
                        <a:t>Math Grade:	</a:t>
                      </a:r>
                      <a:r>
                        <a:rPr lang="en-US" sz="1400" b="0" dirty="0">
                          <a:latin typeface="Gil Sans MT"/>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tabLst>
                          <a:tab pos="2686050" algn="r"/>
                        </a:tabLst>
                      </a:pPr>
                      <a:endParaRPr lang="en-US" sz="1400" b="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629790510"/>
                  </a:ext>
                </a:extLst>
              </a:tr>
              <a:tr h="370840">
                <a:tc>
                  <a:txBody>
                    <a:bodyPr/>
                    <a:lstStyle/>
                    <a:p>
                      <a:pPr>
                        <a:tabLst>
                          <a:tab pos="2565400" algn="r"/>
                        </a:tabLst>
                      </a:pPr>
                      <a:r>
                        <a:rPr lang="en-US" sz="1400" b="1" dirty="0">
                          <a:latin typeface="Gil Sans MT"/>
                        </a:rPr>
                        <a:t>Absence +</a:t>
                      </a:r>
                      <a:r>
                        <a:rPr lang="en-US" sz="1400" b="1" baseline="0" dirty="0">
                          <a:latin typeface="Gil Sans MT"/>
                        </a:rPr>
                        <a:t> Lateness: 	</a:t>
                      </a:r>
                      <a:r>
                        <a:rPr lang="en-US" sz="1400" b="0" baseline="0" dirty="0">
                          <a:latin typeface="Gil Sans MT"/>
                        </a:rPr>
                        <a:t>4</a:t>
                      </a:r>
                      <a:endParaRPr lang="en-US" sz="1400" b="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gridSpan="2">
                  <a:txBody>
                    <a:bodyPr/>
                    <a:lstStyle/>
                    <a:p>
                      <a:pPr>
                        <a:tabLst>
                          <a:tab pos="2686050" algn="r"/>
                        </a:tabLst>
                      </a:pPr>
                      <a:r>
                        <a:rPr lang="en-US" sz="1400" b="1" dirty="0">
                          <a:latin typeface="Gil Sans MT"/>
                        </a:rPr>
                        <a:t>Science Grade:	</a:t>
                      </a:r>
                      <a:r>
                        <a:rPr lang="en-US" sz="1400" b="0" dirty="0">
                          <a:latin typeface="Gil Sans MT"/>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a:tabLst>
                          <a:tab pos="2686050" algn="r"/>
                        </a:tabLst>
                      </a:pPr>
                      <a:endParaRPr lang="en-US" sz="1400" b="0" dirty="0">
                        <a:latin typeface="Gil Sans MT"/>
                      </a:endParaRP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29990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573338" algn="r"/>
                        </a:tabLst>
                        <a:defRPr/>
                      </a:pPr>
                      <a:r>
                        <a:rPr lang="en-US" sz="1400" b="1" kern="1200" dirty="0">
                          <a:solidFill>
                            <a:schemeClr val="dk1"/>
                          </a:solidFill>
                          <a:latin typeface="Gill Sans MT" panose="020B0502020104020203" pitchFamily="34" charset="0"/>
                          <a:ea typeface="+mn-ea"/>
                          <a:cs typeface="+mn-cs"/>
                        </a:rPr>
                        <a:t>Guarantee?: 	</a:t>
                      </a:r>
                      <a:r>
                        <a:rPr lang="en-US" sz="1400" dirty="0">
                          <a:latin typeface="Gill Sans MT" panose="020B0502020104020203" pitchFamily="34" charset="0"/>
                        </a:rPr>
                        <a:t>No</a:t>
                      </a:r>
                    </a:p>
                  </a:txBody>
                  <a:tcPr>
                    <a:lnR w="12700" cap="flat" cmpd="sng" algn="ctr">
                      <a:solidFill>
                        <a:schemeClr val="tx1"/>
                      </a:solidFill>
                      <a:prstDash val="solid"/>
                      <a:round/>
                      <a:headEnd type="none" w="med" len="med"/>
                      <a:tailEnd type="none" w="med" len="med"/>
                    </a:lnR>
                    <a:solidFill>
                      <a:schemeClr val="bg1"/>
                    </a:solidFill>
                  </a:tcPr>
                </a:tc>
                <a:tc gridSpan="2">
                  <a:txBody>
                    <a:bodyPr/>
                    <a:lstStyle/>
                    <a:p>
                      <a:pPr>
                        <a:tabLst>
                          <a:tab pos="2686050" algn="r"/>
                        </a:tabLst>
                      </a:pPr>
                      <a:r>
                        <a:rPr lang="en-US" sz="1400" b="1" dirty="0">
                          <a:latin typeface="Gil Sans MT"/>
                        </a:rPr>
                        <a:t>Social Studies Grade:	</a:t>
                      </a:r>
                      <a:r>
                        <a:rPr lang="en-US" sz="1400" b="0" dirty="0">
                          <a:latin typeface="Gil Sans MT"/>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hMerge="1">
                  <a:txBody>
                    <a:bodyPr/>
                    <a:lstStyle/>
                    <a:p>
                      <a:pPr>
                        <a:tabLst>
                          <a:tab pos="2686050" algn="r"/>
                        </a:tabLst>
                      </a:pPr>
                      <a:endParaRPr lang="en-US" sz="1400" b="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218307660"/>
                  </a:ext>
                </a:extLst>
              </a:tr>
            </a:tbl>
          </a:graphicData>
        </a:graphic>
      </p:graphicFrame>
      <p:sp>
        <p:nvSpPr>
          <p:cNvPr id="9" name="Title 1"/>
          <p:cNvSpPr txBox="1">
            <a:spLocks/>
          </p:cNvSpPr>
          <p:nvPr/>
        </p:nvSpPr>
        <p:spPr>
          <a:xfrm>
            <a:off x="6961632" y="1352550"/>
            <a:ext cx="5023349" cy="1681050"/>
          </a:xfrm>
          <a:prstGeom prst="wedgeRoundRectCallout">
            <a:avLst>
              <a:gd name="adj1" fmla="val -23294"/>
              <a:gd name="adj2" fmla="val 69332"/>
              <a:gd name="adj3" fmla="val 16667"/>
            </a:avLst>
          </a:prstGeom>
          <a:solidFill>
            <a:schemeClr val="bg1">
              <a:lumMod val="8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3200" dirty="0">
              <a:solidFill>
                <a:srgbClr val="42AD29"/>
              </a:solidFill>
              <a:latin typeface="Gill Sans MT" charset="0"/>
              <a:ea typeface="Gill Sans MT" charset="0"/>
              <a:cs typeface="Gill Sans MT" charset="0"/>
            </a:endParaRPr>
          </a:p>
          <a:p>
            <a:pPr algn="l">
              <a:lnSpc>
                <a:spcPct val="100000"/>
              </a:lnSpc>
            </a:pPr>
            <a:endParaRPr lang="en-US" sz="4800" dirty="0">
              <a:solidFill>
                <a:srgbClr val="42AD29"/>
              </a:solidFill>
              <a:latin typeface="Gill Sans MT" charset="0"/>
              <a:ea typeface="Gill Sans MT" charset="0"/>
              <a:cs typeface="Gill Sans MT" charset="0"/>
            </a:endParaRPr>
          </a:p>
          <a:p>
            <a:pPr algn="l">
              <a:lnSpc>
                <a:spcPct val="100000"/>
              </a:lnSpc>
            </a:pPr>
            <a:r>
              <a:rPr lang="en-US" sz="4800" dirty="0">
                <a:solidFill>
                  <a:schemeClr val="bg2">
                    <a:lumMod val="25000"/>
                  </a:schemeClr>
                </a:solidFill>
                <a:latin typeface="Gill Sans MT" charset="0"/>
                <a:ea typeface="Gill Sans MT" charset="0"/>
                <a:cs typeface="Gill Sans MT" charset="0"/>
              </a:rPr>
              <a:t>Turn &amp; Talk</a:t>
            </a:r>
            <a:endParaRPr lang="en-US" sz="4000" b="1" dirty="0">
              <a:solidFill>
                <a:schemeClr val="bg2">
                  <a:lumMod val="25000"/>
                </a:schemeClr>
              </a:solidFill>
              <a:latin typeface="Gill Sans MT" panose="020B0502020104020203" pitchFamily="34" charset="0"/>
              <a:cs typeface="Arial" panose="020B0604020202020204" pitchFamily="34" charset="0"/>
            </a:endParaRPr>
          </a:p>
          <a:p>
            <a:pPr algn="l" defTabSz="457200" fontAlgn="base">
              <a:spcAft>
                <a:spcPct val="0"/>
              </a:spcAft>
            </a:pPr>
            <a:r>
              <a:rPr lang="en-US" altLang="en-US" sz="3600" dirty="0">
                <a:solidFill>
                  <a:schemeClr val="bg2">
                    <a:lumMod val="25000"/>
                  </a:schemeClr>
                </a:solidFill>
                <a:latin typeface="Gill Sans MT" panose="020B0502020104020203" pitchFamily="34" charset="0"/>
                <a:cs typeface="Arial" pitchFamily="34" charset="0"/>
              </a:rPr>
              <a:t>Did the student receive an offer in Round </a:t>
            </a:r>
            <a:r>
              <a:rPr lang="en-US" altLang="en-US" sz="3600" dirty="0">
                <a:solidFill>
                  <a:schemeClr val="bg2">
                    <a:lumMod val="25000"/>
                  </a:schemeClr>
                </a:solidFill>
                <a:latin typeface="Franklin Gothic Book" panose="020B0503020102020204" pitchFamily="34" charset="0"/>
                <a:cs typeface="Arial" pitchFamily="34" charset="0"/>
              </a:rPr>
              <a:t>1</a:t>
            </a:r>
            <a:r>
              <a:rPr lang="en-US" altLang="en-US" sz="3600" dirty="0">
                <a:solidFill>
                  <a:schemeClr val="bg2">
                    <a:lumMod val="25000"/>
                  </a:schemeClr>
                </a:solidFill>
                <a:latin typeface="Gill Sans MT" panose="020B0502020104020203" pitchFamily="34" charset="0"/>
                <a:cs typeface="Arial" pitchFamily="34" charset="0"/>
              </a:rPr>
              <a:t>?</a:t>
            </a:r>
            <a:endParaRPr lang="en-US" altLang="en-US" sz="3600" dirty="0">
              <a:solidFill>
                <a:schemeClr val="bg2">
                  <a:lumMod val="25000"/>
                </a:schemeClr>
              </a:solidFill>
              <a:latin typeface="Gill Sans MT" panose="020B0502020104020203" pitchFamily="34" charset="0"/>
              <a:cs typeface="Arial Italic" charset="0"/>
            </a:endParaRPr>
          </a:p>
          <a:p>
            <a:pPr algn="l" defTabSz="457200" fontAlgn="base">
              <a:spcAft>
                <a:spcPct val="0"/>
              </a:spcAft>
            </a:pPr>
            <a:endParaRPr lang="en-US" sz="2800" dirty="0">
              <a:latin typeface="Gill Sans MT" panose="020B0502020104020203"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p:txBody>
      </p:sp>
      <p:sp>
        <p:nvSpPr>
          <p:cNvPr id="12" name="Rectangle 11"/>
          <p:cNvSpPr/>
          <p:nvPr/>
        </p:nvSpPr>
        <p:spPr>
          <a:xfrm>
            <a:off x="6866540" y="3898789"/>
            <a:ext cx="5118441" cy="1446550"/>
          </a:xfrm>
          <a:prstGeom prst="rect">
            <a:avLst/>
          </a:prstGeom>
        </p:spPr>
        <p:txBody>
          <a:bodyPr wrap="square">
            <a:spAutoFit/>
          </a:bodyPr>
          <a:lstStyle/>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has less than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2 choices. </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is not balanced.</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Not in the Priority group.</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Only listed high demand programs.</a:t>
            </a:r>
          </a:p>
        </p:txBody>
      </p:sp>
      <p:sp>
        <p:nvSpPr>
          <p:cNvPr id="11" name="Rectangle 10"/>
          <p:cNvSpPr/>
          <p:nvPr/>
        </p:nvSpPr>
        <p:spPr>
          <a:xfrm>
            <a:off x="7891567" y="3344791"/>
            <a:ext cx="1346540" cy="553998"/>
          </a:xfrm>
          <a:prstGeom prst="rect">
            <a:avLst/>
          </a:prstGeom>
        </p:spPr>
        <p:txBody>
          <a:bodyPr wrap="square">
            <a:spAutoFit/>
          </a:bodyPr>
          <a:lstStyle/>
          <a:p>
            <a:pPr>
              <a:buClr>
                <a:schemeClr val="tx1">
                  <a:lumMod val="65000"/>
                  <a:lumOff val="35000"/>
                </a:schemeClr>
              </a:buClr>
            </a:pPr>
            <a:r>
              <a:rPr lang="en-US" sz="3000" dirty="0">
                <a:latin typeface="Gill Sans MT" panose="020B0502020104020203" pitchFamily="34" charset="0"/>
                <a:cs typeface="Arial" panose="020B0604020202020204" pitchFamily="34" charset="0"/>
              </a:rPr>
              <a:t>NO!</a:t>
            </a:r>
            <a:endParaRPr lang="en-US" sz="3000" dirty="0">
              <a:latin typeface="Gill Sans MT" panose="020B0502020104020203" pitchFamily="34" charset="0"/>
            </a:endParaRPr>
          </a:p>
        </p:txBody>
      </p:sp>
    </p:spTree>
    <p:extLst>
      <p:ext uri="{BB962C8B-B14F-4D97-AF65-F5344CB8AC3E}">
        <p14:creationId xmlns:p14="http://schemas.microsoft.com/office/powerpoint/2010/main" val="265093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fade">
                                      <p:cBhvr>
                                        <p:cTn id="42" dur="1000"/>
                                        <p:tgtEl>
                                          <p:spTgt spid="12">
                                            <p:txEl>
                                              <p:pRg st="3" end="3"/>
                                            </p:txEl>
                                          </p:spTgt>
                                        </p:tgtEl>
                                      </p:cBhvr>
                                    </p:animEffect>
                                    <p:anim calcmode="lin" valueType="num">
                                      <p:cBhvr>
                                        <p:cTn id="4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Getting an Offer</a:t>
            </a:r>
          </a:p>
        </p:txBody>
      </p:sp>
      <p:sp>
        <p:nvSpPr>
          <p:cNvPr id="13" name="TextBox 12"/>
          <p:cNvSpPr txBox="1"/>
          <p:nvPr/>
        </p:nvSpPr>
        <p:spPr bwMode="auto">
          <a:xfrm rot="5400000">
            <a:off x="-223838" y="3866384"/>
            <a:ext cx="1281113" cy="246062"/>
          </a:xfrm>
          <a:prstGeom prst="rect">
            <a:avLst/>
          </a:prstGeom>
          <a:noFill/>
        </p:spPr>
        <p:txBody>
          <a:bodyPr>
            <a:spAutoFit/>
          </a:bodyPr>
          <a:lstStyle/>
          <a:p>
            <a:pPr algn="ctr" defTabSz="914400" fontAlgn="auto">
              <a:spcBef>
                <a:spcPts val="0"/>
              </a:spcBef>
              <a:spcAft>
                <a:spcPts val="0"/>
              </a:spcAft>
              <a:defRPr/>
            </a:pPr>
            <a:r>
              <a:rPr lang="en-US" sz="1000" kern="1000" spc="50" dirty="0">
                <a:solidFill>
                  <a:prstClr val="white"/>
                </a:solidFill>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r>
              <a:rPr lang="en-US" dirty="0"/>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t>Complete application by listing </a:t>
            </a:r>
            <a:r>
              <a:rPr lang="en-US" dirty="0">
                <a:latin typeface="Franklin Gothic Book" panose="020B0503020102020204" pitchFamily="34" charset="0"/>
              </a:rPr>
              <a:t>1</a:t>
            </a:r>
            <a:r>
              <a:rPr lang="en-US" dirty="0"/>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Register</a:t>
            </a:r>
            <a:r>
              <a:rPr lang="en-US" dirty="0">
                <a:solidFill>
                  <a:schemeClr val="bg1"/>
                </a:solidFill>
                <a:latin typeface="MS Reference Sans Serif" panose="020B0604030504040204" pitchFamily="34" charset="0"/>
              </a:rPr>
              <a:t>—</a:t>
            </a:r>
            <a:r>
              <a:rPr lang="en-US" dirty="0">
                <a:solidFill>
                  <a:schemeClr val="bg1"/>
                </a:solidFill>
              </a:rPr>
              <a:t>then get Test or Audition Ticket.</a:t>
            </a:r>
          </a:p>
        </p:txBody>
      </p:sp>
      <p:sp>
        <p:nvSpPr>
          <p:cNvPr id="27" name="TextBox 26"/>
          <p:cNvSpPr txBox="1"/>
          <p:nvPr/>
        </p:nvSpPr>
        <p:spPr>
          <a:xfrm>
            <a:off x="1435096" y="5094954"/>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sz="2400" b="1" dirty="0"/>
              <a:t>Up to 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algn="ctr"/>
              <a:r>
                <a:rPr lang="en-US" sz="2000" b="1" dirty="0">
                  <a:solidFill>
                    <a:srgbClr val="FF0066"/>
                  </a:solidFill>
                  <a:latin typeface="Gill Sans MT" panose="020B0502020104020203" pitchFamily="34" charset="0"/>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High School Application</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tabLst>
                <a:tab pos="290513" algn="ctr"/>
                <a:tab pos="3033713" algn="ctr"/>
              </a:tabLs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Specialized High Schools</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8 Testing Schools</a:t>
            </a: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	</a:t>
            </a: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LaGuardia HS</a:t>
            </a:r>
            <a:endParaRPr lang="en-US" sz="1600" dirty="0">
              <a:solidFill>
                <a:schemeClr val="bg1"/>
              </a:solidFill>
              <a:latin typeface="Gill Sans MT" panose="020B0502020104020203" pitchFamily="34" charset="0"/>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algn="ctr"/>
            <a:r>
              <a:rPr lang="en-US" sz="1400" b="1" kern="1000" spc="50" dirty="0">
                <a:solidFill>
                  <a:prstClr val="white"/>
                </a:solidFill>
                <a:latin typeface="Gill Sans MT" panose="020B0502020104020203" pitchFamily="34" charset="0"/>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prstClr val="white"/>
                </a:solidFill>
                <a:latin typeface="Gill Sans MT" panose="020B0502020104020203" pitchFamily="34" charset="0"/>
              </a:rPr>
              <a:t>Two paths </a:t>
            </a:r>
            <a:br>
              <a:rPr lang="en-US" sz="2000" b="1" dirty="0">
                <a:solidFill>
                  <a:prstClr val="white"/>
                </a:solidFill>
                <a:latin typeface="Gill Sans MT" panose="020B0502020104020203" pitchFamily="34" charset="0"/>
              </a:rPr>
            </a:br>
            <a:r>
              <a:rPr lang="en-US" sz="2000" b="1" dirty="0">
                <a:solidFill>
                  <a:prstClr val="white"/>
                </a:solidFill>
                <a:latin typeface="Gill Sans MT" panose="020B0502020104020203" pitchFamily="34" charset="0"/>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F02EB2E-5A0D-4771-A8D5-AEF7204D0608}" type="slidenum">
              <a:rPr lang="en-US" smtClean="0"/>
              <a:t>28</a:t>
            </a:fld>
            <a:endParaRPr lang="en-US"/>
          </a:p>
        </p:txBody>
      </p:sp>
      <p:sp>
        <p:nvSpPr>
          <p:cNvPr id="5" name="Rounded Rectangle 4"/>
          <p:cNvSpPr/>
          <p:nvPr/>
        </p:nvSpPr>
        <p:spPr>
          <a:xfrm>
            <a:off x="287908" y="4847852"/>
            <a:ext cx="6229006" cy="1364449"/>
          </a:xfrm>
          <a:prstGeom prst="roundRect">
            <a:avLst/>
          </a:prstGeom>
          <a:noFill/>
          <a:ln w="155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450211" y="104472"/>
            <a:ext cx="11615666"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Offer Letters </a:t>
            </a:r>
            <a:r>
              <a:rPr lang="en-US" sz="4000" dirty="0">
                <a:solidFill>
                  <a:schemeClr val="bg1"/>
                </a:solidFill>
                <a:latin typeface="Gill Sans MT" panose="020B0502020104020203" pitchFamily="34" charset="0"/>
              </a:rPr>
              <a:t>in March</a:t>
            </a:r>
            <a:endParaRPr lang="en-US" sz="4000" b="1" dirty="0">
              <a:solidFill>
                <a:schemeClr val="bg1"/>
              </a:solidFill>
              <a:latin typeface="Gill Sans MT" panose="020B0502020104020203" pitchFamily="34" charset="0"/>
            </a:endParaRP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450210" y="1264882"/>
            <a:ext cx="11493857" cy="549075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1200"/>
              </a:spcAft>
              <a:buClr>
                <a:prstClr val="black">
                  <a:lumMod val="65000"/>
                  <a:lumOff val="35000"/>
                </a:prstClr>
              </a:buClr>
              <a:buSzPct val="120000"/>
              <a:buFontTx/>
              <a:buNone/>
              <a:tabLst/>
              <a:defRPr/>
            </a:pPr>
            <a:endPar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2" name="Rectangle 1"/>
          <p:cNvSpPr/>
          <p:nvPr/>
        </p:nvSpPr>
        <p:spPr>
          <a:xfrm>
            <a:off x="286604" y="1626977"/>
            <a:ext cx="11505063" cy="3200876"/>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Results from the high school application</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Results from the SHSAT and LaGuardia auditions (if applicable)</a:t>
            </a:r>
          </a:p>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A list of programs where your child is </a:t>
            </a:r>
            <a:r>
              <a:rPr kumimoji="0" lang="en-US" altLang="en-US"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waitlisted</a:t>
            </a: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 Your child will automatically be added to the waitlist for any program you listed higher on the application than the program where you received an offer.</a:t>
            </a:r>
          </a:p>
        </p:txBody>
      </p:sp>
    </p:spTree>
    <p:extLst>
      <p:ext uri="{BB962C8B-B14F-4D97-AF65-F5344CB8AC3E}">
        <p14:creationId xmlns:p14="http://schemas.microsoft.com/office/powerpoint/2010/main" val="2396300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83771" y="1927913"/>
            <a:ext cx="14538" cy="2049002"/>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English Language Learners (ELL)</a:t>
            </a:r>
          </a:p>
        </p:txBody>
      </p:sp>
      <p:graphicFrame>
        <p:nvGraphicFramePr>
          <p:cNvPr id="10" name="Table 9"/>
          <p:cNvGraphicFramePr>
            <a:graphicFrameLocks noGrp="1"/>
          </p:cNvGraphicFramePr>
          <p:nvPr>
            <p:extLst>
              <p:ext uri="{D42A27DB-BD31-4B8C-83A1-F6EECF244321}">
                <p14:modId xmlns:p14="http://schemas.microsoft.com/office/powerpoint/2010/main" val="3844501987"/>
              </p:ext>
            </p:extLst>
          </p:nvPr>
        </p:nvGraphicFramePr>
        <p:xfrm>
          <a:off x="926018" y="5174283"/>
          <a:ext cx="11038259" cy="731520"/>
        </p:xfrm>
        <a:graphic>
          <a:graphicData uri="http://schemas.openxmlformats.org/drawingml/2006/table">
            <a:tbl>
              <a:tblPr firstRow="1" bandRow="1">
                <a:tableStyleId>{D27102A9-8310-4765-A935-A1911B00CA55}</a:tableStyleId>
              </a:tblPr>
              <a:tblGrid>
                <a:gridCol w="11038259">
                  <a:extLst>
                    <a:ext uri="{9D8B030D-6E8A-4147-A177-3AD203B41FA5}">
                      <a16:colId xmlns:a16="http://schemas.microsoft.com/office/drawing/2014/main" xmlns="" val="666138571"/>
                    </a:ext>
                  </a:extLst>
                </a:gridCol>
              </a:tblGrid>
              <a:tr h="370840">
                <a:tc>
                  <a:txBody>
                    <a:bodyPr/>
                    <a:lstStyle/>
                    <a:p>
                      <a:pPr marL="234950" indent="0"/>
                      <a:r>
                        <a:rPr lang="en-US" sz="600" dirty="0"/>
                        <a:t/>
                      </a:r>
                      <a:br>
                        <a:rPr lang="en-US" sz="600" dirty="0"/>
                      </a:br>
                      <a:r>
                        <a:rPr lang="en-US" sz="1800" b="0" dirty="0"/>
                        <a:t>There are programs designed to serve students who are learning English.  These programs admit students</a:t>
                      </a:r>
                      <a:r>
                        <a:rPr lang="en-US" sz="1800" b="0" baseline="0" dirty="0"/>
                        <a:t> according to home language, years in the country, or English proficiency.</a:t>
                      </a:r>
                      <a:endParaRPr lang="en-US" sz="1800" b="0" dirty="0">
                        <a:latin typeface="Gill Sans MT" panose="020B0502020104020203" pitchFamily="34" charset="0"/>
                      </a:endParaRPr>
                    </a:p>
                  </a:txBody>
                  <a:tcPr/>
                </a:tc>
                <a:extLst>
                  <a:ext uri="{0D108BD9-81ED-4DB2-BD59-A6C34878D82A}">
                    <a16:rowId xmlns:a16="http://schemas.microsoft.com/office/drawing/2014/main" xmlns="" val="1538611212"/>
                  </a:ext>
                </a:extLst>
              </a:tr>
            </a:tbl>
          </a:graphicData>
        </a:graphic>
      </p:graphicFrame>
      <p:pic>
        <p:nvPicPr>
          <p:cNvPr id="12" name="Picture 11">
            <a:extLst>
              <a:ext uri="{FF2B5EF4-FFF2-40B4-BE49-F238E27FC236}">
                <a16:creationId xmlns:a16="http://schemas.microsoft.com/office/drawing/2014/main" xmlns="" id="{3F0962EC-F285-4BB6-A838-D3C8CBD4CED3}"/>
              </a:ext>
            </a:extLst>
          </p:cNvPr>
          <p:cNvPicPr>
            <a:picLocks noChangeAspect="1"/>
          </p:cNvPicPr>
          <p:nvPr/>
        </p:nvPicPr>
        <p:blipFill>
          <a:blip r:embed="rId3"/>
          <a:stretch>
            <a:fillRect/>
          </a:stretch>
        </p:blipFill>
        <p:spPr>
          <a:xfrm>
            <a:off x="318070" y="4989045"/>
            <a:ext cx="699222" cy="916758"/>
          </a:xfrm>
          <a:prstGeom prst="rect">
            <a:avLst/>
          </a:prstGeom>
        </p:spPr>
      </p:pic>
      <p:sp>
        <p:nvSpPr>
          <p:cNvPr id="13" name="TextBox 12">
            <a:extLst>
              <a:ext uri="{FF2B5EF4-FFF2-40B4-BE49-F238E27FC236}">
                <a16:creationId xmlns:a16="http://schemas.microsoft.com/office/drawing/2014/main" xmlns="" id="{DD9CBD03-438F-4272-976A-50DDE8D5350E}"/>
              </a:ext>
            </a:extLst>
          </p:cNvPr>
          <p:cNvSpPr txBox="1"/>
          <p:nvPr/>
        </p:nvSpPr>
        <p:spPr>
          <a:xfrm>
            <a:off x="961872" y="4957916"/>
            <a:ext cx="540326" cy="405839"/>
          </a:xfrm>
          <a:prstGeom prst="rect">
            <a:avLst/>
          </a:prstGeom>
          <a:solidFill>
            <a:schemeClr val="bg1"/>
          </a:solidFill>
          <a:ln w="3175">
            <a:noFill/>
          </a:ln>
        </p:spPr>
        <p:txBody>
          <a:bodyPr vert="horz" lIns="91440" tIns="45720" rIns="91440" bIns="45720" rtlCol="0" anchor="t">
            <a:noAutofit/>
          </a:bodyPr>
          <a:lstStyle>
            <a:defPPr>
              <a:defRPr lang="en-US"/>
            </a:defPPr>
            <a:lvl1pPr marL="571500" indent="-571500">
              <a:lnSpc>
                <a:spcPct val="100000"/>
              </a:lnSpc>
              <a:spcBef>
                <a:spcPct val="0"/>
              </a:spcBef>
              <a:spcAft>
                <a:spcPts val="600"/>
              </a:spcAft>
              <a:buClr>
                <a:schemeClr val="tx1">
                  <a:lumMod val="65000"/>
                  <a:lumOff val="35000"/>
                </a:schemeClr>
              </a:buClr>
              <a:buSzPct val="140000"/>
              <a:buBlip>
                <a:blip r:embed="rId4"/>
              </a:buBlip>
              <a:defRPr sz="2400">
                <a:latin typeface="Gill Sans MT" panose="020B0502020104020203" pitchFamily="34" charset="0"/>
                <a:ea typeface="+mj-ea"/>
                <a:cs typeface="Arial" panose="020B0604020202020204" pitchFamily="34" charset="0"/>
              </a:defRPr>
            </a:lvl1pPr>
            <a:lvl2pPr marL="1027113" lvl="1" indent="-452438">
              <a:spcBef>
                <a:spcPct val="0"/>
              </a:spcBef>
              <a:spcAft>
                <a:spcPts val="600"/>
              </a:spcAft>
              <a:buClr>
                <a:schemeClr val="tx1">
                  <a:lumMod val="65000"/>
                  <a:lumOff val="35000"/>
                </a:schemeClr>
              </a:buClr>
              <a:buSzPct val="140000"/>
              <a:buFont typeface="Wingdings" panose="05000000000000000000" pitchFamily="2" charset="2"/>
              <a:buChar char="§"/>
              <a:defRPr sz="2000">
                <a:latin typeface="Gill Sans MT" panose="020B0502020104020203" pitchFamily="34" charset="0"/>
                <a:ea typeface="+mj-ea"/>
                <a:cs typeface="Arial" panose="020B0604020202020204" pitchFamily="34" charset="0"/>
              </a:defRPr>
            </a:lvl2pPr>
          </a:lstStyle>
          <a:p>
            <a:pPr marL="0" indent="0">
              <a:buNone/>
            </a:pPr>
            <a:r>
              <a:rPr lang="en-US" sz="2000"/>
              <a:t>TIP</a:t>
            </a:r>
          </a:p>
        </p:txBody>
      </p:sp>
      <p:sp>
        <p:nvSpPr>
          <p:cNvPr id="2" name="Slide Number Placeholder 1"/>
          <p:cNvSpPr>
            <a:spLocks noGrp="1"/>
          </p:cNvSpPr>
          <p:nvPr>
            <p:ph type="sldNum" sz="quarter" idx="12"/>
          </p:nvPr>
        </p:nvSpPr>
        <p:spPr/>
        <p:txBody>
          <a:bodyPr/>
          <a:lstStyle/>
          <a:p>
            <a:fld id="{1F02EB2E-5A0D-4771-A8D5-AEF7204D0608}" type="slidenum">
              <a:rPr lang="en-US" smtClean="0"/>
              <a:t>3</a:t>
            </a:fld>
            <a:endParaRPr lang="en-US"/>
          </a:p>
        </p:txBody>
      </p:sp>
      <p:sp>
        <p:nvSpPr>
          <p:cNvPr id="19" name="Title 1"/>
          <p:cNvSpPr txBox="1">
            <a:spLocks/>
          </p:cNvSpPr>
          <p:nvPr/>
        </p:nvSpPr>
        <p:spPr>
          <a:xfrm>
            <a:off x="544594" y="1645584"/>
            <a:ext cx="10905188" cy="376313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sz="2600" dirty="0">
                <a:latin typeface="Gill Sans MT" panose="020B0502020104020203" pitchFamily="34" charset="0"/>
                <a:cs typeface="Arial" panose="020B0604020202020204" pitchFamily="34" charset="0"/>
              </a:rPr>
              <a:t>Students who are English Language Learners may apply to any high school in New York City. </a:t>
            </a:r>
            <a:endParaRPr lang="en-US" altLang="en-US" sz="2600" dirty="0">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All high schools must provide ELL services for students.</a:t>
            </a:r>
          </a:p>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ELL students are eligible for supports and accommodations on admissions-related tests and auditions.</a:t>
            </a:r>
          </a:p>
        </p:txBody>
      </p:sp>
    </p:spTree>
    <p:extLst>
      <p:ext uri="{BB962C8B-B14F-4D97-AF65-F5344CB8AC3E}">
        <p14:creationId xmlns:p14="http://schemas.microsoft.com/office/powerpoint/2010/main" val="184653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286604" y="104472"/>
            <a:ext cx="11779273"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Waitlists—what will change and what won’t?</a:t>
            </a: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624840" y="1160410"/>
            <a:ext cx="11319228" cy="559523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What is staying the same?</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The high school application will remain the same:</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Opens in early October.</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12 choices in preference order.</a:t>
            </a:r>
          </a:p>
          <a:p>
            <a:pPr marL="914400" marR="0" lvl="1"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Offer letters in March.</a:t>
            </a:r>
          </a:p>
          <a:p>
            <a:pPr marL="0" marR="0" lvl="0" indent="0" algn="l" defTabSz="914400" rtl="0" eaLnBrk="1" fontAlgn="auto" latinLnBrk="0" hangingPunct="1">
              <a:lnSpc>
                <a:spcPct val="100000"/>
              </a:lnSpc>
              <a:spcBef>
                <a:spcPts val="1800"/>
              </a:spcBef>
              <a:spcAft>
                <a:spcPts val="0"/>
              </a:spcAft>
              <a:buClr>
                <a:prstClr val="black">
                  <a:lumMod val="65000"/>
                  <a:lumOff val="35000"/>
                </a:prstClr>
              </a:buClr>
              <a:buSzPct val="120000"/>
              <a:buFontTx/>
              <a:buNone/>
              <a:tabLst/>
              <a:defRPr/>
            </a:pPr>
            <a:r>
              <a:rPr kumimoji="0" lang="en-US" sz="28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What will be different?</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No Round 2 application.</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Instead, all programs will have </a:t>
            </a: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waitlists.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Waitlists will open in March immediately after offer letters.</a:t>
            </a:r>
          </a:p>
          <a:p>
            <a:pPr marL="457200" marR="0" lvl="0" indent="-457200" algn="l" defTabSz="914400" rtl="0" eaLnBrk="1" fontAlgn="auto" latinLnBrk="0" hangingPunct="1">
              <a:lnSpc>
                <a:spcPct val="100000"/>
              </a:lnSpc>
              <a:spcBef>
                <a:spcPts val="600"/>
              </a:spcBef>
              <a:spcAft>
                <a:spcPts val="0"/>
              </a:spcAft>
              <a:buClr>
                <a:prstClr val="black">
                  <a:lumMod val="65000"/>
                  <a:lumOff val="35000"/>
                </a:prstClr>
              </a:buClr>
              <a:buSzPct val="120000"/>
              <a:buFont typeface="Courier New" panose="02070309020205020404" pitchFamily="49" charset="0"/>
              <a:buChar char="o"/>
              <a:tabLst/>
              <a:defRPr/>
            </a:pPr>
            <a:r>
              <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Specialized High Schools will NOT have waitlists,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just like they did not have Round 2 or Appeals in the past.</a:t>
            </a:r>
            <a:endParaRPr kumimoji="0" lang="en-US" sz="26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Tree>
    <p:extLst>
      <p:ext uri="{BB962C8B-B14F-4D97-AF65-F5344CB8AC3E}">
        <p14:creationId xmlns:p14="http://schemas.microsoft.com/office/powerpoint/2010/main" val="24408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fade">
                                      <p:cBhvr>
                                        <p:cTn id="13" dur="500"/>
                                        <p:tgtEl>
                                          <p:spTgt spid="6">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fade">
                                      <p:cBhvr>
                                        <p:cTn id="1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3753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itle 1"/>
          <p:cNvSpPr txBox="1">
            <a:spLocks/>
          </p:cNvSpPr>
          <p:nvPr/>
        </p:nvSpPr>
        <p:spPr>
          <a:xfrm>
            <a:off x="286604" y="1264883"/>
            <a:ext cx="11464118" cy="529796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914400" marR="0" lvl="2" indent="0" algn="l" defTabSz="914400" rtl="0" eaLnBrk="1" fontAlgn="auto" latinLnBrk="0" hangingPunct="1">
              <a:lnSpc>
                <a:spcPct val="100000"/>
              </a:lnSpc>
              <a:spcBef>
                <a:spcPts val="600"/>
              </a:spcBef>
              <a:spcAft>
                <a:spcPts val="0"/>
              </a:spcAft>
              <a:buClr>
                <a:prstClr val="black">
                  <a:lumMod val="65000"/>
                  <a:lumOff val="35000"/>
                </a:prstClr>
              </a:buClr>
              <a:buSzPct val="120000"/>
              <a:buFontTx/>
              <a:buNone/>
              <a:tabLst/>
              <a:defRPr/>
            </a:pPr>
            <a:endParaRPr kumimoji="0" lang="en-US" sz="2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endParaRPr>
          </a:p>
        </p:txBody>
      </p:sp>
      <p:sp>
        <p:nvSpPr>
          <p:cNvPr id="8" name="Subtitle 2"/>
          <p:cNvSpPr>
            <a:spLocks noGrp="1"/>
          </p:cNvSpPr>
          <p:nvPr>
            <p:ph type="subTitle" idx="1"/>
          </p:nvPr>
        </p:nvSpPr>
        <p:spPr>
          <a:xfrm>
            <a:off x="450211" y="104472"/>
            <a:ext cx="11615666" cy="728587"/>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Waitlists:  </a:t>
            </a:r>
            <a:r>
              <a:rPr lang="en-US" sz="4000" dirty="0">
                <a:solidFill>
                  <a:schemeClr val="bg1"/>
                </a:solidFill>
                <a:latin typeface="Gill Sans MT" panose="020B0502020104020203" pitchFamily="34" charset="0"/>
              </a:rPr>
              <a:t>Spring and Summer</a:t>
            </a:r>
            <a:endParaRPr lang="en-US" sz="4000" b="1" dirty="0">
              <a:solidFill>
                <a:schemeClr val="bg1"/>
              </a:solidFill>
              <a:latin typeface="Gill Sans MT" panose="020B0502020104020203" pitchFamily="34" charset="0"/>
            </a:endParaRPr>
          </a:p>
        </p:txBody>
      </p:sp>
      <p:sp>
        <p:nvSpPr>
          <p:cNvPr id="5" name="Title 1"/>
          <p:cNvSpPr txBox="1">
            <a:spLocks/>
          </p:cNvSpPr>
          <p:nvPr/>
        </p:nvSpPr>
        <p:spPr>
          <a:xfrm>
            <a:off x="286604" y="1688123"/>
            <a:ext cx="11505063" cy="474016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1800"/>
              </a:spcBef>
              <a:spcAft>
                <a:spcPts val="1200"/>
              </a:spcAft>
              <a:buClr>
                <a:prstClr val="black">
                  <a:lumMod val="65000"/>
                  <a:lumOff val="35000"/>
                </a:prstClr>
              </a:buClr>
              <a:buSzPct val="120000"/>
              <a:buFont typeface="Courier New" panose="02070309020205020404" pitchFamily="49" charset="0"/>
              <a:buChar char="o"/>
              <a:tabLst/>
              <a:defRPr/>
            </a:pPr>
            <a:endPar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endParaRPr>
          </a:p>
        </p:txBody>
      </p:sp>
      <p:sp>
        <p:nvSpPr>
          <p:cNvPr id="6" name="Title 1"/>
          <p:cNvSpPr txBox="1">
            <a:spLocks/>
          </p:cNvSpPr>
          <p:nvPr/>
        </p:nvSpPr>
        <p:spPr>
          <a:xfrm>
            <a:off x="286604" y="937532"/>
            <a:ext cx="11657463" cy="571142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Students will be placed on waitlists for all programs listed higher on their application than the offer program.</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 student’s position on the waitlist is determined by each school’s priority groups and within the priority groups, the student’s number for that program (random number </a:t>
            </a:r>
            <a:r>
              <a:rPr kumimoji="0" lang="en-US" sz="2600" b="0"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rPr>
              <a:t>fo</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r programs that don’t rank applicants, rank number for screened and audition programs).</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If and when a seat becomes available at a program with a waitlist, then it will be offered to the </a:t>
            </a:r>
            <a:r>
              <a:rPr kumimoji="0" lang="en-US" sz="2600" b="1" i="1"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next student </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on the waitlist.</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As soon as a seat becomes available at a program with a waitlist, the high </a:t>
            </a:r>
            <a:r>
              <a:rPr kumimoji="0" lang="en-US" sz="2600" b="0"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rPr>
              <a:t>schoo</a:t>
            </a: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l will contact the waitlisted student getting the offer. This may be any time after offers letters go out in March, throughout the spring or summer.</a:t>
            </a:r>
          </a:p>
          <a:p>
            <a:pPr marL="457200" marR="0" lvl="0" indent="-457200" algn="l" defTabSz="914400" rtl="0" eaLnBrk="1" fontAlgn="auto" latinLnBrk="0" hangingPunct="1">
              <a:lnSpc>
                <a:spcPct val="100000"/>
              </a:lnSpc>
              <a:spcBef>
                <a:spcPts val="600"/>
              </a:spcBef>
              <a:spcAft>
                <a:spcPts val="600"/>
              </a:spcAft>
              <a:buClr>
                <a:prstClr val="black">
                  <a:lumMod val="65000"/>
                  <a:lumOff val="35000"/>
                </a:prstClr>
              </a:buClr>
              <a:buSzPct val="120000"/>
              <a:buFont typeface="Courier New" panose="02070309020205020404" pitchFamily="49" charset="0"/>
              <a:buChar char="o"/>
              <a:tabLst/>
              <a:defRPr/>
            </a:pPr>
            <a:r>
              <a:rPr kumimoji="0" lang="en-US" sz="26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Families will be able to check their child’s position on any waitlist in MySchools.</a:t>
            </a:r>
          </a:p>
        </p:txBody>
      </p:sp>
    </p:spTree>
    <p:extLst>
      <p:ext uri="{BB962C8B-B14F-4D97-AF65-F5344CB8AC3E}">
        <p14:creationId xmlns:p14="http://schemas.microsoft.com/office/powerpoint/2010/main" val="273328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304800" y="1955800"/>
            <a:ext cx="4800600" cy="4787899"/>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prstClr val="black">
                  <a:lumMod val="65000"/>
                  <a:lumOff val="35000"/>
                </a:prstClr>
              </a:buClr>
              <a:buSzPct val="140000"/>
              <a:buBlip>
                <a:blip r:embed="rId3"/>
              </a:buBlip>
              <a:defRPr/>
            </a:pPr>
            <a:r>
              <a:rPr lang="en-US" altLang="en-US" sz="3000" dirty="0">
                <a:solidFill>
                  <a:prstClr val="black"/>
                </a:solidFill>
                <a:latin typeface="Gill Sans MT" panose="020B0502020104020203" pitchFamily="34" charset="0"/>
                <a:cs typeface="Arial" panose="020B0604020202020204" pitchFamily="34" charset="0"/>
                <a:sym typeface="American Typewriter"/>
              </a:rPr>
              <a:t>Go to </a:t>
            </a:r>
            <a:r>
              <a:rPr lang="en-US" altLang="en-US" sz="3000" b="1" dirty="0" err="1">
                <a:solidFill>
                  <a:prstClr val="black"/>
                </a:solidFill>
                <a:latin typeface="Gill Sans MT" panose="020B0502020104020203" pitchFamily="34" charset="0"/>
                <a:cs typeface="Arial" panose="020B0604020202020204" pitchFamily="34" charset="0"/>
                <a:sym typeface="American Typewriter"/>
              </a:rPr>
              <a:t>MySchools.nyc</a:t>
            </a:r>
            <a:endParaRPr lang="en-US" altLang="en-US" sz="3000" dirty="0">
              <a:solidFill>
                <a:prstClr val="black"/>
              </a:solidFill>
              <a:latin typeface="Gill Sans MT" panose="020B0502020104020203" pitchFamily="34" charset="0"/>
              <a:cs typeface="Arial" panose="020B0604020202020204" pitchFamily="34" charset="0"/>
              <a:sym typeface="American Typewriter"/>
            </a:endParaRPr>
          </a:p>
          <a:p>
            <a:pPr marL="571500" indent="-571500" algn="l">
              <a:lnSpc>
                <a:spcPct val="100000"/>
              </a:lnSpc>
              <a:spcAft>
                <a:spcPts val="600"/>
              </a:spcAft>
              <a:buClr>
                <a:prstClr val="black">
                  <a:lumMod val="65000"/>
                  <a:lumOff val="35000"/>
                </a:prstClr>
              </a:buClr>
              <a:buSzPct val="140000"/>
              <a:buBlip>
                <a:blip r:embed="rId3"/>
              </a:buBlip>
              <a:defRPr/>
            </a:pPr>
            <a:r>
              <a:rPr lang="en-US" altLang="en-US" sz="3000" dirty="0">
                <a:solidFill>
                  <a:prstClr val="black"/>
                </a:solidFill>
                <a:latin typeface="Gill Sans MT" panose="020B0502020104020203" pitchFamily="34" charset="0"/>
                <a:cs typeface="Arial" panose="020B0604020202020204" pitchFamily="34" charset="0"/>
                <a:sym typeface="American Typewriter"/>
              </a:rPr>
              <a:t>Click on </a:t>
            </a:r>
            <a:r>
              <a:rPr lang="en-US" altLang="en-US" sz="3000" b="1" dirty="0">
                <a:solidFill>
                  <a:prstClr val="black"/>
                </a:solidFill>
                <a:latin typeface="Gill Sans MT" panose="020B0502020104020203" pitchFamily="34" charset="0"/>
                <a:cs typeface="Arial" panose="020B0604020202020204" pitchFamily="34" charset="0"/>
                <a:sym typeface="American Typewriter"/>
              </a:rPr>
              <a:t>Get Started</a:t>
            </a:r>
          </a:p>
          <a:p>
            <a:pPr marL="571500" indent="-571500" algn="l">
              <a:lnSpc>
                <a:spcPct val="100000"/>
              </a:lnSpc>
              <a:spcAft>
                <a:spcPts val="600"/>
              </a:spcAft>
              <a:buClr>
                <a:prstClr val="black">
                  <a:lumMod val="65000"/>
                  <a:lumOff val="35000"/>
                </a:prstClr>
              </a:buClr>
              <a:buSzPct val="140000"/>
              <a:buBlip>
                <a:blip r:embed="rId3"/>
              </a:buBlip>
              <a:defRPr/>
            </a:pPr>
            <a:endParaRPr lang="en-US" altLang="en-US" sz="3000" b="1" dirty="0">
              <a:solidFill>
                <a:prstClr val="black"/>
              </a:solidFill>
              <a:latin typeface="Gill Sans MT" panose="020B0502020104020203" pitchFamily="34" charset="0"/>
              <a:cs typeface="Arial" panose="020B0604020202020204" pitchFamily="34" charset="0"/>
              <a:sym typeface="American Typewriter"/>
            </a:endParaRPr>
          </a:p>
        </p:txBody>
      </p:sp>
      <p:pic>
        <p:nvPicPr>
          <p:cNvPr id="2" name="Picture 1"/>
          <p:cNvPicPr>
            <a:picLocks noChangeAspect="1"/>
          </p:cNvPicPr>
          <p:nvPr/>
        </p:nvPicPr>
        <p:blipFill>
          <a:blip r:embed="rId4"/>
          <a:stretch>
            <a:fillRect/>
          </a:stretch>
        </p:blipFill>
        <p:spPr>
          <a:xfrm>
            <a:off x="5105400" y="1524001"/>
            <a:ext cx="6756400" cy="4241800"/>
          </a:xfrm>
          <a:prstGeom prst="rect">
            <a:avLst/>
          </a:prstGeom>
        </p:spPr>
      </p:pic>
      <p:sp>
        <p:nvSpPr>
          <p:cNvPr id="3" name="Slide Number Placeholder 2"/>
          <p:cNvSpPr>
            <a:spLocks noGrp="1"/>
          </p:cNvSpPr>
          <p:nvPr>
            <p:ph type="sldNum" sz="quarter" idx="12"/>
          </p:nvPr>
        </p:nvSpPr>
        <p:spPr/>
        <p:txBody>
          <a:bodyPr/>
          <a:lstStyle/>
          <a:p>
            <a:fld id="{1F02EB2E-5A0D-4771-A8D5-AEF7204D0608}" type="slidenum">
              <a:rPr lang="en-US" smtClean="0"/>
              <a:t>32</a:t>
            </a:fld>
            <a:endParaRPr lang="en-US"/>
          </a:p>
        </p:txBody>
      </p:sp>
    </p:spTree>
    <p:extLst>
      <p:ext uri="{BB962C8B-B14F-4D97-AF65-F5344CB8AC3E}">
        <p14:creationId xmlns:p14="http://schemas.microsoft.com/office/powerpoint/2010/main" val="2354919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304800" y="1778000"/>
            <a:ext cx="5181600" cy="458470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Name</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Email address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Choose your MySchools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password</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Next</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pic>
        <p:nvPicPr>
          <p:cNvPr id="3" name="Picture 2"/>
          <p:cNvPicPr>
            <a:picLocks noChangeAspect="1"/>
          </p:cNvPicPr>
          <p:nvPr/>
        </p:nvPicPr>
        <p:blipFill rotWithShape="1">
          <a:blip r:embed="rId4"/>
          <a:srcRect l="6995" r="7803" b="6392"/>
          <a:stretch/>
        </p:blipFill>
        <p:spPr>
          <a:xfrm>
            <a:off x="5774568" y="978008"/>
            <a:ext cx="5867400" cy="5837851"/>
          </a:xfrm>
          <a:prstGeom prst="rect">
            <a:avLst/>
          </a:prstGeom>
          <a:ln>
            <a:solidFill>
              <a:schemeClr val="bg1">
                <a:lumMod val="75000"/>
              </a:schemeClr>
            </a:solidFill>
          </a:ln>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051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1998593"/>
            <a:ext cx="3791464" cy="1298135"/>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Open the email</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the link</a:t>
            </a:r>
          </a:p>
        </p:txBody>
      </p:sp>
      <p:pic>
        <p:nvPicPr>
          <p:cNvPr id="2" name="Picture 1"/>
          <p:cNvPicPr>
            <a:picLocks noChangeAspect="1"/>
          </p:cNvPicPr>
          <p:nvPr/>
        </p:nvPicPr>
        <p:blipFill>
          <a:blip r:embed="rId4"/>
          <a:stretch>
            <a:fillRect/>
          </a:stretch>
        </p:blipFill>
        <p:spPr>
          <a:xfrm>
            <a:off x="3636621" y="1068435"/>
            <a:ext cx="8340267" cy="4910333"/>
          </a:xfrm>
          <a:prstGeom prst="rect">
            <a:avLst/>
          </a:prstGeom>
          <a:ln>
            <a:solidFill>
              <a:schemeClr val="bg1">
                <a:lumMod val="75000"/>
              </a:schemeClr>
            </a:solidFill>
          </a:ln>
        </p:spPr>
      </p:pic>
      <p:pic>
        <p:nvPicPr>
          <p:cNvPr id="6" name="Picture 5"/>
          <p:cNvPicPr>
            <a:picLocks noChangeAspect="1"/>
          </p:cNvPicPr>
          <p:nvPr/>
        </p:nvPicPr>
        <p:blipFill>
          <a:blip r:embed="rId5"/>
          <a:stretch>
            <a:fillRect/>
          </a:stretch>
        </p:blipFill>
        <p:spPr>
          <a:xfrm>
            <a:off x="182880" y="1537992"/>
            <a:ext cx="11720953" cy="4800010"/>
          </a:xfrm>
          <a:prstGeom prst="rect">
            <a:avLst/>
          </a:prstGeom>
          <a:ln>
            <a:solidFill>
              <a:schemeClr val="bg1">
                <a:lumMod val="75000"/>
              </a:schemeClr>
            </a:solidFill>
          </a:ln>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823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1562100"/>
            <a:ext cx="3904005" cy="4961726"/>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Phone number</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Mailing address</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in NYC</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Preferred language</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Submit</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pic>
        <p:nvPicPr>
          <p:cNvPr id="3" name="Picture 2"/>
          <p:cNvPicPr>
            <a:picLocks noChangeAspect="1"/>
          </p:cNvPicPr>
          <p:nvPr/>
        </p:nvPicPr>
        <p:blipFill rotWithShape="1">
          <a:blip r:embed="rId4"/>
          <a:srcRect l="8111" t="5385" b="11401"/>
          <a:stretch/>
        </p:blipFill>
        <p:spPr>
          <a:xfrm>
            <a:off x="4347503" y="121386"/>
            <a:ext cx="5485813" cy="6706170"/>
          </a:xfrm>
          <a:prstGeom prst="rect">
            <a:avLst/>
          </a:prstGeom>
          <a:ln>
            <a:solidFill>
              <a:schemeClr val="bg1">
                <a:lumMod val="75000"/>
              </a:schemeClr>
            </a:solidFill>
          </a:ln>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92545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Create an Account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3376246"/>
            <a:ext cx="2904681" cy="175846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Add your child starting in September.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
          <p:cNvPicPr>
            <a:picLocks noChangeAspect="1"/>
          </p:cNvPicPr>
          <p:nvPr/>
        </p:nvPicPr>
        <p:blipFill rotWithShape="1">
          <a:blip r:embed="rId3"/>
          <a:srcRect l="28327" r="18876" b="18739"/>
          <a:stretch/>
        </p:blipFill>
        <p:spPr>
          <a:xfrm>
            <a:off x="3481014" y="1047556"/>
            <a:ext cx="8604735" cy="5356765"/>
          </a:xfrm>
          <a:prstGeom prst="rect">
            <a:avLst/>
          </a:prstGeom>
        </p:spPr>
      </p:pic>
      <p:cxnSp>
        <p:nvCxnSpPr>
          <p:cNvPr id="7" name="Straight Connector 6"/>
          <p:cNvCxnSpPr/>
          <p:nvPr/>
        </p:nvCxnSpPr>
        <p:spPr>
          <a:xfrm flipH="1" flipV="1">
            <a:off x="2588455" y="4220308"/>
            <a:ext cx="2321170" cy="703384"/>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482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504067" y="117119"/>
            <a:ext cx="10697333" cy="926170"/>
          </a:xfrm>
        </p:spPr>
        <p:txBody>
          <a:bodyPr anchor="ctr">
            <a:noAutofit/>
          </a:bodyPr>
          <a:lstStyle/>
          <a:p>
            <a:pPr algn="l">
              <a:lnSpc>
                <a:spcPct val="100000"/>
              </a:lnSpc>
              <a:spcBef>
                <a:spcPts val="0"/>
              </a:spcBef>
              <a:tabLst>
                <a:tab pos="10337800" algn="l"/>
              </a:tabLst>
            </a:pPr>
            <a:r>
              <a:rPr lang="en-US" sz="4000" b="1" dirty="0">
                <a:solidFill>
                  <a:schemeClr val="bg1"/>
                </a:solidFill>
                <a:latin typeface="Gill Sans MT" panose="020B0502020104020203" pitchFamily="34" charset="0"/>
              </a:rPr>
              <a:t>Welcome Letters</a:t>
            </a:r>
            <a:r>
              <a:rPr lang="en-US" sz="4000" dirty="0">
                <a:solidFill>
                  <a:schemeClr val="bg1"/>
                </a:solidFill>
                <a:latin typeface="Gill Sans MT" panose="020B0502020104020203" pitchFamily="34" charset="0"/>
              </a:rPr>
              <a:t>—September </a:t>
            </a:r>
            <a:endParaRPr lang="en-US" sz="4000" b="1" dirty="0">
              <a:solidFill>
                <a:schemeClr val="bg1"/>
              </a:solidFill>
              <a:latin typeface="Gill Sans MT" panose="020B0502020104020203" pitchFamily="34" charset="0"/>
            </a:endParaRPr>
          </a:p>
        </p:txBody>
      </p:sp>
      <p:sp>
        <p:nvSpPr>
          <p:cNvPr id="12" name="Title 1"/>
          <p:cNvSpPr txBox="1">
            <a:spLocks/>
          </p:cNvSpPr>
          <p:nvPr/>
        </p:nvSpPr>
        <p:spPr>
          <a:xfrm>
            <a:off x="309489" y="1547446"/>
            <a:ext cx="11648049" cy="49763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Sent to your home address in early September.</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Private or parochial school students—visit a Family Welcome Center.</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Your </a:t>
            </a:r>
            <a:r>
              <a:rPr kumimoji="0" lang="en-US" altLang="en-US" sz="32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Welcome Letter </a:t>
            </a: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has:</a:t>
            </a:r>
          </a:p>
          <a:p>
            <a:pPr marL="1485900" marR="0" lvl="2"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Account creation code</a:t>
            </a:r>
          </a:p>
          <a:p>
            <a:pPr marL="1485900" marR="0" lvl="2"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 typeface="Arial" panose="020B0604020202020204" pitchFamily="34" charset="0"/>
              <a:buChar char="•"/>
              <a:tabLst/>
              <a:defRPr/>
            </a:pPr>
            <a:r>
              <a:rPr kumimoji="0" lang="en-US" altLang="en-US" sz="3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Instructions for getting started in MySchools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087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8327" r="18876" b="18739"/>
          <a:stretch/>
        </p:blipFill>
        <p:spPr>
          <a:xfrm>
            <a:off x="3481014" y="1047556"/>
            <a:ext cx="8604735" cy="5356765"/>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3165230"/>
            <a:ext cx="3460873" cy="288505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Click on </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Add a child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 need your Welcome Letter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2588455" y="4220308"/>
            <a:ext cx="2321170" cy="703384"/>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436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8080" b="5833"/>
          <a:stretch/>
        </p:blipFill>
        <p:spPr>
          <a:xfrm>
            <a:off x="5913120" y="1047556"/>
            <a:ext cx="5991224" cy="5658802"/>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7" y="2850093"/>
            <a:ext cx="3902834" cy="175846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Choose grades 4 – 11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3962401" y="3215640"/>
            <a:ext cx="2407919" cy="661318"/>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66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06702" y="1493993"/>
            <a:ext cx="12608" cy="1671902"/>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473134" y="1336493"/>
            <a:ext cx="11245732" cy="239011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a:latin typeface="Gill Sans MT" panose="020B0502020104020203" pitchFamily="34" charset="0"/>
                <a:cs typeface="Arial" panose="020B0604020202020204" pitchFamily="34" charset="0"/>
              </a:rPr>
              <a:t>Students with Individualized Education Programs (IEPs) may apply to any high school program in New York City; all high schools must provide services for students.</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a:latin typeface="Gill Sans MT" panose="020B0502020104020203" pitchFamily="34" charset="0"/>
                <a:cs typeface="Arial" panose="020B0604020202020204" pitchFamily="34" charset="0"/>
                <a:sym typeface="American Typewriter"/>
              </a:rPr>
              <a:t>On each school page, you can find each program’s SWD seat availability last year, and each school’s accessibility category.</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a:latin typeface="Gill Sans MT" panose="020B0502020104020203" pitchFamily="34" charset="0"/>
                <a:cs typeface="Arial" panose="020B0604020202020204" pitchFamily="34" charset="0"/>
                <a:sym typeface="American Typewriter"/>
              </a:rPr>
              <a:t>For High School Admissions, seats at each high school program are divided into two groups:</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Students with Disabilities (SWD)</a:t>
            </a:r>
          </a:p>
        </p:txBody>
      </p:sp>
      <p:graphicFrame>
        <p:nvGraphicFramePr>
          <p:cNvPr id="3" name="Table 2"/>
          <p:cNvGraphicFramePr>
            <a:graphicFrameLocks noGrp="1"/>
          </p:cNvGraphicFramePr>
          <p:nvPr>
            <p:extLst>
              <p:ext uri="{D42A27DB-BD31-4B8C-83A1-F6EECF244321}">
                <p14:modId xmlns:p14="http://schemas.microsoft.com/office/powerpoint/2010/main" val="1325590208"/>
              </p:ext>
            </p:extLst>
          </p:nvPr>
        </p:nvGraphicFramePr>
        <p:xfrm>
          <a:off x="702721" y="3793648"/>
          <a:ext cx="10862212" cy="2529840"/>
        </p:xfrm>
        <a:graphic>
          <a:graphicData uri="http://schemas.openxmlformats.org/drawingml/2006/table">
            <a:tbl>
              <a:tblPr firstRow="1" bandRow="1">
                <a:tableStyleId>{5C22544A-7EE6-4342-B048-85BDC9FD1C3A}</a:tableStyleId>
              </a:tblPr>
              <a:tblGrid>
                <a:gridCol w="5509794">
                  <a:extLst>
                    <a:ext uri="{9D8B030D-6E8A-4147-A177-3AD203B41FA5}">
                      <a16:colId xmlns:a16="http://schemas.microsoft.com/office/drawing/2014/main" xmlns="" val="494812014"/>
                    </a:ext>
                  </a:extLst>
                </a:gridCol>
                <a:gridCol w="5352418">
                  <a:extLst>
                    <a:ext uri="{9D8B030D-6E8A-4147-A177-3AD203B41FA5}">
                      <a16:colId xmlns:a16="http://schemas.microsoft.com/office/drawing/2014/main" xmlns="" val="4132978687"/>
                    </a:ext>
                  </a:extLst>
                </a:gridCol>
              </a:tblGrid>
              <a:tr h="402784">
                <a:tc>
                  <a:txBody>
                    <a:bodyPr/>
                    <a:lstStyle/>
                    <a:p>
                      <a:r>
                        <a:rPr lang="en-US" sz="2200"/>
                        <a:t>General Education (GE) seats</a:t>
                      </a:r>
                    </a:p>
                  </a:txBody>
                  <a:tcPr>
                    <a:lnR w="12700" cap="flat" cmpd="sng" algn="ctr">
                      <a:solidFill>
                        <a:schemeClr val="tx1"/>
                      </a:solidFill>
                      <a:prstDash val="solid"/>
                      <a:round/>
                      <a:headEnd type="none" w="med" len="med"/>
                      <a:tailEnd type="none" w="med" len="med"/>
                    </a:lnR>
                    <a:solidFill>
                      <a:srgbClr val="009999"/>
                    </a:solidFill>
                  </a:tcPr>
                </a:tc>
                <a:tc>
                  <a:txBody>
                    <a:bodyPr/>
                    <a:lstStyle/>
                    <a:p>
                      <a:r>
                        <a:rPr lang="en-US" sz="2200"/>
                        <a:t>Students with Disabilities (SWD)</a:t>
                      </a:r>
                      <a:r>
                        <a:rPr lang="en-US" sz="2200" baseline="0"/>
                        <a:t> seats</a:t>
                      </a:r>
                      <a:endParaRPr lang="en-US" sz="2200"/>
                    </a:p>
                  </a:txBody>
                  <a:tcPr>
                    <a:lnL w="12700" cap="flat" cmpd="sng" algn="ctr">
                      <a:solidFill>
                        <a:schemeClr val="tx1"/>
                      </a:solidFill>
                      <a:prstDash val="solid"/>
                      <a:round/>
                      <a:headEnd type="none" w="med" len="med"/>
                      <a:tailEnd type="none" w="med" len="med"/>
                    </a:lnL>
                    <a:solidFill>
                      <a:srgbClr val="009999"/>
                    </a:solidFill>
                  </a:tcPr>
                </a:tc>
                <a:extLst>
                  <a:ext uri="{0D108BD9-81ED-4DB2-BD59-A6C34878D82A}">
                    <a16:rowId xmlns:a16="http://schemas.microsoft.com/office/drawing/2014/main" xmlns="" val="994398024"/>
                  </a:ext>
                </a:extLst>
              </a:tr>
              <a:tr h="1985152">
                <a:tc>
                  <a:txBody>
                    <a:bodyPr/>
                    <a:lstStyle/>
                    <a:p>
                      <a:pPr marL="285750" indent="-285750">
                        <a:buClr>
                          <a:schemeClr val="tx1">
                            <a:lumMod val="65000"/>
                            <a:lumOff val="35000"/>
                          </a:schemeClr>
                        </a:buClr>
                        <a:buFont typeface="Wingdings" panose="05000000000000000000" pitchFamily="2" charset="2"/>
                        <a:buChar char="§"/>
                      </a:pPr>
                      <a:r>
                        <a:rPr lang="en-US" sz="2200"/>
                        <a:t>For students who receive general</a:t>
                      </a:r>
                      <a:r>
                        <a:rPr lang="en-US" sz="2200" baseline="0"/>
                        <a:t> education instructional programming</a:t>
                      </a:r>
                    </a:p>
                    <a:p>
                      <a:pPr marL="285750" indent="-285750">
                        <a:buClr>
                          <a:schemeClr val="tx1">
                            <a:lumMod val="65000"/>
                            <a:lumOff val="35000"/>
                          </a:schemeClr>
                        </a:buClr>
                        <a:buFont typeface="Wingdings" panose="05000000000000000000" pitchFamily="2" charset="2"/>
                        <a:buChar char="§"/>
                      </a:pPr>
                      <a:r>
                        <a:rPr lang="en-US" sz="2200" baseline="0"/>
                        <a:t>For students who receive special education instructional programming for </a:t>
                      </a:r>
                      <a:r>
                        <a:rPr lang="en-US" sz="2200" b="1" baseline="0"/>
                        <a:t>20% or less </a:t>
                      </a:r>
                      <a:r>
                        <a:rPr lang="en-US" sz="2200" baseline="0"/>
                        <a:t>of their academic program as indicated on their current IEP.</a:t>
                      </a:r>
                      <a:endParaRPr lang="en-US" sz="2200"/>
                    </a:p>
                  </a:txBody>
                  <a:tcPr>
                    <a:lnR w="12700" cap="flat" cmpd="sng" algn="ctr">
                      <a:solidFill>
                        <a:schemeClr val="tx1"/>
                      </a:solidFill>
                      <a:prstDash val="solid"/>
                      <a:round/>
                      <a:headEnd type="none" w="med" len="med"/>
                      <a:tailEnd type="none" w="med" len="med"/>
                    </a:ln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Char char="§"/>
                        <a:tabLst/>
                        <a:defRPr/>
                      </a:pPr>
                      <a:r>
                        <a:rPr lang="en-US" sz="2200" baseline="0"/>
                        <a:t>For students who receive special education instructional programming for </a:t>
                      </a:r>
                      <a:r>
                        <a:rPr lang="en-US" sz="2200" b="1" baseline="0"/>
                        <a:t>more than 20% </a:t>
                      </a:r>
                      <a:r>
                        <a:rPr lang="en-US" sz="2200" baseline="0"/>
                        <a:t>of their academic program as indicated on their current IEP.</a:t>
                      </a:r>
                      <a:endParaRPr lang="en-US" sz="2200"/>
                    </a:p>
                    <a:p>
                      <a:pPr marL="285750" indent="-285750">
                        <a:buFont typeface="Wingdings" panose="05000000000000000000" pitchFamily="2" charset="2"/>
                        <a:buChar char="§"/>
                      </a:pPr>
                      <a:endParaRPr lang="en-US" sz="220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3808515956"/>
                  </a:ext>
                </a:extLst>
              </a:tr>
            </a:tbl>
          </a:graphicData>
        </a:graphic>
      </p:graphicFrame>
      <p:sp>
        <p:nvSpPr>
          <p:cNvPr id="2" name="Slide Number Placeholder 1"/>
          <p:cNvSpPr>
            <a:spLocks noGrp="1"/>
          </p:cNvSpPr>
          <p:nvPr>
            <p:ph type="sldNum" sz="quarter" idx="12"/>
          </p:nvPr>
        </p:nvSpPr>
        <p:spPr/>
        <p:txBody>
          <a:bodyPr/>
          <a:lstStyle/>
          <a:p>
            <a:fld id="{1F02EB2E-5A0D-4771-A8D5-AEF7204D0608}" type="slidenum">
              <a:rPr lang="en-US" smtClean="0"/>
              <a:t>4</a:t>
            </a:fld>
            <a:endParaRPr lang="en-US"/>
          </a:p>
        </p:txBody>
      </p:sp>
    </p:spTree>
    <p:extLst>
      <p:ext uri="{BB962C8B-B14F-4D97-AF65-F5344CB8AC3E}">
        <p14:creationId xmlns:p14="http://schemas.microsoft.com/office/powerpoint/2010/main" val="2747861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508760"/>
            <a:ext cx="5320154" cy="48310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Student ID number</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9 numbers, no dashes or spaces</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Account creation code </a:t>
            </a: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(from the Welcome Letter): 6 capital letters, no dashes or spaces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0" name="Picture 9"/>
          <p:cNvPicPr>
            <a:picLocks noChangeAspect="1"/>
          </p:cNvPicPr>
          <p:nvPr/>
        </p:nvPicPr>
        <p:blipFill>
          <a:blip r:embed="rId3"/>
          <a:stretch>
            <a:fillRect/>
          </a:stretch>
        </p:blipFill>
        <p:spPr>
          <a:xfrm>
            <a:off x="6918906" y="228600"/>
            <a:ext cx="5273093" cy="6593308"/>
          </a:xfrm>
          <a:prstGeom prst="rect">
            <a:avLst/>
          </a:prstGeom>
        </p:spPr>
      </p:pic>
      <p:cxnSp>
        <p:nvCxnSpPr>
          <p:cNvPr id="7" name="Straight Connector 6"/>
          <p:cNvCxnSpPr/>
          <p:nvPr/>
        </p:nvCxnSpPr>
        <p:spPr>
          <a:xfrm flipH="1" flipV="1">
            <a:off x="5318761" y="2926080"/>
            <a:ext cx="1600144" cy="129540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6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67325" y="1168943"/>
            <a:ext cx="6686550" cy="3419475"/>
          </a:xfrm>
          <a:prstGeom prst="rect">
            <a:avLst/>
          </a:prstGeom>
          <a:ln>
            <a:solidFill>
              <a:schemeClr val="tx1"/>
            </a:solidFill>
          </a:ln>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508760"/>
            <a:ext cx="4146674" cy="4831080"/>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it worked, you’ll see this.</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If it didn’t work, you must go back and type your child’s ID number and account creation code correctly.</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7" name="Straight Connector 6"/>
          <p:cNvCxnSpPr/>
          <p:nvPr/>
        </p:nvCxnSpPr>
        <p:spPr>
          <a:xfrm flipH="1" flipV="1">
            <a:off x="3139440" y="2438400"/>
            <a:ext cx="2560320" cy="44196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153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288167" y="121386"/>
            <a:ext cx="7535033"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Add Your Child in </a:t>
            </a:r>
            <a:r>
              <a:rPr lang="en-US" sz="4000" b="1" dirty="0">
                <a:solidFill>
                  <a:schemeClr val="bg1"/>
                </a:solidFill>
                <a:latin typeface="Gill Sans MT" panose="020B0502020104020203" pitchFamily="34" charset="0"/>
              </a:rPr>
              <a:t>MySchools</a:t>
            </a:r>
          </a:p>
        </p:txBody>
      </p:sp>
      <p:sp>
        <p:nvSpPr>
          <p:cNvPr id="12" name="Title 1"/>
          <p:cNvSpPr txBox="1">
            <a:spLocks/>
          </p:cNvSpPr>
          <p:nvPr/>
        </p:nvSpPr>
        <p:spPr>
          <a:xfrm>
            <a:off x="288166" y="1281797"/>
            <a:ext cx="5122034" cy="505804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Your dashboard looks like this after you add your child.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To register for the Specialized High Schools testing and auditions, click on Get Started.</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In early October, you can start your child’s High School Application from here.</a:t>
            </a: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rotWithShape="1">
          <a:blip r:embed="rId3"/>
          <a:srcRect l="4723" t="1" r="6179" b="8146"/>
          <a:stretch/>
        </p:blipFill>
        <p:spPr>
          <a:xfrm>
            <a:off x="5410200" y="1082173"/>
            <a:ext cx="6781800" cy="4968107"/>
          </a:xfrm>
          <a:prstGeom prst="rect">
            <a:avLst/>
          </a:prstGeom>
        </p:spPr>
      </p:pic>
    </p:spTree>
    <p:extLst>
      <p:ext uri="{BB962C8B-B14F-4D97-AF65-F5344CB8AC3E}">
        <p14:creationId xmlns:p14="http://schemas.microsoft.com/office/powerpoint/2010/main" val="3799216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02116"/>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521692"/>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a:t>
            </a:r>
            <a:r>
              <a:rPr lang="en-US" sz="3600" dirty="0">
                <a:solidFill>
                  <a:schemeClr val="bg1"/>
                </a:solidFill>
                <a:latin typeface="Gill Sans MT" panose="020B0502020104020203" pitchFamily="34" charset="0"/>
              </a:rPr>
              <a:t>September</a:t>
            </a:r>
            <a:endParaRPr lang="en-US" sz="3600" dirty="0">
              <a:solidFill>
                <a:schemeClr val="bg1"/>
              </a:solidFill>
              <a:latin typeface="Gil Sans MT"/>
            </a:endParaRPr>
          </a:p>
        </p:txBody>
      </p:sp>
      <p:sp>
        <p:nvSpPr>
          <p:cNvPr id="12" name="Title 1"/>
          <p:cNvSpPr txBox="1">
            <a:spLocks/>
          </p:cNvSpPr>
          <p:nvPr/>
        </p:nvSpPr>
        <p:spPr>
          <a:xfrm>
            <a:off x="327835" y="1382146"/>
            <a:ext cx="11540598" cy="1044898"/>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Create an account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 and add your child. </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Register for the SHSAT and/or LaGuardia auditions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a:t>
            </a:r>
            <a:endPar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6" name="Title 1"/>
          <p:cNvSpPr txBox="1">
            <a:spLocks/>
          </p:cNvSpPr>
          <p:nvPr/>
        </p:nvSpPr>
        <p:spPr>
          <a:xfrm>
            <a:off x="198608" y="891951"/>
            <a:ext cx="11268033" cy="43286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Register for Specialized High Schools testing and auditions (optional)</a:t>
            </a:r>
          </a:p>
        </p:txBody>
      </p:sp>
      <p:sp>
        <p:nvSpPr>
          <p:cNvPr id="3" name="Rectangle 2"/>
          <p:cNvSpPr/>
          <p:nvPr/>
        </p:nvSpPr>
        <p:spPr>
          <a:xfrm>
            <a:off x="343885" y="4493021"/>
            <a:ext cx="10491044" cy="2092881"/>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Events Calendar | </a:t>
            </a: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schools.nyc.gov/High</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Fairs:</a:t>
            </a:r>
          </a:p>
          <a:p>
            <a:pPr marL="914400" marR="0" lvl="2" indent="0" algn="l" defTabSz="9144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September 21 and 22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each borough</a:t>
            </a:r>
          </a:p>
          <a:p>
            <a:pPr marL="914400" marR="0" lvl="2" indent="0" algn="l" defTabSz="9144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October 5 and 6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each borough, except Staten Island</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Visit schools, attend auditions or program-specific assessments</a:t>
            </a:r>
          </a:p>
        </p:txBody>
      </p:sp>
      <p:sp>
        <p:nvSpPr>
          <p:cNvPr id="9" name="Title 1"/>
          <p:cNvSpPr txBox="1">
            <a:spLocks/>
          </p:cNvSpPr>
          <p:nvPr/>
        </p:nvSpPr>
        <p:spPr>
          <a:xfrm>
            <a:off x="198608" y="4001264"/>
            <a:ext cx="11268032" cy="455596"/>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Attend Events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itle 1"/>
          <p:cNvSpPr txBox="1">
            <a:spLocks/>
          </p:cNvSpPr>
          <p:nvPr/>
        </p:nvSpPr>
        <p:spPr>
          <a:xfrm>
            <a:off x="328644" y="2941320"/>
            <a:ext cx="11615666" cy="95326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Explore schools and programs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Find 20 – 30 programs that interest you.</a:t>
            </a:r>
          </a:p>
        </p:txBody>
      </p:sp>
      <p:sp>
        <p:nvSpPr>
          <p:cNvPr id="13" name="Title 1"/>
          <p:cNvSpPr txBox="1">
            <a:spLocks/>
          </p:cNvSpPr>
          <p:nvPr/>
        </p:nvSpPr>
        <p:spPr>
          <a:xfrm>
            <a:off x="198607" y="2372059"/>
            <a:ext cx="11268033" cy="482050"/>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Explore Schools and Programs</a:t>
            </a:r>
          </a:p>
        </p:txBody>
      </p:sp>
    </p:spTree>
    <p:extLst>
      <p:ext uri="{BB962C8B-B14F-4D97-AF65-F5344CB8AC3E}">
        <p14:creationId xmlns:p14="http://schemas.microsoft.com/office/powerpoint/2010/main" val="355530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926170"/>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a:t>
            </a:r>
            <a:r>
              <a:rPr lang="en-US" sz="3600" dirty="0">
                <a:solidFill>
                  <a:schemeClr val="bg1"/>
                </a:solidFill>
                <a:latin typeface="Gill Sans MT" panose="020B0502020104020203" pitchFamily="34" charset="0"/>
              </a:rPr>
              <a:t>October</a:t>
            </a:r>
            <a:endParaRPr lang="en-US" sz="3600" dirty="0">
              <a:solidFill>
                <a:schemeClr val="bg1"/>
              </a:solidFill>
              <a:latin typeface="Gil Sans MT"/>
            </a:endParaRPr>
          </a:p>
        </p:txBody>
      </p:sp>
      <p:sp>
        <p:nvSpPr>
          <p:cNvPr id="12" name="Title 1"/>
          <p:cNvSpPr txBox="1">
            <a:spLocks/>
          </p:cNvSpPr>
          <p:nvPr/>
        </p:nvSpPr>
        <p:spPr>
          <a:xfrm>
            <a:off x="404035" y="1763146"/>
            <a:ext cx="11540598" cy="1524272"/>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Create an account in </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24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24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 and add your child.</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Search for programs, save them to your favorites in MySchools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Start your application in MySchools</a:t>
            </a:r>
          </a:p>
        </p:txBody>
      </p:sp>
      <p:sp>
        <p:nvSpPr>
          <p:cNvPr id="6" name="Title 1"/>
          <p:cNvSpPr txBox="1">
            <a:spLocks/>
          </p:cNvSpPr>
          <p:nvPr/>
        </p:nvSpPr>
        <p:spPr>
          <a:xfrm>
            <a:off x="198608" y="1257711"/>
            <a:ext cx="11268033" cy="43286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Start Your Child’s Application </a:t>
            </a:r>
          </a:p>
        </p:txBody>
      </p:sp>
      <p:sp>
        <p:nvSpPr>
          <p:cNvPr id="3" name="Rectangle 2"/>
          <p:cNvSpPr/>
          <p:nvPr/>
        </p:nvSpPr>
        <p:spPr>
          <a:xfrm>
            <a:off x="343884" y="3991246"/>
            <a:ext cx="10324213" cy="2539157"/>
          </a:xfrm>
          <a:prstGeom prst="rect">
            <a:avLst/>
          </a:prstGeom>
        </p:spPr>
        <p:txBody>
          <a:bodyPr wrap="square">
            <a:spAutoFit/>
          </a:bodyPr>
          <a:lstStyle/>
          <a:p>
            <a:pPr marL="571500" marR="0" lvl="0" indent="-571500" algn="l" defTabSz="914400" rtl="0" eaLnBrk="1" fontAlgn="auto" latinLnBrk="0" hangingPunct="1">
              <a:lnSpc>
                <a:spcPct val="100000"/>
              </a:lnSpc>
              <a:spcBef>
                <a:spcPts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Events Calendar | </a:t>
            </a: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schools.nyc.gov/High</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High School Fairs:</a:t>
            </a:r>
          </a:p>
          <a:p>
            <a:pPr marL="914400" marR="0" lvl="2" indent="0" algn="l" defTabSz="9144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September 21 and 22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each borough</a:t>
            </a:r>
          </a:p>
          <a:p>
            <a:pPr marL="914400" marR="0" lvl="2" indent="0" algn="l" defTabSz="914400" rtl="0" eaLnBrk="1" fontAlgn="auto" latinLnBrk="0" hangingPunct="1">
              <a:lnSpc>
                <a:spcPct val="100000"/>
              </a:lnSpc>
              <a:spcBef>
                <a:spcPts val="0"/>
              </a:spcBef>
              <a:spcAft>
                <a:spcPts val="0"/>
              </a:spcAft>
              <a:buClr>
                <a:prstClr val="black">
                  <a:lumMod val="65000"/>
                  <a:lumOff val="35000"/>
                </a:prstClr>
              </a:buClr>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October 5 and 6 </a:t>
            </a:r>
            <a:r>
              <a:rPr kumimoji="0" 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 each borough, except Staten Island</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Visit schools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Pct val="140000"/>
              <a:buFontTx/>
              <a:buBlip>
                <a:blip r:embed="rId3"/>
              </a:buBlip>
              <a:tabLst/>
              <a:defRPr/>
            </a:pPr>
            <a:r>
              <a:rPr kumimoji="0" lang="en-US" altLang="en-US"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sym typeface="American Typewriter"/>
              </a:rPr>
              <a:t>Attend any auditions or program-specific assessments</a:t>
            </a:r>
          </a:p>
        </p:txBody>
      </p:sp>
      <p:sp>
        <p:nvSpPr>
          <p:cNvPr id="9" name="Title 1"/>
          <p:cNvSpPr txBox="1">
            <a:spLocks/>
          </p:cNvSpPr>
          <p:nvPr/>
        </p:nvSpPr>
        <p:spPr>
          <a:xfrm>
            <a:off x="198608" y="3391146"/>
            <a:ext cx="11268033" cy="455596"/>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1200"/>
              </a:spcAft>
              <a:buClr>
                <a:prstClr val="black">
                  <a:lumMod val="65000"/>
                  <a:lumOff val="35000"/>
                </a:prstClr>
              </a:buClr>
              <a:buSzTx/>
              <a:buFontTx/>
              <a:buNone/>
              <a:tabLst/>
              <a:defRPr/>
            </a:pPr>
            <a:r>
              <a:rPr kumimoji="0" lang="en-US" sz="2500" b="0"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Attend Events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3480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Subtitle 2"/>
          <p:cNvSpPr>
            <a:spLocks noGrp="1"/>
          </p:cNvSpPr>
          <p:nvPr>
            <p:ph type="subTitle" idx="1"/>
          </p:nvPr>
        </p:nvSpPr>
        <p:spPr>
          <a:xfrm>
            <a:off x="343884" y="97301"/>
            <a:ext cx="11615666" cy="926170"/>
          </a:xfrm>
        </p:spPr>
        <p:txBody>
          <a:bodyPr anchor="ctr">
            <a:noAutofit/>
          </a:bodyPr>
          <a:lstStyle/>
          <a:p>
            <a:pPr algn="l">
              <a:lnSpc>
                <a:spcPct val="100000"/>
              </a:lnSpc>
              <a:spcBef>
                <a:spcPts val="0"/>
              </a:spcBef>
              <a:tabLst>
                <a:tab pos="10337800" algn="l"/>
              </a:tabLst>
            </a:pPr>
            <a:r>
              <a:rPr lang="en-US" sz="3600" b="1" dirty="0">
                <a:solidFill>
                  <a:schemeClr val="bg1"/>
                </a:solidFill>
                <a:latin typeface="Gill Sans MT" panose="020B0502020104020203" pitchFamily="34" charset="0"/>
              </a:rPr>
              <a:t>Next Steps:  </a:t>
            </a:r>
            <a:r>
              <a:rPr lang="en-US" sz="3600" dirty="0">
                <a:solidFill>
                  <a:schemeClr val="bg1"/>
                </a:solidFill>
                <a:latin typeface="Gill Sans MT" panose="020B0502020104020203" pitchFamily="34" charset="0"/>
              </a:rPr>
              <a:t>November and December</a:t>
            </a:r>
            <a:endParaRPr lang="en-US" sz="3600" dirty="0">
              <a:solidFill>
                <a:schemeClr val="bg1"/>
              </a:solidFill>
              <a:latin typeface="Gil Sans MT"/>
            </a:endParaRPr>
          </a:p>
        </p:txBody>
      </p:sp>
      <p:sp>
        <p:nvSpPr>
          <p:cNvPr id="12" name="Title 1"/>
          <p:cNvSpPr txBox="1">
            <a:spLocks/>
          </p:cNvSpPr>
          <p:nvPr/>
        </p:nvSpPr>
        <p:spPr>
          <a:xfrm>
            <a:off x="343884" y="1690576"/>
            <a:ext cx="11615666" cy="391012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Take the SHSAT and/or audition for LaGuardia High School (optional)</a:t>
            </a:r>
          </a:p>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Complete auditions or program-specific assessments for any programs your child will be applying to.</a:t>
            </a:r>
          </a:p>
          <a:p>
            <a:pPr marL="571500" marR="0" lvl="0" indent="-571500" algn="l" defTabSz="914400" rtl="0" eaLnBrk="1" fontAlgn="auto" latinLnBrk="0" hangingPunct="1">
              <a:lnSpc>
                <a:spcPct val="100000"/>
              </a:lnSpc>
              <a:spcBef>
                <a:spcPct val="0"/>
              </a:spcBef>
              <a:spcAft>
                <a:spcPts val="1200"/>
              </a:spcAft>
              <a:buClr>
                <a:prstClr val="black">
                  <a:lumMod val="65000"/>
                  <a:lumOff val="35000"/>
                </a:prstClr>
              </a:buClr>
              <a:buSzPct val="140000"/>
              <a:buFontTx/>
              <a:buBlip>
                <a:blip r:embed="rId3"/>
              </a:buBlip>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Submit your child’s high school application in </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 (</a:t>
            </a:r>
            <a:r>
              <a:rPr kumimoji="0" lang="en-US" altLang="en-US" sz="3000" b="1" i="0" u="none" strike="noStrike" kern="1200" cap="none" spc="0" normalizeH="0" baseline="0" noProof="0" dirty="0" err="1">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MySchools.nyc</a:t>
            </a:r>
            <a:r>
              <a:rPr kumimoji="0" lang="en-US" altLang="en-US" sz="3000" b="1"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rPr>
              <a:t>) by December 2</a:t>
            </a: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a:p>
            <a:pPr marL="0" marR="0" lvl="0" indent="0" algn="l" defTabSz="914400" rtl="0" eaLnBrk="1" fontAlgn="auto" latinLnBrk="0" hangingPunct="1">
              <a:lnSpc>
                <a:spcPct val="100000"/>
              </a:lnSpc>
              <a:spcBef>
                <a:spcPct val="0"/>
              </a:spcBef>
              <a:spcAft>
                <a:spcPts val="600"/>
              </a:spcAft>
              <a:buClr>
                <a:prstClr val="black">
                  <a:lumMod val="65000"/>
                  <a:lumOff val="35000"/>
                </a:prstClr>
              </a:buClr>
              <a:buSzPct val="140000"/>
              <a:buFontTx/>
              <a:buNone/>
              <a:tabLst/>
              <a:defRPr/>
            </a:pPr>
            <a:endParaRPr kumimoji="0" lang="en-US" alt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sym typeface="American Typewriter"/>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1545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Private School Forms &amp; Report Card Requests</a:t>
            </a:r>
          </a:p>
        </p:txBody>
      </p:sp>
      <p:sp>
        <p:nvSpPr>
          <p:cNvPr id="3" name="Rectangle 2"/>
          <p:cNvSpPr/>
          <p:nvPr/>
        </p:nvSpPr>
        <p:spPr>
          <a:xfrm>
            <a:off x="157316" y="1160410"/>
            <a:ext cx="11877367" cy="5786199"/>
          </a:xfrm>
          <a:prstGeom prst="rect">
            <a:avLst/>
          </a:prstGeom>
        </p:spPr>
        <p:txBody>
          <a:bodyPr wrap="square">
            <a:spAutoFit/>
          </a:bodyPr>
          <a:lstStyle/>
          <a:p>
            <a:r>
              <a:rPr lang="en-US" b="1" u="sng" dirty="0"/>
              <a:t>Private School</a:t>
            </a:r>
          </a:p>
          <a:p>
            <a:r>
              <a:rPr lang="en-US" dirty="0"/>
              <a:t>Make sure you complete all the steps in the application process. This should include sending the following:</a:t>
            </a:r>
          </a:p>
          <a:p>
            <a:endParaRPr lang="en-US" sz="1600" dirty="0"/>
          </a:p>
          <a:p>
            <a:pPr lvl="0"/>
            <a:r>
              <a:rPr lang="en-US" dirty="0"/>
              <a:t>The school application form, test scores, current school record and teacher recommendation forms. </a:t>
            </a:r>
            <a:endParaRPr lang="en-US" sz="1600" dirty="0"/>
          </a:p>
          <a:p>
            <a:pPr lvl="0"/>
            <a:r>
              <a:rPr lang="en-US" dirty="0"/>
              <a:t>Please note that transcript request forms should be submitted to Star </a:t>
            </a:r>
            <a:r>
              <a:rPr lang="en-US" dirty="0" err="1"/>
              <a:t>Corvinelli</a:t>
            </a:r>
            <a:r>
              <a:rPr lang="en-US" dirty="0"/>
              <a:t> and teacher recommendation forms should be submitted directly to the teachers. </a:t>
            </a:r>
            <a:endParaRPr lang="en-US" sz="1600" dirty="0"/>
          </a:p>
          <a:p>
            <a:pPr lvl="0"/>
            <a:r>
              <a:rPr lang="en-US" dirty="0"/>
              <a:t>For those forms that must be completed by the School Counselor, please adhere to the following guidelines.</a:t>
            </a:r>
            <a:endParaRPr lang="en-US" sz="1600" dirty="0"/>
          </a:p>
          <a:p>
            <a:r>
              <a:rPr lang="en-US" dirty="0"/>
              <a:t> </a:t>
            </a:r>
            <a:endParaRPr lang="en-US" sz="1600" dirty="0"/>
          </a:p>
          <a:p>
            <a:pPr lvl="1"/>
            <a:r>
              <a:rPr lang="en-US" b="1" dirty="0"/>
              <a:t>*Please have students bring forms to me at least 2 weeks prior to the date that they must be received by the high school. </a:t>
            </a:r>
            <a:endParaRPr lang="en-US" sz="1600" dirty="0"/>
          </a:p>
          <a:p>
            <a:r>
              <a:rPr lang="en-US" b="1" dirty="0"/>
              <a:t> </a:t>
            </a:r>
            <a:endParaRPr lang="en-US" sz="1600" dirty="0"/>
          </a:p>
          <a:p>
            <a:pPr lvl="1"/>
            <a:r>
              <a:rPr lang="en-US" b="1" dirty="0"/>
              <a:t>*Each form you submit to me must be attached to a pre-addressed stamped envelope.</a:t>
            </a:r>
            <a:endParaRPr lang="en-US" sz="1600" dirty="0"/>
          </a:p>
          <a:p>
            <a:r>
              <a:rPr lang="en-US" b="1" dirty="0"/>
              <a:t> </a:t>
            </a:r>
            <a:endParaRPr lang="en-US" sz="1600" dirty="0"/>
          </a:p>
          <a:p>
            <a:r>
              <a:rPr lang="en-US" b="1" u="sng" dirty="0"/>
              <a:t>Recommendation Requests</a:t>
            </a:r>
            <a:endParaRPr lang="en-US" sz="1600" dirty="0"/>
          </a:p>
          <a:p>
            <a:pPr lvl="0"/>
            <a:r>
              <a:rPr lang="en-US" dirty="0"/>
              <a:t>Due to the overwhelming requests in previous years for recommendation letters, students may only ask for</a:t>
            </a:r>
            <a:r>
              <a:rPr lang="en-US" b="1" u="sng" dirty="0"/>
              <a:t> </a:t>
            </a:r>
            <a:r>
              <a:rPr lang="en-US" dirty="0"/>
              <a:t>a recommendation if the school requires it (Bard will accept it if the student is granted an interview).</a:t>
            </a:r>
            <a:endParaRPr lang="en-US" sz="1600" dirty="0"/>
          </a:p>
          <a:p>
            <a:pPr lvl="0"/>
            <a:r>
              <a:rPr lang="en-US" dirty="0"/>
              <a:t>Students who are applying to such schools need to bring in the forms specifically designated for those high schools.  </a:t>
            </a:r>
            <a:endParaRPr lang="en-US" sz="1600" dirty="0"/>
          </a:p>
          <a:p>
            <a:pPr lvl="0"/>
            <a:r>
              <a:rPr lang="en-US" dirty="0"/>
              <a:t>Students must also submit a stamped addressed envelope at least two weeks in advance with any recommendation requests.</a:t>
            </a:r>
          </a:p>
          <a:p>
            <a:pPr lvl="0"/>
            <a:endParaRPr lang="en-US" sz="1600" dirty="0"/>
          </a:p>
          <a:p>
            <a:pPr lvl="0"/>
            <a:r>
              <a:rPr lang="en-US" sz="1600" b="1" u="sng" dirty="0"/>
              <a:t>Report Card Requests</a:t>
            </a:r>
          </a:p>
          <a:p>
            <a:pPr lvl="0"/>
            <a:r>
              <a:rPr lang="en-US" sz="1600" dirty="0"/>
              <a:t>Students can request an additional copy through Miriam Diaz in the main office. </a:t>
            </a:r>
          </a:p>
        </p:txBody>
      </p:sp>
    </p:spTree>
    <p:extLst>
      <p:ext uri="{BB962C8B-B14F-4D97-AF65-F5344CB8AC3E}">
        <p14:creationId xmlns:p14="http://schemas.microsoft.com/office/powerpoint/2010/main" val="4166442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 Sans MT"/>
              <a:ea typeface="+mn-ea"/>
              <a:cs typeface="+mn-cs"/>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400" b="1" dirty="0">
                <a:solidFill>
                  <a:schemeClr val="bg1"/>
                </a:solidFill>
                <a:latin typeface="Gill Sans MT" panose="020B0502020104020203" pitchFamily="34" charset="0"/>
              </a:rPr>
              <a:t>Resources</a:t>
            </a:r>
            <a:endParaRPr lang="en-US" sz="4400" dirty="0">
              <a:solidFill>
                <a:schemeClr val="bg1"/>
              </a:solidFill>
              <a:latin typeface="Gil Sans MT"/>
            </a:endParaRPr>
          </a:p>
        </p:txBody>
      </p:sp>
      <p:sp>
        <p:nvSpPr>
          <p:cNvPr id="5" name="Rectangle 4"/>
          <p:cNvSpPr/>
          <p:nvPr/>
        </p:nvSpPr>
        <p:spPr>
          <a:xfrm>
            <a:off x="450211" y="1549107"/>
            <a:ext cx="11506262" cy="4001095"/>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rPr>
              <a:t>High School events calendar, videos, and more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 schools.nyc.gov/High</a:t>
            </a: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MySchools directory and application | </a:t>
            </a:r>
            <a:r>
              <a:rPr kumimoji="0" lang="en-US" sz="3000" b="1" i="0" u="none" strike="noStrike" kern="1200" cap="none" spc="0" normalizeH="0" baseline="0" noProof="0" dirty="0" err="1">
                <a:ln>
                  <a:noFill/>
                </a:ln>
                <a:solidFill>
                  <a:prstClr val="black"/>
                </a:solidFill>
                <a:effectLst/>
                <a:uLnTx/>
                <a:uFillTx/>
                <a:latin typeface="Gill Sans MT" panose="020B0502020104020203" pitchFamily="34" charset="0"/>
                <a:cs typeface="Arial" panose="020B0604020202020204" pitchFamily="34" charset="0"/>
              </a:rPr>
              <a:t>MySchools.nyc</a:t>
            </a:r>
            <a:endPar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endParaRP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High School Admissions Email List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 schools.nyc.gov/Connect </a:t>
            </a:r>
          </a:p>
          <a:p>
            <a:pPr marL="0" marR="0" lvl="0" indent="0" algn="l" defTabSz="914400" rtl="0" eaLnBrk="1" fontAlgn="auto" latinLnBrk="0" hangingPunct="1">
              <a:lnSpc>
                <a:spcPct val="100000"/>
              </a:lnSpc>
              <a:spcBef>
                <a:spcPts val="1200"/>
              </a:spcBef>
              <a:spcAft>
                <a:spcPts val="1200"/>
              </a:spcAft>
              <a:buClr>
                <a:prstClr val="black">
                  <a:lumMod val="65000"/>
                  <a:lumOff val="35000"/>
                </a:prstClr>
              </a:buClr>
              <a:buSzTx/>
              <a:buFontTx/>
              <a:buNone/>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Call the Office of Student Enrollment | </a:t>
            </a:r>
            <a:r>
              <a:rPr kumimoji="0" lang="en-US" sz="3000" b="1"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rPr>
              <a:t>718-935-2009</a:t>
            </a:r>
          </a:p>
          <a:p>
            <a:pPr>
              <a:buClr>
                <a:schemeClr val="tx1">
                  <a:lumMod val="65000"/>
                  <a:lumOff val="35000"/>
                </a:schemeClr>
              </a:buClr>
            </a:pPr>
            <a:r>
              <a:rPr lang="en-US" sz="3000" b="1" dirty="0">
                <a:latin typeface="Gill Sans MT" panose="020B0502020104020203" pitchFamily="34" charset="0"/>
                <a:cs typeface="Arial" panose="020B0604020202020204" pitchFamily="34" charset="0"/>
              </a:rPr>
              <a:t>Contact [Star </a:t>
            </a:r>
            <a:r>
              <a:rPr lang="en-US" sz="3000" b="1" dirty="0" err="1">
                <a:latin typeface="Gill Sans MT" panose="020B0502020104020203" pitchFamily="34" charset="0"/>
                <a:cs typeface="Arial" panose="020B0604020202020204" pitchFamily="34" charset="0"/>
              </a:rPr>
              <a:t>Corvinelli</a:t>
            </a:r>
            <a:r>
              <a:rPr lang="en-US" sz="3000" b="1" dirty="0">
                <a:latin typeface="Gill Sans MT" panose="020B0502020104020203" pitchFamily="34" charset="0"/>
                <a:cs typeface="Arial" panose="020B0604020202020204" pitchFamily="34" charset="0"/>
              </a:rPr>
              <a:t>]</a:t>
            </a:r>
          </a:p>
          <a:p>
            <a:pPr>
              <a:buClr>
                <a:schemeClr val="tx1">
                  <a:lumMod val="65000"/>
                  <a:lumOff val="35000"/>
                </a:schemeClr>
              </a:buClr>
            </a:pPr>
            <a:r>
              <a:rPr lang="en-US" sz="3000" dirty="0">
                <a:latin typeface="Gill Sans MT" panose="020B0502020104020203" pitchFamily="34" charset="0"/>
              </a:rPr>
              <a:t>[Scorvinelli@ms447.org] </a:t>
            </a:r>
            <a:r>
              <a:rPr lang="en-US" sz="3000" b="1" dirty="0">
                <a:latin typeface="Gill Sans MT" panose="020B0502020104020203" pitchFamily="34" charset="0"/>
                <a:cs typeface="Arial" panose="020B0604020202020204" pitchFamily="34" charset="0"/>
              </a:rPr>
              <a:t>| [www.ms447.org]</a:t>
            </a:r>
            <a:endParaRPr lang="en-US" sz="3000" b="1" dirty="0">
              <a:latin typeface="Gill Sans MT" panose="020B0502020104020203"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02EB2E-5A0D-4771-A8D5-AEF7204D060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0" y="6149931"/>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4690501" y="6312370"/>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schools.nyc.gov/High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77162"/>
            <a:ext cx="932543" cy="666983"/>
          </a:xfrm>
          <a:prstGeom prst="rect">
            <a:avLst/>
          </a:prstGeom>
        </p:spPr>
      </p:pic>
    </p:spTree>
    <p:extLst>
      <p:ext uri="{BB962C8B-B14F-4D97-AF65-F5344CB8AC3E}">
        <p14:creationId xmlns:p14="http://schemas.microsoft.com/office/powerpoint/2010/main" val="396314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How do I participate in High School Admissions?</a:t>
            </a:r>
          </a:p>
        </p:txBody>
      </p:sp>
      <p:sp>
        <p:nvSpPr>
          <p:cNvPr id="13" name="TextBox 12"/>
          <p:cNvSpPr txBox="1"/>
          <p:nvPr/>
        </p:nvSpPr>
        <p:spPr bwMode="auto">
          <a:xfrm rot="5400000">
            <a:off x="-223838" y="3866384"/>
            <a:ext cx="1281113" cy="246062"/>
          </a:xfrm>
          <a:prstGeom prst="rect">
            <a:avLst/>
          </a:prstGeom>
          <a:noFill/>
        </p:spPr>
        <p:txBody>
          <a:bodyPr>
            <a:spAutoFit/>
          </a:bodyPr>
          <a:lstStyle/>
          <a:p>
            <a:pPr algn="ctr" defTabSz="914400" fontAlgn="auto">
              <a:spcBef>
                <a:spcPts val="0"/>
              </a:spcBef>
              <a:spcAft>
                <a:spcPts val="0"/>
              </a:spcAft>
              <a:defRPr/>
            </a:pPr>
            <a:r>
              <a:rPr lang="en-US" sz="1000" kern="1000" spc="50" dirty="0">
                <a:solidFill>
                  <a:prstClr val="white"/>
                </a:solidFill>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p:txBody>
      </p:sp>
      <p:sp>
        <p:nvSpPr>
          <p:cNvPr id="23" name="TextBox 22"/>
          <p:cNvSpPr txBox="1"/>
          <p:nvPr/>
        </p:nvSpPr>
        <p:spPr>
          <a:xfrm>
            <a:off x="1435093" y="2898506"/>
            <a:ext cx="4274327" cy="736168"/>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1">
            <a:noAutofit/>
          </a:bodyPr>
          <a:lstStyle>
            <a:defPPr>
              <a:defRPr lang="en-US"/>
            </a:defPPr>
            <a:lvl1pPr algn="ctr">
              <a:defRPr>
                <a:solidFill>
                  <a:prstClr val="black"/>
                </a:solidFill>
                <a:latin typeface="Gill Sans MT" panose="020B0502020104020203" pitchFamily="34" charset="0"/>
              </a:defRPr>
            </a:lvl1pPr>
          </a:lstStyle>
          <a:p>
            <a:r>
              <a:rPr lang="en-US" dirty="0"/>
              <a:t>Start your High School Application </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t>Complete application by listing </a:t>
            </a:r>
            <a:r>
              <a:rPr lang="en-US" dirty="0">
                <a:latin typeface="Franklin Gothic Book" panose="020B0503020102020204" pitchFamily="34" charset="0"/>
              </a:rPr>
              <a:t>1</a:t>
            </a:r>
            <a:r>
              <a:rPr lang="en-US" dirty="0"/>
              <a:t>2 programs in your true order of preference. </a:t>
            </a:r>
          </a:p>
        </p:txBody>
      </p:sp>
      <p:sp>
        <p:nvSpPr>
          <p:cNvPr id="25" name="TextBox 24"/>
          <p:cNvSpPr txBox="1"/>
          <p:nvPr/>
        </p:nvSpPr>
        <p:spPr>
          <a:xfrm>
            <a:off x="6788727" y="2907393"/>
            <a:ext cx="4641278" cy="731520"/>
          </a:xfrm>
          <a:prstGeom prst="rect">
            <a:avLst/>
          </a:prstGeom>
          <a:solidFill>
            <a:srgbClr val="0083E6"/>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Register</a:t>
            </a:r>
            <a:r>
              <a:rPr lang="en-US" dirty="0">
                <a:solidFill>
                  <a:schemeClr val="bg1"/>
                </a:solidFill>
                <a:latin typeface="MS Reference Sans Serif" panose="020B0604030504040204" pitchFamily="34" charset="0"/>
              </a:rPr>
              <a:t>—</a:t>
            </a:r>
            <a:r>
              <a:rPr lang="en-US" dirty="0">
                <a:solidFill>
                  <a:schemeClr val="bg1"/>
                </a:solidFill>
              </a:rPr>
              <a:t>then get Test or Audition Ticket.</a:t>
            </a:r>
          </a:p>
        </p:txBody>
      </p:sp>
      <p:sp>
        <p:nvSpPr>
          <p:cNvPr id="27" name="TextBox 26"/>
          <p:cNvSpPr txBox="1"/>
          <p:nvPr/>
        </p:nvSpPr>
        <p:spPr>
          <a:xfrm>
            <a:off x="1435096" y="5076268"/>
            <a:ext cx="4274324" cy="822960"/>
          </a:xfrm>
          <a:prstGeom prst="rect">
            <a:avLst/>
          </a:prstGeom>
          <a:solidFill>
            <a:srgbClr val="FFAFCF"/>
          </a:solidFill>
          <a:effectLst>
            <a:outerShdw blurRad="50800" dist="38100" dir="2700000" algn="tl" rotWithShape="0">
              <a:prstClr val="black">
                <a:alpha val="40000"/>
              </a:prstClr>
            </a:outerShdw>
          </a:effectLst>
        </p:spPr>
        <p:txBody>
          <a:bodyPr wrap="square" rtlCol="0" anchor="ctr" anchorCtr="1">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t>1 Offer</a:t>
            </a:r>
          </a:p>
        </p:txBody>
      </p:sp>
      <p:sp>
        <p:nvSpPr>
          <p:cNvPr id="28" name="TextBox 27"/>
          <p:cNvSpPr txBox="1"/>
          <p:nvPr/>
        </p:nvSpPr>
        <p:spPr>
          <a:xfrm>
            <a:off x="6830756" y="5046650"/>
            <a:ext cx="2077716" cy="811736"/>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 Offer</a:t>
            </a:r>
          </a:p>
        </p:txBody>
      </p:sp>
      <p:sp>
        <p:nvSpPr>
          <p:cNvPr id="29" name="TextBox 28"/>
          <p:cNvSpPr txBox="1"/>
          <p:nvPr/>
        </p:nvSpPr>
        <p:spPr>
          <a:xfrm>
            <a:off x="9222856" y="5037904"/>
            <a:ext cx="2207149" cy="820481"/>
          </a:xfrm>
          <a:prstGeom prst="rect">
            <a:avLst/>
          </a:prstGeom>
          <a:solidFill>
            <a:srgbClr val="47B0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solidFill>
                  <a:schemeClr val="bg1"/>
                </a:solidFill>
              </a:rPr>
              <a:t>1-6 Offers</a:t>
            </a: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3452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336528"/>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algn="ctr"/>
              <a:r>
                <a:rPr lang="en-US" sz="2000" b="1" dirty="0">
                  <a:solidFill>
                    <a:srgbClr val="FF0066"/>
                  </a:solidFill>
                  <a:latin typeface="Gill Sans MT" panose="020B0502020104020203" pitchFamily="34" charset="0"/>
                </a:rPr>
                <a:t>Required</a:t>
              </a:r>
            </a:p>
          </p:txBody>
        </p:sp>
        <p:cxnSp>
          <p:nvCxnSpPr>
            <p:cNvPr id="46" name="Elbow Connector 47"/>
            <p:cNvCxnSpPr>
              <a:cxnSpLocks/>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High School Application</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700+ Programs at 400+ High Schools</a:t>
            </a:r>
          </a:p>
        </p:txBody>
      </p:sp>
      <p:sp>
        <p:nvSpPr>
          <p:cNvPr id="50" name="Rounded Rectangle 62"/>
          <p:cNvSpPr/>
          <p:nvPr/>
        </p:nvSpPr>
        <p:spPr>
          <a:xfrm>
            <a:off x="6711043" y="2157912"/>
            <a:ext cx="4792436" cy="653796"/>
          </a:xfrm>
          <a:prstGeom prst="roundRect">
            <a:avLst/>
          </a:prstGeom>
          <a:solidFill>
            <a:srgbClr val="0070C0"/>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tabLst>
                <a:tab pos="290513" algn="ctr"/>
                <a:tab pos="3033713" algn="ctr"/>
              </a:tabLs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Specialized High Schools</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8 Testing Schools</a:t>
            </a: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	</a:t>
            </a: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LaGuardia HS</a:t>
            </a:r>
            <a:endParaRPr lang="en-US" sz="1600" dirty="0">
              <a:solidFill>
                <a:schemeClr val="bg1"/>
              </a:solidFill>
              <a:latin typeface="Gill Sans MT" panose="020B0502020104020203" pitchFamily="34" charset="0"/>
              <a:cs typeface="Arial"/>
            </a:endParaRPr>
          </a:p>
        </p:txBody>
      </p:sp>
      <p:sp>
        <p:nvSpPr>
          <p:cNvPr id="26" name="TextBox 25"/>
          <p:cNvSpPr txBox="1"/>
          <p:nvPr/>
        </p:nvSpPr>
        <p:spPr>
          <a:xfrm>
            <a:off x="9222856" y="3970679"/>
            <a:ext cx="2207150" cy="730697"/>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Audition</a:t>
            </a:r>
          </a:p>
        </p:txBody>
      </p:sp>
      <p:sp>
        <p:nvSpPr>
          <p:cNvPr id="30" name="TextBox 29"/>
          <p:cNvSpPr txBox="1"/>
          <p:nvPr/>
        </p:nvSpPr>
        <p:spPr>
          <a:xfrm>
            <a:off x="6830758" y="3970680"/>
            <a:ext cx="2077714" cy="730696"/>
          </a:xfrm>
          <a:prstGeom prst="rect">
            <a:avLst/>
          </a:prstGeom>
          <a:solidFill>
            <a:srgbClr val="199CF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rPr>
              <a:t>Take 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algn="ctr"/>
            <a:r>
              <a:rPr lang="en-US" sz="1400" b="1" kern="1000" spc="50" dirty="0">
                <a:solidFill>
                  <a:prstClr val="white"/>
                </a:solidFill>
                <a:latin typeface="Gill Sans MT" panose="020B0502020104020203" pitchFamily="34" charset="0"/>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prstClr val="white"/>
                </a:solidFill>
                <a:latin typeface="Gill Sans MT" panose="020B0502020104020203" pitchFamily="34" charset="0"/>
              </a:rPr>
              <a:t>Two paths </a:t>
            </a:r>
            <a:br>
              <a:rPr lang="en-US" sz="2000" b="1" dirty="0">
                <a:solidFill>
                  <a:prstClr val="white"/>
                </a:solidFill>
                <a:latin typeface="Gill Sans MT" panose="020B0502020104020203" pitchFamily="34" charset="0"/>
              </a:rPr>
            </a:br>
            <a:r>
              <a:rPr lang="en-US" sz="2000" b="1" dirty="0">
                <a:solidFill>
                  <a:prstClr val="white"/>
                </a:solidFill>
                <a:latin typeface="Gill Sans MT" panose="020B0502020104020203" pitchFamily="34" charset="0"/>
              </a:rPr>
              <a:t>for students</a:t>
            </a:r>
          </a:p>
        </p:txBody>
      </p:sp>
      <p:sp>
        <p:nvSpPr>
          <p:cNvPr id="42" name="Rounded Rectangle 64"/>
          <p:cNvSpPr/>
          <p:nvPr/>
        </p:nvSpPr>
        <p:spPr>
          <a:xfrm>
            <a:off x="8977877" y="2544031"/>
            <a:ext cx="228651" cy="339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1F02EB2E-5A0D-4771-A8D5-AEF7204D0608}" type="slidenum">
              <a:rPr lang="en-US" smtClean="0"/>
              <a:t>5</a:t>
            </a:fld>
            <a:endParaRPr lang="en-US"/>
          </a:p>
        </p:txBody>
      </p:sp>
    </p:spTree>
    <p:extLst>
      <p:ext uri="{BB962C8B-B14F-4D97-AF65-F5344CB8AC3E}">
        <p14:creationId xmlns:p14="http://schemas.microsoft.com/office/powerpoint/2010/main" val="81178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324060792"/>
              </p:ext>
            </p:extLst>
          </p:nvPr>
        </p:nvGraphicFramePr>
        <p:xfrm>
          <a:off x="0" y="1170608"/>
          <a:ext cx="12192000" cy="4904262"/>
        </p:xfrm>
        <a:graphic>
          <a:graphicData uri="http://schemas.openxmlformats.org/drawingml/2006/table">
            <a:tbl>
              <a:tblPr firstRow="1" bandRow="1">
                <a:tableStyleId>{5C22544A-7EE6-4342-B048-85BDC9FD1C3A}</a:tableStyleId>
              </a:tblPr>
              <a:tblGrid>
                <a:gridCol w="3321587">
                  <a:extLst>
                    <a:ext uri="{9D8B030D-6E8A-4147-A177-3AD203B41FA5}">
                      <a16:colId xmlns:a16="http://schemas.microsoft.com/office/drawing/2014/main" xmlns="" val="20000"/>
                    </a:ext>
                  </a:extLst>
                </a:gridCol>
                <a:gridCol w="8870413">
                  <a:extLst>
                    <a:ext uri="{9D8B030D-6E8A-4147-A177-3AD203B41FA5}">
                      <a16:colId xmlns:a16="http://schemas.microsoft.com/office/drawing/2014/main" xmlns="" val="20001"/>
                    </a:ext>
                  </a:extLst>
                </a:gridCol>
              </a:tblGrid>
              <a:tr h="630206">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latin typeface="Gill Sans MT" panose="020B0502020104020203" pitchFamily="34" charset="0"/>
                          <a:cs typeface="Arial" panose="020B0604020202020204" pitchFamily="34" charset="0"/>
                        </a:rPr>
                        <a:t>There are eight testing SHS — apply by taking the Specialized High Schools Admissions Test (SHSAT).</a:t>
                      </a:r>
                    </a:p>
                  </a:txBody>
                  <a:tcPr anchor="ctr">
                    <a:solidFill>
                      <a:srgbClr val="595959"/>
                    </a:solidFill>
                  </a:tcPr>
                </a:tc>
                <a:tc hMerge="1">
                  <a:txBody>
                    <a:bodyPr/>
                    <a:lstStyle/>
                    <a:p>
                      <a:endParaRPr lang="en-US"/>
                    </a:p>
                  </a:txBody>
                  <a:tcPr>
                    <a:solidFill>
                      <a:schemeClr val="accent1">
                        <a:lumMod val="75000"/>
                      </a:schemeClr>
                    </a:solidFill>
                  </a:tcPr>
                </a:tc>
                <a:extLst>
                  <a:ext uri="{0D108BD9-81ED-4DB2-BD59-A6C34878D82A}">
                    <a16:rowId xmlns:a16="http://schemas.microsoft.com/office/drawing/2014/main" xmlns="" val="10000"/>
                  </a:ext>
                </a:extLst>
              </a:tr>
              <a:tr h="657312">
                <a:tc>
                  <a:txBody>
                    <a:bodyPr/>
                    <a:lstStyle/>
                    <a:p>
                      <a:pPr algn="r"/>
                      <a:r>
                        <a:rPr lang="en-US" b="1" i="0">
                          <a:latin typeface="Gill Sans SemiBold" charset="0"/>
                          <a:ea typeface="Gill Sans SemiBold" charset="0"/>
                          <a:cs typeface="Gill Sans SemiBold" charset="0"/>
                        </a:rPr>
                        <a:t>Bronx</a:t>
                      </a:r>
                    </a:p>
                  </a:txBody>
                  <a:tcPr anchor="ctr">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The Bronx High School of Science</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High School of American Studies at Lehman College</a:t>
                      </a:r>
                    </a:p>
                  </a:txBody>
                  <a:tcPr anchor="ct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1"/>
                  </a:ext>
                </a:extLst>
              </a:tr>
              <a:tr h="657312">
                <a:tc>
                  <a:txBody>
                    <a:bodyPr/>
                    <a:lstStyle/>
                    <a:p>
                      <a:pPr algn="r"/>
                      <a:r>
                        <a:rPr lang="en-US" b="1" i="0">
                          <a:latin typeface="Gill Sans SemiBold" charset="0"/>
                          <a:ea typeface="Gill Sans SemiBold" charset="0"/>
                          <a:cs typeface="Gill Sans SemiBold" charset="0"/>
                        </a:rPr>
                        <a:t>Brooklyn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The Brooklyn Latin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Brooklyn Technical High School</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2"/>
                  </a:ext>
                </a:extLst>
              </a:tr>
              <a:tr h="710119">
                <a:tc>
                  <a:txBody>
                    <a:bodyPr/>
                    <a:lstStyle/>
                    <a:p>
                      <a:pPr algn="r"/>
                      <a:r>
                        <a:rPr lang="en-US" b="1" i="0">
                          <a:latin typeface="Gill Sans SemiBold" charset="0"/>
                          <a:ea typeface="Gill Sans SemiBold" charset="0"/>
                          <a:cs typeface="Gill Sans SemiBold" charset="0"/>
                        </a:rPr>
                        <a:t>Manhattan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Stuyvesant High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High School for Mathematics, Science and Engineering at the City College of NY</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3"/>
                  </a:ext>
                </a:extLst>
              </a:tr>
              <a:tr h="37560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Queens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Queens High School for the Sciences at York College</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4"/>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Staten Island</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Staten Island Technical High School</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xmlns="" val="10005"/>
                  </a:ext>
                </a:extLst>
              </a:tr>
              <a:tr h="774224">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Gill Sans MT" panose="020B0502020104020203" pitchFamily="34" charset="0"/>
                          <a:cs typeface="Arial" panose="020B0604020202020204" pitchFamily="34" charset="0"/>
                        </a:rPr>
                        <a:t>There is</a:t>
                      </a:r>
                      <a:r>
                        <a:rPr lang="en-US" sz="1800" b="1" baseline="0">
                          <a:solidFill>
                            <a:schemeClr val="bg1"/>
                          </a:solidFill>
                          <a:latin typeface="Gill Sans MT" panose="020B0502020104020203" pitchFamily="34" charset="0"/>
                          <a:cs typeface="Arial" panose="020B0604020202020204" pitchFamily="34" charset="0"/>
                        </a:rPr>
                        <a:t> one audition SHS </a:t>
                      </a:r>
                      <a:r>
                        <a:rPr lang="en-US" sz="1800" b="1">
                          <a:solidFill>
                            <a:schemeClr val="bg1"/>
                          </a:solidFill>
                          <a:latin typeface="Gill Sans MT" panose="020B0502020104020203" pitchFamily="34" charset="0"/>
                          <a:cs typeface="Arial" panose="020B0604020202020204" pitchFamily="34" charset="0"/>
                        </a:rPr>
                        <a:t>— apply to</a:t>
                      </a:r>
                      <a:r>
                        <a:rPr lang="en-US" sz="1800" b="1" baseline="0">
                          <a:solidFill>
                            <a:schemeClr val="bg1"/>
                          </a:solidFill>
                          <a:latin typeface="Gill Sans MT" panose="020B0502020104020203" pitchFamily="34" charset="0"/>
                          <a:cs typeface="Arial" panose="020B0604020202020204" pitchFamily="34" charset="0"/>
                        </a:rPr>
                        <a:t> dance, instrumental music, fine arts, drama, technical theater,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baseline="0">
                          <a:solidFill>
                            <a:schemeClr val="bg1"/>
                          </a:solidFill>
                          <a:latin typeface="Gill Sans MT" panose="020B0502020104020203" pitchFamily="34" charset="0"/>
                          <a:cs typeface="Arial" panose="020B0604020202020204" pitchFamily="34" charset="0"/>
                        </a:rPr>
                        <a:t>or vocal music by auditioning or submitting a portfolio. </a:t>
                      </a:r>
                      <a:r>
                        <a:rPr lang="en-US" sz="1800"/>
                        <a:t> </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rgbClr val="595959"/>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endParaRPr lang="en-US" sz="1800">
                        <a:latin typeface="Gill Sans MT" panose="020B0502020104020203" pitchFamily="34" charset="0"/>
                        <a:cs typeface="Arial" panose="020B0604020202020204" pitchFamily="34" charset="0"/>
                      </a:endParaRP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xmlns="" val="10006"/>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a:latin typeface="Gill Sans SemiBold" charset="0"/>
                          <a:ea typeface="Gill Sans SemiBold" charset="0"/>
                          <a:cs typeface="Gill Sans SemiBold" charset="0"/>
                        </a:rPr>
                        <a:t>Manhattan</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a:latin typeface="Gill Sans" charset="0"/>
                          <a:ea typeface="Gill Sans" charset="0"/>
                          <a:cs typeface="Gill Sans" charset="0"/>
                        </a:rPr>
                        <a:t>Fiorello H. LaGuardia High School of Music &amp;</a:t>
                      </a:r>
                      <a:r>
                        <a:rPr lang="en-US" sz="1800" baseline="0">
                          <a:latin typeface="Gill Sans" charset="0"/>
                          <a:ea typeface="Gill Sans" charset="0"/>
                          <a:cs typeface="Gill Sans" charset="0"/>
                        </a:rPr>
                        <a:t> Art and Performing Arts (LaGuardia High School)</a:t>
                      </a:r>
                      <a:endParaRPr lang="en-US" sz="1800">
                        <a:latin typeface="Gill Sans" charset="0"/>
                        <a:ea typeface="Gill Sans" charset="0"/>
                        <a:cs typeface="Gill Sans" charset="0"/>
                      </a:endParaRPr>
                    </a:p>
                  </a:txBody>
                  <a:tcPr anchor="ctr">
                    <a:noFill/>
                  </a:tcPr>
                </a:tc>
                <a:extLst>
                  <a:ext uri="{0D108BD9-81ED-4DB2-BD59-A6C34878D82A}">
                    <a16:rowId xmlns:a16="http://schemas.microsoft.com/office/drawing/2014/main" xmlns="" val="10007"/>
                  </a:ext>
                </a:extLst>
              </a:tr>
            </a:tbl>
          </a:graphicData>
        </a:graphic>
      </p:graphicFrame>
      <p:sp>
        <p:nvSpPr>
          <p:cNvPr id="4" name="Rectangle 3"/>
          <p:cNvSpPr/>
          <p:nvPr/>
        </p:nvSpPr>
        <p:spPr>
          <a:xfrm>
            <a:off x="0" y="-1"/>
            <a:ext cx="12192000" cy="103064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panose="020B0502020104020203" pitchFamily="34" charset="0"/>
              </a:rPr>
              <a:t>What are the Specialized High Schools (SHS)?</a:t>
            </a:r>
          </a:p>
        </p:txBody>
      </p:sp>
      <p:sp>
        <p:nvSpPr>
          <p:cNvPr id="2" name="Slide Number Placeholder 1"/>
          <p:cNvSpPr>
            <a:spLocks noGrp="1"/>
          </p:cNvSpPr>
          <p:nvPr>
            <p:ph type="sldNum" sz="quarter" idx="12"/>
          </p:nvPr>
        </p:nvSpPr>
        <p:spPr/>
        <p:txBody>
          <a:bodyPr/>
          <a:lstStyle/>
          <a:p>
            <a:fld id="{1F02EB2E-5A0D-4771-A8D5-AEF7204D0608}" type="slidenum">
              <a:rPr lang="en-US" smtClean="0"/>
              <a:t>6</a:t>
            </a:fld>
            <a:endParaRPr lang="en-US"/>
          </a:p>
        </p:txBody>
      </p:sp>
    </p:spTree>
    <p:extLst>
      <p:ext uri="{BB962C8B-B14F-4D97-AF65-F5344CB8AC3E}">
        <p14:creationId xmlns:p14="http://schemas.microsoft.com/office/powerpoint/2010/main" val="854828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Prepare for the SHSAT</a:t>
            </a:r>
          </a:p>
        </p:txBody>
      </p:sp>
      <p:pic>
        <p:nvPicPr>
          <p:cNvPr id="11" name="Picture 10">
            <a:extLst>
              <a:ext uri="{FF2B5EF4-FFF2-40B4-BE49-F238E27FC236}">
                <a16:creationId xmlns:a16="http://schemas.microsoft.com/office/drawing/2014/main" xmlns="" id="{EAD8472B-73DE-425D-8550-3AE38A473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cxnSp>
        <p:nvCxnSpPr>
          <p:cNvPr id="14" name="Straight Connector 13"/>
          <p:cNvCxnSpPr/>
          <p:nvPr/>
        </p:nvCxnSpPr>
        <p:spPr>
          <a:xfrm>
            <a:off x="681698" y="1318013"/>
            <a:ext cx="20829" cy="40233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450211" y="1168853"/>
            <a:ext cx="11085297" cy="4868168"/>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altLang="en-US" sz="2600" dirty="0">
                <a:latin typeface="Gill Sans MT" panose="020B0502020104020203" pitchFamily="34" charset="0"/>
                <a:cs typeface="Arial" panose="020B0604020202020204" pitchFamily="34" charset="0"/>
                <a:sym typeface="American Typewriter"/>
              </a:rPr>
              <a:t>Read the Specialized High Schools Student Handbook</a:t>
            </a:r>
          </a:p>
          <a:p>
            <a:pPr marL="1143000" lvl="2" indent="-561975" fontAlgn="auto">
              <a:spcBef>
                <a:spcPct val="0"/>
              </a:spcBef>
              <a:buClr>
                <a:schemeClr val="tx1">
                  <a:lumMod val="65000"/>
                  <a:lumOff val="35000"/>
                </a:schemeClr>
              </a:buClr>
              <a:buFont typeface="Wingdings" panose="05000000000000000000" pitchFamily="2" charset="2"/>
              <a:buChar char="§"/>
            </a:pPr>
            <a:r>
              <a:rPr lang="en-US" altLang="en-US" sz="2600" dirty="0">
                <a:latin typeface="Gill Sans MT" panose="020B0502020104020203" pitchFamily="34" charset="0"/>
                <a:ea typeface="+mj-ea"/>
                <a:cs typeface="Arial" panose="020B0604020202020204" pitchFamily="34" charset="0"/>
                <a:sym typeface="American Typewriter"/>
              </a:rPr>
              <a:t>Take SHSAT practice tests</a:t>
            </a:r>
          </a:p>
          <a:p>
            <a:pPr marL="1143000" lvl="2" indent="-561975" fontAlgn="auto">
              <a:spcBef>
                <a:spcPct val="0"/>
              </a:spcBef>
              <a:buClr>
                <a:schemeClr val="tx1">
                  <a:lumMod val="65000"/>
                  <a:lumOff val="35000"/>
                </a:schemeClr>
              </a:buClr>
              <a:buFont typeface="Wingdings" panose="05000000000000000000" pitchFamily="2" charset="2"/>
              <a:buChar char="§"/>
            </a:pPr>
            <a:r>
              <a:rPr lang="en-US" altLang="en-US" sz="2600" dirty="0">
                <a:latin typeface="Gill Sans MT" panose="020B0502020104020203" pitchFamily="34" charset="0"/>
                <a:ea typeface="+mj-ea"/>
                <a:cs typeface="Arial" panose="020B0604020202020204" pitchFamily="34" charset="0"/>
                <a:sym typeface="American Typewriter"/>
              </a:rPr>
              <a:t>Test dates and locations on pages 4 – 5.</a:t>
            </a:r>
          </a:p>
          <a:p>
            <a:pPr marL="571500" indent="-571500" algn="l">
              <a:lnSpc>
                <a:spcPct val="100000"/>
              </a:lnSpc>
              <a:spcAft>
                <a:spcPts val="600"/>
              </a:spcAft>
              <a:buClr>
                <a:schemeClr val="tx1">
                  <a:lumMod val="65000"/>
                  <a:lumOff val="35000"/>
                </a:schemeClr>
              </a:buClr>
              <a:buSzPct val="140000"/>
              <a:buBlip>
                <a:blip r:embed="rId4"/>
              </a:buBlip>
            </a:pPr>
            <a:r>
              <a:rPr lang="en-US" sz="2600" dirty="0">
                <a:latin typeface="Gill Sans MT" panose="020B0502020104020203" pitchFamily="34" charset="0"/>
                <a:cs typeface="Arial" panose="020B0604020202020204" pitchFamily="34" charset="0"/>
              </a:rPr>
              <a:t>Get to know the Specialized High Schools</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Plan your time:</a:t>
            </a:r>
          </a:p>
          <a:p>
            <a:pPr marL="1143000" lvl="2" indent="-561975">
              <a:spcBef>
                <a:spcPct val="0"/>
              </a:spcBef>
              <a:buClr>
                <a:prstClr val="black">
                  <a:lumMod val="65000"/>
                  <a:lumOff val="35000"/>
                </a:prstClr>
              </a:buClr>
              <a:buFont typeface="Wingdings" panose="05000000000000000000" pitchFamily="2" charset="2"/>
              <a:buChar char="§"/>
              <a:defRPr/>
            </a:pPr>
            <a:r>
              <a:rPr lang="en-US" sz="2600" dirty="0">
                <a:solidFill>
                  <a:prstClr val="black"/>
                </a:solidFill>
                <a:latin typeface="Gill Sans MT" panose="020B0502020104020203" pitchFamily="34" charset="0"/>
                <a:cs typeface="Arial" panose="020B0604020202020204" pitchFamily="34" charset="0"/>
              </a:rPr>
              <a:t>Test is </a:t>
            </a:r>
            <a:r>
              <a:rPr lang="en-US" sz="2600" dirty="0">
                <a:solidFill>
                  <a:prstClr val="black"/>
                </a:solidFill>
                <a:latin typeface="Franklin Gothic Book" panose="020B0503020102020204" pitchFamily="34" charset="0"/>
                <a:cs typeface="Arial" panose="020B0604020202020204" pitchFamily="34" charset="0"/>
              </a:rPr>
              <a:t>1</a:t>
            </a:r>
            <a:r>
              <a:rPr lang="en-US" sz="2600" dirty="0">
                <a:solidFill>
                  <a:prstClr val="black"/>
                </a:solidFill>
                <a:latin typeface="Gill Sans MT" panose="020B0502020104020203" pitchFamily="34" charset="0"/>
                <a:cs typeface="Arial" panose="020B0604020202020204" pitchFamily="34" charset="0"/>
              </a:rPr>
              <a:t>80 minutes—no breaks. </a:t>
            </a:r>
          </a:p>
          <a:p>
            <a:pPr marL="1143000" lvl="2" indent="-561975">
              <a:spcBef>
                <a:spcPct val="0"/>
              </a:spcBef>
              <a:buClr>
                <a:prstClr val="black">
                  <a:lumMod val="65000"/>
                  <a:lumOff val="35000"/>
                </a:prstClr>
              </a:buClr>
              <a:buFont typeface="Wingdings" panose="05000000000000000000" pitchFamily="2" charset="2"/>
              <a:buChar char="§"/>
              <a:defRPr/>
            </a:pPr>
            <a:r>
              <a:rPr lang="en-US" sz="2600" dirty="0">
                <a:solidFill>
                  <a:prstClr val="black"/>
                </a:solidFill>
                <a:latin typeface="Gill Sans MT" panose="020B0502020104020203" pitchFamily="34" charset="0"/>
                <a:cs typeface="Arial" panose="020B0604020202020204" pitchFamily="34" charset="0"/>
              </a:rPr>
              <a:t>Students with an extended time accommodation: test is 360 minutes—two </a:t>
            </a:r>
            <a:r>
              <a:rPr lang="en-US" sz="2600" dirty="0">
                <a:solidFill>
                  <a:prstClr val="black"/>
                </a:solidFill>
                <a:latin typeface="Franklin Gothic Book" panose="020B0503020102020204" pitchFamily="34" charset="0"/>
                <a:cs typeface="Arial" panose="020B0604020202020204" pitchFamily="34" charset="0"/>
              </a:rPr>
              <a:t>1</a:t>
            </a:r>
            <a:r>
              <a:rPr lang="en-US" sz="2600" dirty="0">
                <a:solidFill>
                  <a:prstClr val="black"/>
                </a:solidFill>
                <a:latin typeface="Gill Sans MT" panose="020B0502020104020203" pitchFamily="34" charset="0"/>
                <a:cs typeface="Arial" panose="020B0604020202020204" pitchFamily="34" charset="0"/>
              </a:rPr>
              <a:t>5-minute breaks.</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Put final answers on the answer sheet, not the test booklet. </a:t>
            </a:r>
          </a:p>
          <a:p>
            <a:pPr marL="571500" lvl="0" indent="-571500" algn="l">
              <a:lnSpc>
                <a:spcPct val="100000"/>
              </a:lnSpc>
              <a:spcAft>
                <a:spcPts val="600"/>
              </a:spcAft>
              <a:buClr>
                <a:prstClr val="black">
                  <a:lumMod val="65000"/>
                  <a:lumOff val="35000"/>
                </a:prstClr>
              </a:buClr>
              <a:buSzPct val="140000"/>
              <a:buBlip>
                <a:blip r:embed="rId4"/>
              </a:buBlip>
              <a:defRPr/>
            </a:pPr>
            <a:r>
              <a:rPr lang="en-US" sz="2600" dirty="0">
                <a:solidFill>
                  <a:prstClr val="black"/>
                </a:solidFill>
                <a:latin typeface="Gill Sans MT" panose="020B0502020104020203" pitchFamily="34" charset="0"/>
                <a:cs typeface="Arial" panose="020B0604020202020204" pitchFamily="34" charset="0"/>
              </a:rPr>
              <a:t>Put your school preference order on your test ticket and answer sheet. The choices you put on the answer sheet are FINAL.</a:t>
            </a:r>
          </a:p>
        </p:txBody>
      </p:sp>
      <p:sp>
        <p:nvSpPr>
          <p:cNvPr id="2" name="Slide Number Placeholder 1"/>
          <p:cNvSpPr>
            <a:spLocks noGrp="1"/>
          </p:cNvSpPr>
          <p:nvPr>
            <p:ph type="sldNum" sz="quarter" idx="12"/>
          </p:nvPr>
        </p:nvSpPr>
        <p:spPr/>
        <p:txBody>
          <a:bodyPr/>
          <a:lstStyle/>
          <a:p>
            <a:fld id="{1F02EB2E-5A0D-4771-A8D5-AEF7204D0608}" type="slidenum">
              <a:rPr lang="en-US" smtClean="0"/>
              <a:t>7</a:t>
            </a:fld>
            <a:endParaRPr lang="en-US"/>
          </a:p>
        </p:txBody>
      </p:sp>
    </p:spTree>
    <p:extLst>
      <p:ext uri="{BB962C8B-B14F-4D97-AF65-F5344CB8AC3E}">
        <p14:creationId xmlns:p14="http://schemas.microsoft.com/office/powerpoint/2010/main" val="345607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690501" y="6326225"/>
            <a:ext cx="3135086" cy="369332"/>
          </a:xfrm>
          <a:prstGeom prst="rect">
            <a:avLst/>
          </a:prstGeom>
          <a:noFill/>
        </p:spPr>
        <p:txBody>
          <a:bodyPr wrap="square" rtlCol="0">
            <a:spAutoFit/>
          </a:bodyPr>
          <a:lstStyle/>
          <a:p>
            <a:r>
              <a:rPr lang="en-US" b="1" dirty="0">
                <a:solidFill>
                  <a:schemeClr val="tx1">
                    <a:lumMod val="65000"/>
                    <a:lumOff val="35000"/>
                  </a:schemeClr>
                </a:solidFill>
                <a:latin typeface="Gill Sans MT" panose="020B0502020104020203" pitchFamily="34" charset="0"/>
              </a:rPr>
              <a:t>schools.nyc.gov/High</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Prepare for LaGuardia High School Auditions</a:t>
            </a:r>
          </a:p>
        </p:txBody>
      </p:sp>
      <p:pic>
        <p:nvPicPr>
          <p:cNvPr id="11" name="Picture 10">
            <a:extLst>
              <a:ext uri="{FF2B5EF4-FFF2-40B4-BE49-F238E27FC236}">
                <a16:creationId xmlns:a16="http://schemas.microsoft.com/office/drawing/2014/main" xmlns="" id="{EAD8472B-73DE-425D-8550-3AE38A473C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r="50409" b="-4256"/>
          <a:stretch/>
        </p:blipFill>
        <p:spPr>
          <a:xfrm>
            <a:off x="10927152" y="6191017"/>
            <a:ext cx="932543" cy="666983"/>
          </a:xfrm>
          <a:prstGeom prst="rect">
            <a:avLst/>
          </a:prstGeom>
        </p:spPr>
      </p:pic>
      <p:cxnSp>
        <p:nvCxnSpPr>
          <p:cNvPr id="14" name="Straight Connector 13"/>
          <p:cNvCxnSpPr/>
          <p:nvPr/>
        </p:nvCxnSpPr>
        <p:spPr>
          <a:xfrm flipH="1">
            <a:off x="635000" y="1562100"/>
            <a:ext cx="12700" cy="3108960"/>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450211" y="1383947"/>
            <a:ext cx="11278493" cy="440725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Practice! Auditions are different for each studio:</a:t>
            </a:r>
          </a:p>
          <a:p>
            <a:pPr marL="1143000" indent="-561975" algn="l">
              <a:lnSpc>
                <a:spcPct val="100000"/>
              </a:lnSpc>
              <a:spcAft>
                <a:spcPts val="600"/>
              </a:spcAft>
              <a:buClr>
                <a:schemeClr val="tx1">
                  <a:lumMod val="65000"/>
                  <a:lumOff val="35000"/>
                </a:schemeClr>
              </a:buClr>
              <a:buFont typeface="Wingdings" panose="05000000000000000000" pitchFamily="2" charset="2"/>
              <a:buChar char="§"/>
            </a:pPr>
            <a:r>
              <a:rPr lang="en-US" sz="2800" dirty="0">
                <a:latin typeface="Gill Sans MT" panose="020B0502020104020203" pitchFamily="34" charset="0"/>
                <a:cs typeface="Arial" panose="020B0604020202020204" pitchFamily="34" charset="0"/>
              </a:rPr>
              <a:t>Specialized High Schools Student Handbook</a:t>
            </a:r>
          </a:p>
          <a:p>
            <a:pPr marL="1143000" indent="-561975" algn="l">
              <a:lnSpc>
                <a:spcPct val="100000"/>
              </a:lnSpc>
              <a:spcAft>
                <a:spcPts val="600"/>
              </a:spcAft>
              <a:buClr>
                <a:schemeClr val="tx1">
                  <a:lumMod val="65000"/>
                  <a:lumOff val="35000"/>
                </a:schemeClr>
              </a:buClr>
              <a:buFont typeface="Wingdings" panose="05000000000000000000" pitchFamily="2" charset="2"/>
              <a:buChar char="§"/>
            </a:pPr>
            <a:r>
              <a:rPr lang="en-US" sz="2800" b="1" dirty="0">
                <a:latin typeface="Gill Sans MT" panose="020B0502020104020203" pitchFamily="34" charset="0"/>
                <a:cs typeface="Arial" panose="020B0604020202020204" pitchFamily="34" charset="0"/>
              </a:rPr>
              <a:t>LaGuardiaHS.org</a:t>
            </a:r>
            <a:endParaRPr lang="en-US" sz="2800" dirty="0">
              <a:latin typeface="Gill Sans MT" panose="020B0502020104020203" pitchFamily="34" charset="0"/>
              <a:cs typeface="Arial" panose="020B0604020202020204" pitchFamily="34" charset="0"/>
            </a:endParaRP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Review audition dates and times.</a:t>
            </a: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English Language Learners and students with an IEP or 504 Plan: Work with your school counselor to review accommodations.</a:t>
            </a:r>
          </a:p>
          <a:p>
            <a:pPr marL="571500" indent="-571500" algn="l">
              <a:lnSpc>
                <a:spcPct val="100000"/>
              </a:lnSpc>
              <a:spcAft>
                <a:spcPts val="600"/>
              </a:spcAft>
              <a:buClr>
                <a:schemeClr val="tx1">
                  <a:lumMod val="65000"/>
                  <a:lumOff val="35000"/>
                </a:schemeClr>
              </a:buClr>
              <a:buSzPct val="140000"/>
              <a:buBlip>
                <a:blip r:embed="rId4"/>
              </a:buBlip>
            </a:pPr>
            <a:r>
              <a:rPr lang="en-US" sz="2800" dirty="0">
                <a:latin typeface="Gill Sans MT" panose="020B0502020104020203" pitchFamily="34" charset="0"/>
                <a:cs typeface="Arial" panose="020B0604020202020204" pitchFamily="34" charset="0"/>
              </a:rPr>
              <a:t>On audition day: bring a snack and water.</a:t>
            </a:r>
          </a:p>
        </p:txBody>
      </p:sp>
      <p:sp>
        <p:nvSpPr>
          <p:cNvPr id="2" name="Slide Number Placeholder 1"/>
          <p:cNvSpPr>
            <a:spLocks noGrp="1"/>
          </p:cNvSpPr>
          <p:nvPr>
            <p:ph type="sldNum" sz="quarter" idx="12"/>
          </p:nvPr>
        </p:nvSpPr>
        <p:spPr/>
        <p:txBody>
          <a:bodyPr/>
          <a:lstStyle/>
          <a:p>
            <a:fld id="{1F02EB2E-5A0D-4771-A8D5-AEF7204D0608}" type="slidenum">
              <a:rPr lang="en-US" smtClean="0"/>
              <a:t>8</a:t>
            </a:fld>
            <a:endParaRPr lang="en-US"/>
          </a:p>
        </p:txBody>
      </p:sp>
    </p:spTree>
    <p:extLst>
      <p:ext uri="{BB962C8B-B14F-4D97-AF65-F5344CB8AC3E}">
        <p14:creationId xmlns:p14="http://schemas.microsoft.com/office/powerpoint/2010/main" val="538666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6163786"/>
            <a:ext cx="12192000" cy="6942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p:cNvSpPr txBox="1">
            <a:spLocks/>
          </p:cNvSpPr>
          <p:nvPr/>
        </p:nvSpPr>
        <p:spPr>
          <a:xfrm>
            <a:off x="650554" y="2311401"/>
            <a:ext cx="10884952" cy="367724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Audition (based on the studio)</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School record (course grades and state test scores)</a:t>
            </a:r>
          </a:p>
          <a:p>
            <a:pPr marL="571500" marR="0" lvl="0" indent="-571500" algn="l" defTabSz="914400" rtl="0" eaLnBrk="1" fontAlgn="auto" latinLnBrk="0" hangingPunct="1">
              <a:lnSpc>
                <a:spcPct val="100000"/>
              </a:lnSpc>
              <a:spcBef>
                <a:spcPct val="0"/>
              </a:spcBef>
              <a:spcAft>
                <a:spcPts val="600"/>
              </a:spcAft>
              <a:buClr>
                <a:prstClr val="black">
                  <a:lumMod val="65000"/>
                  <a:lumOff val="35000"/>
                </a:prstClr>
              </a:buClr>
              <a:buSzTx/>
              <a:buFont typeface="Wingdings" panose="05000000000000000000" pitchFamily="2" charset="2"/>
              <a:buChar char="§"/>
              <a:tabLst/>
              <a:defRPr/>
            </a:pPr>
            <a:r>
              <a:rPr kumimoji="0" lang="en-US" sz="3000" b="0" i="0" u="none" strike="noStrike" kern="1200" cap="none" spc="0" normalizeH="0" baseline="0" noProof="0" dirty="0">
                <a:ln>
                  <a:noFill/>
                </a:ln>
                <a:solidFill>
                  <a:prstClr val="black"/>
                </a:solidFill>
                <a:effectLst/>
                <a:uLnTx/>
                <a:uFillTx/>
                <a:latin typeface="Gill Sans MT" panose="020B0502020104020203" pitchFamily="34" charset="0"/>
                <a:ea typeface="+mj-ea"/>
                <a:cs typeface="Arial" panose="020B0604020202020204" pitchFamily="34" charset="0"/>
              </a:rPr>
              <a:t>Written response (completed during the audition)</a:t>
            </a:r>
          </a:p>
        </p:txBody>
      </p:sp>
      <p:sp>
        <p:nvSpPr>
          <p:cNvPr id="10" name="TextBox 9"/>
          <p:cNvSpPr txBox="1"/>
          <p:nvPr/>
        </p:nvSpPr>
        <p:spPr>
          <a:xfrm>
            <a:off x="4690501" y="6326225"/>
            <a:ext cx="31350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schools.nyc.gov/SHS</a:t>
            </a: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happens after I audition for LaGuardia?</a:t>
            </a:r>
          </a:p>
        </p:txBody>
      </p:sp>
      <p:sp>
        <p:nvSpPr>
          <p:cNvPr id="11" name="Title 1"/>
          <p:cNvSpPr txBox="1">
            <a:spLocks/>
          </p:cNvSpPr>
          <p:nvPr/>
        </p:nvSpPr>
        <p:spPr>
          <a:xfrm>
            <a:off x="450210" y="1261505"/>
            <a:ext cx="11085297" cy="757795"/>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prstClr val="black">
                  <a:lumMod val="65000"/>
                  <a:lumOff val="35000"/>
                </a:prstClr>
              </a:buClr>
              <a:buSzTx/>
              <a:buFontTx/>
              <a:buNone/>
              <a:tabLst/>
              <a:defRPr/>
            </a:pPr>
            <a:r>
              <a:rPr kumimoji="0" lang="en-US" sz="3200" b="1" i="0" u="none" strike="noStrike" kern="1200" cap="none" spc="0" normalizeH="0" baseline="0" noProof="0" dirty="0">
                <a:ln>
                  <a:noFill/>
                </a:ln>
                <a:solidFill>
                  <a:prstClr val="white"/>
                </a:solidFill>
                <a:effectLst/>
                <a:uLnTx/>
                <a:uFillTx/>
                <a:latin typeface="Gill Sans MT" panose="020B0502020104020203" pitchFamily="34" charset="0"/>
                <a:ea typeface="+mj-ea"/>
                <a:cs typeface="Arial" panose="020B0604020202020204" pitchFamily="34" charset="0"/>
              </a:rPr>
              <a:t>LaGuardia staff evaluates each student who auditions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63" y="6211163"/>
            <a:ext cx="527691" cy="59945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8970" r="51036"/>
          <a:stretch/>
        </p:blipFill>
        <p:spPr>
          <a:xfrm>
            <a:off x="11080751" y="6248399"/>
            <a:ext cx="920750" cy="582367"/>
          </a:xfrm>
          <a:prstGeom prst="rect">
            <a:avLst/>
          </a:prstGeom>
        </p:spPr>
      </p:pic>
    </p:spTree>
    <p:extLst>
      <p:ext uri="{BB962C8B-B14F-4D97-AF65-F5344CB8AC3E}">
        <p14:creationId xmlns:p14="http://schemas.microsoft.com/office/powerpoint/2010/main" val="3249898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5eed204-e70e-4159-a046-51aef3a041f6">
      <UserInfo>
        <DisplayName>Salcedo Joanne</DisplayName>
        <AccountId>400</AccountId>
        <AccountType/>
      </UserInfo>
      <UserInfo>
        <DisplayName>Man Lai</DisplayName>
        <AccountId>3147</AccountId>
        <AccountType/>
      </UserInfo>
      <UserInfo>
        <DisplayName>Costa Marion</DisplayName>
        <AccountId>3379</AccountId>
        <AccountType/>
      </UserInfo>
      <UserInfo>
        <DisplayName>Lowe Monica</DisplayName>
        <AccountId>903</AccountId>
        <AccountType/>
      </UserInfo>
      <UserInfo>
        <DisplayName>Berck Leslie</DisplayName>
        <AccountId>393</AccountId>
        <AccountType/>
      </UserInfo>
      <UserInfo>
        <DisplayName>Kaufman Jennifer</DisplayName>
        <AccountId>350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0B1671D0BA9E499CC34AA2561A81F7" ma:contentTypeVersion="4" ma:contentTypeDescription="Create a new document." ma:contentTypeScope="" ma:versionID="86c244b9411fb4cc07983943d31a7c19">
  <xsd:schema xmlns:xsd="http://www.w3.org/2001/XMLSchema" xmlns:xs="http://www.w3.org/2001/XMLSchema" xmlns:p="http://schemas.microsoft.com/office/2006/metadata/properties" xmlns:ns2="84f4a894-2a74-4daf-97cb-18cc5d7367ac" xmlns:ns3="d5eed204-e70e-4159-a046-51aef3a041f6" targetNamespace="http://schemas.microsoft.com/office/2006/metadata/properties" ma:root="true" ma:fieldsID="013278646027dcf54a92ac66cefd968f" ns2:_="" ns3:_="">
    <xsd:import namespace="84f4a894-2a74-4daf-97cb-18cc5d7367ac"/>
    <xsd:import namespace="d5eed204-e70e-4159-a046-51aef3a041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4a894-2a74-4daf-97cb-18cc5d736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ed204-e70e-4159-a046-51aef3a041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A6DF2-EC3F-4685-8AD3-B0A3C97BC886}">
  <ds:schemaRefs>
    <ds:schemaRef ds:uri="http://schemas.microsoft.com/sharepoint/v3/contenttype/forms"/>
  </ds:schemaRefs>
</ds:datastoreItem>
</file>

<file path=customXml/itemProps2.xml><?xml version="1.0" encoding="utf-8"?>
<ds:datastoreItem xmlns:ds="http://schemas.openxmlformats.org/officeDocument/2006/customXml" ds:itemID="{5EE41068-B98C-4CAA-B615-1B045CBFF8C9}">
  <ds:schemaRefs>
    <ds:schemaRef ds:uri="d5eed204-e70e-4159-a046-51aef3a041f6"/>
    <ds:schemaRef ds:uri="http://purl.org/dc/elements/1.1/"/>
    <ds:schemaRef ds:uri="http://www.w3.org/XML/1998/namespace"/>
    <ds:schemaRef ds:uri="http://schemas.microsoft.com/office/2006/documentManagement/types"/>
    <ds:schemaRef ds:uri="84f4a894-2a74-4daf-97cb-18cc5d7367ac"/>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C257BCC-818D-4C12-BC14-5A4963326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4a894-2a74-4daf-97cb-18cc5d7367ac"/>
    <ds:schemaRef ds:uri="d5eed204-e70e-4159-a046-51aef3a04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2357</TotalTime>
  <Words>6328</Words>
  <Application>Microsoft Office PowerPoint</Application>
  <PresentationFormat>Custom</PresentationFormat>
  <Paragraphs>796</Paragraphs>
  <Slides>47</Slides>
  <Notes>47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 Mukhija</dc:creator>
  <cp:lastModifiedBy>admin</cp:lastModifiedBy>
  <cp:revision>666</cp:revision>
  <cp:lastPrinted>2019-05-29T15:28:00Z</cp:lastPrinted>
  <dcterms:created xsi:type="dcterms:W3CDTF">2016-05-11T14:17:07Z</dcterms:created>
  <dcterms:modified xsi:type="dcterms:W3CDTF">2019-09-25T16:54:12Z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0x010100CC0B1671D0BA9E499CC34AA2561A81F7</vt:lpwstr>
  </property>
  <property fmtid="{D5CDD505-2E9C-101B-9397-08002B2CF9AE}" pid="3" name="AuthorIds_UIVersion_9728">
    <vt:lpwstr>393</vt:lpwstr>
  </property>
</Properties>
</file>