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Roboto"/>
      <p:regular r:id="rId71"/>
      <p:bold r:id="rId72"/>
      <p:italic r:id="rId73"/>
      <p:boldItalic r:id="rId74"/>
    </p:embeddedFont>
    <p:embeddedFont>
      <p:font typeface="Bubblegum Sans"/>
      <p:regular r:id="rId75"/>
    </p:embeddedFont>
    <p:embeddedFont>
      <p:font typeface="Open Sans"/>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6.xml"/><Relationship Id="rId75" Type="http://schemas.openxmlformats.org/officeDocument/2006/relationships/font" Target="fonts/BubblegumSans-regular.fntdata"/><Relationship Id="rId30" Type="http://schemas.openxmlformats.org/officeDocument/2006/relationships/slide" Target="slides/slide25.xml"/><Relationship Id="rId74" Type="http://schemas.openxmlformats.org/officeDocument/2006/relationships/font" Target="fonts/Roboto-boldItalic.fntdata"/><Relationship Id="rId33" Type="http://schemas.openxmlformats.org/officeDocument/2006/relationships/slide" Target="slides/slide28.xml"/><Relationship Id="rId77" Type="http://schemas.openxmlformats.org/officeDocument/2006/relationships/font" Target="fonts/OpenSans-bold.fntdata"/><Relationship Id="rId32" Type="http://schemas.openxmlformats.org/officeDocument/2006/relationships/slide" Target="slides/slide27.xml"/><Relationship Id="rId76" Type="http://schemas.openxmlformats.org/officeDocument/2006/relationships/font" Target="fonts/OpenSans-regular.fntdata"/><Relationship Id="rId35" Type="http://schemas.openxmlformats.org/officeDocument/2006/relationships/slide" Target="slides/slide30.xml"/><Relationship Id="rId79" Type="http://schemas.openxmlformats.org/officeDocument/2006/relationships/font" Target="fonts/OpenSans-boldItalic.fntdata"/><Relationship Id="rId34" Type="http://schemas.openxmlformats.org/officeDocument/2006/relationships/slide" Target="slides/slide29.xml"/><Relationship Id="rId78" Type="http://schemas.openxmlformats.org/officeDocument/2006/relationships/font" Target="fonts/OpenSans-italic.fntdata"/><Relationship Id="rId71" Type="http://schemas.openxmlformats.org/officeDocument/2006/relationships/font" Target="fonts/Roboto-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lvl1pPr>
            <a:lvl2pPr indent="-228600" lvl="1" marL="914400" marR="0" rtl="0" algn="l">
              <a:spcBef>
                <a:spcPts val="0"/>
              </a:spcBef>
              <a:spcAft>
                <a:spcPts val="0"/>
              </a:spcAft>
              <a:buSzPts val="1400"/>
              <a:buNone/>
              <a:defRPr b="0" i="0" sz="1100" u="none" cap="none" strike="noStrike"/>
            </a:lvl2pPr>
            <a:lvl3pPr indent="-228600" lvl="2" marL="1371600" marR="0" rtl="0" algn="l">
              <a:spcBef>
                <a:spcPts val="0"/>
              </a:spcBef>
              <a:spcAft>
                <a:spcPts val="0"/>
              </a:spcAft>
              <a:buSzPts val="1400"/>
              <a:buNone/>
              <a:defRPr b="0" i="0" sz="1100" u="none" cap="none" strike="noStrike"/>
            </a:lvl3pPr>
            <a:lvl4pPr indent="-228600" lvl="3" marL="1828800" marR="0" rtl="0" algn="l">
              <a:spcBef>
                <a:spcPts val="0"/>
              </a:spcBef>
              <a:spcAft>
                <a:spcPts val="0"/>
              </a:spcAft>
              <a:buSzPts val="1400"/>
              <a:buNone/>
              <a:defRPr b="0" i="0" sz="1100" u="none" cap="none" strike="noStrike"/>
            </a:lvl4pPr>
            <a:lvl5pPr indent="-228600" lvl="4" marL="2286000" marR="0" rtl="0" algn="l">
              <a:spcBef>
                <a:spcPts val="0"/>
              </a:spcBef>
              <a:spcAft>
                <a:spcPts val="0"/>
              </a:spcAft>
              <a:buSzPts val="1400"/>
              <a:buNone/>
              <a:defRPr b="0" i="0" sz="1100" u="none" cap="none" strike="noStrike"/>
            </a:lvl5pPr>
            <a:lvl6pPr indent="-228600" lvl="5" marL="2743200" marR="0" rtl="0" algn="l">
              <a:spcBef>
                <a:spcPts val="0"/>
              </a:spcBef>
              <a:spcAft>
                <a:spcPts val="0"/>
              </a:spcAft>
              <a:buSzPts val="1400"/>
              <a:buNone/>
              <a:defRPr b="0" i="0" sz="1100" u="none" cap="none" strike="noStrike"/>
            </a:lvl6pPr>
            <a:lvl7pPr indent="-228600" lvl="6" marL="3200400" marR="0" rtl="0" algn="l">
              <a:spcBef>
                <a:spcPts val="0"/>
              </a:spcBef>
              <a:spcAft>
                <a:spcPts val="0"/>
              </a:spcAft>
              <a:buSzPts val="1400"/>
              <a:buNone/>
              <a:defRPr b="0" i="0" sz="1100" u="none" cap="none" strike="noStrike"/>
            </a:lvl7pPr>
            <a:lvl8pPr indent="-228600" lvl="7" marL="3657600" marR="0" rtl="0" algn="l">
              <a:spcBef>
                <a:spcPts val="0"/>
              </a:spcBef>
              <a:spcAft>
                <a:spcPts val="0"/>
              </a:spcAft>
              <a:buSzPts val="1400"/>
              <a:buNone/>
              <a:defRPr b="0" i="0" sz="1100" u="none" cap="none" strike="noStrike"/>
            </a:lvl8pPr>
            <a:lvl9pPr indent="-228600" lvl="8" marL="4114800" marR="0" rtl="0" algn="l">
              <a:spcBef>
                <a:spcPts val="0"/>
              </a:spcBef>
              <a:spcAft>
                <a:spcPts val="0"/>
              </a:spcAft>
              <a:buSzPts val="1400"/>
              <a:buNone/>
              <a:defRPr b="0" i="0" sz="11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c87f3e0d9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4c87f3e0d9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c87f3e0d9_8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4c87f3e0d9_8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c87f3e0d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4c87f3e0d9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c87f3e0d9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4c87f3e0d9_3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c87f3e0d9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4c87f3e0d9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c87f3e0d9_1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4c87f3e0d9_1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c87f3e0d9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4c87f3e0d9_1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c87f3e0d9_1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4c87f3e0d9_1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4c87f3e0d9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4c87f3e0d9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c87f3e0d9_9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4c87f3e0d9_9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4c964e60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4c964e60a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4c964e60a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4c964e60a5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4c964e60a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4c964e60a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4c964e60a5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4c964e60a5_1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4c964e60a5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4c964e60a5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4c964e60a5_8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4c964e60a5_8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4c964e60a5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4c964e60a5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4c964e60a5_1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4c964e60a5_1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4c964e60a5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4c964e60a5_1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4c964e60a5_1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4c964e60a5_1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a87b7fd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a87b7fd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4c964e60a5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4c964e60a5_1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c964e60a5_15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4c964e60a5_15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4c964e60a5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4c964e60a5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4c964e60a5_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4c964e60a5_7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4c964e60a5_1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4c964e60a5_1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4c964e60a5_18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4c964e60a5_18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4c964e60a5_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4c964e60a5_2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4c964e60a5_2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4c964e60a5_2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4c98b411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4c98b4116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4c98b4116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4c98b41169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4c87f3e0d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4c87f3e0d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4cadba9f0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4cadba9f0a_0_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4cadba9f0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4cadba9f0a_0_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4cadba9f0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4cadba9f0a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4cadba9f0a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g4cadba9f0a_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4cadc84c92_16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g4cadc84c92_16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4cadc84c92_16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4cadc84c92_16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4cadc84c92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4cadc84c92_1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4cadc84c92_1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4cadc84c92_19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4cadc84c92_1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4cadc84c92_1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4cadc84c92_18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4cadc84c92_18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4c87f3e0d9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4c87f3e0d9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4cadc84c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g4cadc84c9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4cadc84c9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g4cadc84c92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Google Shape;639;g4cadc84c92_2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4cadc84c92_2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4cadc84c92_27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4cadc84c92_27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4cadc84c92_2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4cadc84c92_2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4cadc84c92_29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g4cadc84c92_29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4cadc84c92_2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g4cadc84c92_2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4cadc84c92_2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g4cadc84c92_24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4e494ac9e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g4e494ac9e7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Google Shape;719;g4e494ac9e7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 name="Google Shape;720;g4e494ac9e7_3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c87f3e0d9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4c87f3e0d9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6" name="Shape 726"/>
        <p:cNvGrpSpPr/>
        <p:nvPr/>
      </p:nvGrpSpPr>
      <p:grpSpPr>
        <a:xfrm>
          <a:off x="0" y="0"/>
          <a:ext cx="0" cy="0"/>
          <a:chOff x="0" y="0"/>
          <a:chExt cx="0" cy="0"/>
        </a:xfrm>
      </p:grpSpPr>
      <p:sp>
        <p:nvSpPr>
          <p:cNvPr id="727" name="Google Shape;727;g4e494ac9e7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g4e494ac9e7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4e494ac9e7_8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g4e494ac9e7_8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Google Shape;749;g4ddc444a5d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g4ddc444a5d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g4ddc444a5d_1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g4ddc444a5d_1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4ddc444a5d_1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g4ddc444a5d_12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4ddc444a5d_1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g4ddc444a5d_12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c87f3e0d9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4c87f3e0d9_5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c87f3e0d9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4c87f3e0d9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c87f3e0d9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4c87f3e0d9_6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5200">
                <a:solidFill>
                  <a:schemeClr val="dk1"/>
                </a:solidFill>
              </a:defRPr>
            </a:lvl2pPr>
            <a:lvl3pPr indent="0" lvl="2" algn="ctr">
              <a:spcBef>
                <a:spcPts val="0"/>
              </a:spcBef>
              <a:spcAft>
                <a:spcPts val="0"/>
              </a:spcAft>
              <a:buClr>
                <a:schemeClr val="dk1"/>
              </a:buClr>
              <a:buSzPts val="1400"/>
              <a:buFont typeface="Arial"/>
              <a:buNone/>
              <a:defRPr sz="5200">
                <a:solidFill>
                  <a:schemeClr val="dk1"/>
                </a:solidFill>
              </a:defRPr>
            </a:lvl3pPr>
            <a:lvl4pPr indent="0" lvl="3" algn="ctr">
              <a:spcBef>
                <a:spcPts val="0"/>
              </a:spcBef>
              <a:spcAft>
                <a:spcPts val="0"/>
              </a:spcAft>
              <a:buClr>
                <a:schemeClr val="dk1"/>
              </a:buClr>
              <a:buSzPts val="1400"/>
              <a:buFont typeface="Arial"/>
              <a:buNone/>
              <a:defRPr sz="5200">
                <a:solidFill>
                  <a:schemeClr val="dk1"/>
                </a:solidFill>
              </a:defRPr>
            </a:lvl4pPr>
            <a:lvl5pPr indent="0" lvl="4" algn="ctr">
              <a:spcBef>
                <a:spcPts val="0"/>
              </a:spcBef>
              <a:spcAft>
                <a:spcPts val="0"/>
              </a:spcAft>
              <a:buClr>
                <a:schemeClr val="dk1"/>
              </a:buClr>
              <a:buSzPts val="1400"/>
              <a:buFont typeface="Arial"/>
              <a:buNone/>
              <a:defRPr sz="5200">
                <a:solidFill>
                  <a:schemeClr val="dk1"/>
                </a:solidFill>
              </a:defRPr>
            </a:lvl5pPr>
            <a:lvl6pPr indent="0" lvl="5" algn="ctr">
              <a:spcBef>
                <a:spcPts val="0"/>
              </a:spcBef>
              <a:spcAft>
                <a:spcPts val="0"/>
              </a:spcAft>
              <a:buClr>
                <a:schemeClr val="dk1"/>
              </a:buClr>
              <a:buSzPts val="1400"/>
              <a:buFont typeface="Arial"/>
              <a:buNone/>
              <a:defRPr sz="5200">
                <a:solidFill>
                  <a:schemeClr val="dk1"/>
                </a:solidFill>
              </a:defRPr>
            </a:lvl6pPr>
            <a:lvl7pPr indent="0" lvl="6" algn="ctr">
              <a:spcBef>
                <a:spcPts val="0"/>
              </a:spcBef>
              <a:spcAft>
                <a:spcPts val="0"/>
              </a:spcAft>
              <a:buClr>
                <a:schemeClr val="dk1"/>
              </a:buClr>
              <a:buSzPts val="1400"/>
              <a:buFont typeface="Arial"/>
              <a:buNone/>
              <a:defRPr sz="5200">
                <a:solidFill>
                  <a:schemeClr val="dk1"/>
                </a:solidFill>
              </a:defRPr>
            </a:lvl7pPr>
            <a:lvl8pPr indent="0" lvl="7" algn="ctr">
              <a:spcBef>
                <a:spcPts val="0"/>
              </a:spcBef>
              <a:spcAft>
                <a:spcPts val="0"/>
              </a:spcAft>
              <a:buClr>
                <a:schemeClr val="dk1"/>
              </a:buClr>
              <a:buSzPts val="1400"/>
              <a:buFont typeface="Arial"/>
              <a:buNone/>
              <a:defRPr sz="5200">
                <a:solidFill>
                  <a:schemeClr val="dk1"/>
                </a:solidFill>
              </a:defRPr>
            </a:lvl8pPr>
            <a:lvl9pPr indent="0" lvl="8" algn="ctr">
              <a:spcBef>
                <a:spcPts val="0"/>
              </a:spcBef>
              <a:spcAft>
                <a:spcPts val="0"/>
              </a:spcAft>
              <a:buClr>
                <a:schemeClr val="dk1"/>
              </a:buClr>
              <a:buSzPts val="1400"/>
              <a:buFont typeface="Arial"/>
              <a:buNone/>
              <a:defRPr sz="5200">
                <a:solidFill>
                  <a:schemeClr val="dk1"/>
                </a:solidFill>
              </a:defRPr>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12" name="Google Shape;12;p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44" name="Shape 44"/>
        <p:cNvGrpSpPr/>
        <p:nvPr/>
      </p:nvGrpSpPr>
      <p:grpSpPr>
        <a:xfrm>
          <a:off x="0" y="0"/>
          <a:ext cx="0" cy="0"/>
          <a:chOff x="0" y="0"/>
          <a:chExt cx="0" cy="0"/>
        </a:xfrm>
      </p:grpSpPr>
      <p:sp>
        <p:nvSpPr>
          <p:cNvPr id="45" name="Google Shape;45;p1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12000">
                <a:solidFill>
                  <a:schemeClr val="dk1"/>
                </a:solidFill>
              </a:defRPr>
            </a:lvl2pPr>
            <a:lvl3pPr indent="0" lvl="2" algn="ctr">
              <a:spcBef>
                <a:spcPts val="0"/>
              </a:spcBef>
              <a:spcAft>
                <a:spcPts val="0"/>
              </a:spcAft>
              <a:buClr>
                <a:schemeClr val="dk1"/>
              </a:buClr>
              <a:buSzPts val="1400"/>
              <a:buFont typeface="Arial"/>
              <a:buNone/>
              <a:defRPr sz="12000">
                <a:solidFill>
                  <a:schemeClr val="dk1"/>
                </a:solidFill>
              </a:defRPr>
            </a:lvl3pPr>
            <a:lvl4pPr indent="0" lvl="3" algn="ctr">
              <a:spcBef>
                <a:spcPts val="0"/>
              </a:spcBef>
              <a:spcAft>
                <a:spcPts val="0"/>
              </a:spcAft>
              <a:buClr>
                <a:schemeClr val="dk1"/>
              </a:buClr>
              <a:buSzPts val="1400"/>
              <a:buFont typeface="Arial"/>
              <a:buNone/>
              <a:defRPr sz="12000">
                <a:solidFill>
                  <a:schemeClr val="dk1"/>
                </a:solidFill>
              </a:defRPr>
            </a:lvl4pPr>
            <a:lvl5pPr indent="0" lvl="4" algn="ctr">
              <a:spcBef>
                <a:spcPts val="0"/>
              </a:spcBef>
              <a:spcAft>
                <a:spcPts val="0"/>
              </a:spcAft>
              <a:buClr>
                <a:schemeClr val="dk1"/>
              </a:buClr>
              <a:buSzPts val="1400"/>
              <a:buFont typeface="Arial"/>
              <a:buNone/>
              <a:defRPr sz="12000">
                <a:solidFill>
                  <a:schemeClr val="dk1"/>
                </a:solidFill>
              </a:defRPr>
            </a:lvl5pPr>
            <a:lvl6pPr indent="0" lvl="5" algn="ctr">
              <a:spcBef>
                <a:spcPts val="0"/>
              </a:spcBef>
              <a:spcAft>
                <a:spcPts val="0"/>
              </a:spcAft>
              <a:buClr>
                <a:schemeClr val="dk1"/>
              </a:buClr>
              <a:buSzPts val="1400"/>
              <a:buFont typeface="Arial"/>
              <a:buNone/>
              <a:defRPr sz="12000">
                <a:solidFill>
                  <a:schemeClr val="dk1"/>
                </a:solidFill>
              </a:defRPr>
            </a:lvl6pPr>
            <a:lvl7pPr indent="0" lvl="6" algn="ctr">
              <a:spcBef>
                <a:spcPts val="0"/>
              </a:spcBef>
              <a:spcAft>
                <a:spcPts val="0"/>
              </a:spcAft>
              <a:buClr>
                <a:schemeClr val="dk1"/>
              </a:buClr>
              <a:buSzPts val="1400"/>
              <a:buFont typeface="Arial"/>
              <a:buNone/>
              <a:defRPr sz="12000">
                <a:solidFill>
                  <a:schemeClr val="dk1"/>
                </a:solidFill>
              </a:defRPr>
            </a:lvl7pPr>
            <a:lvl8pPr indent="0" lvl="7" algn="ctr">
              <a:spcBef>
                <a:spcPts val="0"/>
              </a:spcBef>
              <a:spcAft>
                <a:spcPts val="0"/>
              </a:spcAft>
              <a:buClr>
                <a:schemeClr val="dk1"/>
              </a:buClr>
              <a:buSzPts val="1400"/>
              <a:buFont typeface="Arial"/>
              <a:buNone/>
              <a:defRPr sz="12000">
                <a:solidFill>
                  <a:schemeClr val="dk1"/>
                </a:solidFill>
              </a:defRPr>
            </a:lvl8pPr>
            <a:lvl9pPr indent="0" lvl="8" algn="ctr">
              <a:spcBef>
                <a:spcPts val="0"/>
              </a:spcBef>
              <a:spcAft>
                <a:spcPts val="0"/>
              </a:spcAft>
              <a:buClr>
                <a:schemeClr val="dk1"/>
              </a:buClr>
              <a:buSzPts val="1400"/>
              <a:buFont typeface="Arial"/>
              <a:buNone/>
              <a:defRPr sz="12000">
                <a:solidFill>
                  <a:schemeClr val="dk1"/>
                </a:solidFill>
              </a:defRPr>
            </a:lvl9pPr>
          </a:lstStyle>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7" name="Google Shape;47;p1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 name="Google Shape;16;p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3600">
                <a:solidFill>
                  <a:schemeClr val="dk1"/>
                </a:solidFill>
              </a:defRPr>
            </a:lvl2pPr>
            <a:lvl3pPr indent="0" lvl="2" algn="ctr">
              <a:spcBef>
                <a:spcPts val="0"/>
              </a:spcBef>
              <a:spcAft>
                <a:spcPts val="0"/>
              </a:spcAft>
              <a:buClr>
                <a:schemeClr val="dk1"/>
              </a:buClr>
              <a:buSzPts val="1400"/>
              <a:buFont typeface="Arial"/>
              <a:buNone/>
              <a:defRPr sz="3600">
                <a:solidFill>
                  <a:schemeClr val="dk1"/>
                </a:solidFill>
              </a:defRPr>
            </a:lvl3pPr>
            <a:lvl4pPr indent="0" lvl="3" algn="ctr">
              <a:spcBef>
                <a:spcPts val="0"/>
              </a:spcBef>
              <a:spcAft>
                <a:spcPts val="0"/>
              </a:spcAft>
              <a:buClr>
                <a:schemeClr val="dk1"/>
              </a:buClr>
              <a:buSzPts val="1400"/>
              <a:buFont typeface="Arial"/>
              <a:buNone/>
              <a:defRPr sz="3600">
                <a:solidFill>
                  <a:schemeClr val="dk1"/>
                </a:solidFill>
              </a:defRPr>
            </a:lvl4pPr>
            <a:lvl5pPr indent="0" lvl="4" algn="ctr">
              <a:spcBef>
                <a:spcPts val="0"/>
              </a:spcBef>
              <a:spcAft>
                <a:spcPts val="0"/>
              </a:spcAft>
              <a:buClr>
                <a:schemeClr val="dk1"/>
              </a:buClr>
              <a:buSzPts val="1400"/>
              <a:buFont typeface="Arial"/>
              <a:buNone/>
              <a:defRPr sz="3600">
                <a:solidFill>
                  <a:schemeClr val="dk1"/>
                </a:solidFill>
              </a:defRPr>
            </a:lvl5pPr>
            <a:lvl6pPr indent="0" lvl="5" algn="ctr">
              <a:spcBef>
                <a:spcPts val="0"/>
              </a:spcBef>
              <a:spcAft>
                <a:spcPts val="0"/>
              </a:spcAft>
              <a:buClr>
                <a:schemeClr val="dk1"/>
              </a:buClr>
              <a:buSzPts val="1400"/>
              <a:buFont typeface="Arial"/>
              <a:buNone/>
              <a:defRPr sz="3600">
                <a:solidFill>
                  <a:schemeClr val="dk1"/>
                </a:solidFill>
              </a:defRPr>
            </a:lvl6pPr>
            <a:lvl7pPr indent="0" lvl="6" algn="ctr">
              <a:spcBef>
                <a:spcPts val="0"/>
              </a:spcBef>
              <a:spcAft>
                <a:spcPts val="0"/>
              </a:spcAft>
              <a:buClr>
                <a:schemeClr val="dk1"/>
              </a:buClr>
              <a:buSzPts val="1400"/>
              <a:buFont typeface="Arial"/>
              <a:buNone/>
              <a:defRPr sz="3600">
                <a:solidFill>
                  <a:schemeClr val="dk1"/>
                </a:solidFill>
              </a:defRPr>
            </a:lvl7pPr>
            <a:lvl8pPr indent="0" lvl="7" algn="ctr">
              <a:spcBef>
                <a:spcPts val="0"/>
              </a:spcBef>
              <a:spcAft>
                <a:spcPts val="0"/>
              </a:spcAft>
              <a:buClr>
                <a:schemeClr val="dk1"/>
              </a:buClr>
              <a:buSzPts val="1400"/>
              <a:buFont typeface="Arial"/>
              <a:buNone/>
              <a:defRPr sz="3600">
                <a:solidFill>
                  <a:schemeClr val="dk1"/>
                </a:solidFill>
              </a:defRPr>
            </a:lvl8pPr>
            <a:lvl9pPr indent="0" lvl="8" algn="ctr">
              <a:spcBef>
                <a:spcPts val="0"/>
              </a:spcBef>
              <a:spcAft>
                <a:spcPts val="0"/>
              </a:spcAft>
              <a:buClr>
                <a:schemeClr val="dk1"/>
              </a:buClr>
              <a:buSzPts val="1400"/>
              <a:buFont typeface="Arial"/>
              <a:buNone/>
              <a:defRPr sz="3600">
                <a:solidFill>
                  <a:schemeClr val="dk1"/>
                </a:solidFill>
              </a:defRPr>
            </a:lvl9pPr>
          </a:lstStyle>
          <a:p/>
        </p:txBody>
      </p:sp>
      <p:sp>
        <p:nvSpPr>
          <p:cNvPr id="19" name="Google Shape;19;p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4" name="Google Shape;24;p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7" name="Google Shape;27;p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400">
                <a:solidFill>
                  <a:schemeClr val="dk1"/>
                </a:solidFill>
              </a:defRPr>
            </a:lvl2pPr>
            <a:lvl3pPr indent="0" lvl="2">
              <a:spcBef>
                <a:spcPts val="0"/>
              </a:spcBef>
              <a:spcAft>
                <a:spcPts val="0"/>
              </a:spcAft>
              <a:buClr>
                <a:schemeClr val="dk1"/>
              </a:buClr>
              <a:buSzPts val="1400"/>
              <a:buFont typeface="Arial"/>
              <a:buNone/>
              <a:defRPr sz="2400">
                <a:solidFill>
                  <a:schemeClr val="dk1"/>
                </a:solidFill>
              </a:defRPr>
            </a:lvl3pPr>
            <a:lvl4pPr indent="0" lvl="3">
              <a:spcBef>
                <a:spcPts val="0"/>
              </a:spcBef>
              <a:spcAft>
                <a:spcPts val="0"/>
              </a:spcAft>
              <a:buClr>
                <a:schemeClr val="dk1"/>
              </a:buClr>
              <a:buSzPts val="1400"/>
              <a:buFont typeface="Arial"/>
              <a:buNone/>
              <a:defRPr sz="2400">
                <a:solidFill>
                  <a:schemeClr val="dk1"/>
                </a:solidFill>
              </a:defRPr>
            </a:lvl4pPr>
            <a:lvl5pPr indent="0" lvl="4">
              <a:spcBef>
                <a:spcPts val="0"/>
              </a:spcBef>
              <a:spcAft>
                <a:spcPts val="0"/>
              </a:spcAft>
              <a:buClr>
                <a:schemeClr val="dk1"/>
              </a:buClr>
              <a:buSzPts val="1400"/>
              <a:buFont typeface="Arial"/>
              <a:buNone/>
              <a:defRPr sz="2400">
                <a:solidFill>
                  <a:schemeClr val="dk1"/>
                </a:solidFill>
              </a:defRPr>
            </a:lvl5pPr>
            <a:lvl6pPr indent="0" lvl="5">
              <a:spcBef>
                <a:spcPts val="0"/>
              </a:spcBef>
              <a:spcAft>
                <a:spcPts val="0"/>
              </a:spcAft>
              <a:buClr>
                <a:schemeClr val="dk1"/>
              </a:buClr>
              <a:buSzPts val="1400"/>
              <a:buFont typeface="Arial"/>
              <a:buNone/>
              <a:defRPr sz="2400">
                <a:solidFill>
                  <a:schemeClr val="dk1"/>
                </a:solidFill>
              </a:defRPr>
            </a:lvl6pPr>
            <a:lvl7pPr indent="0" lvl="6">
              <a:spcBef>
                <a:spcPts val="0"/>
              </a:spcBef>
              <a:spcAft>
                <a:spcPts val="0"/>
              </a:spcAft>
              <a:buClr>
                <a:schemeClr val="dk1"/>
              </a:buClr>
              <a:buSzPts val="1400"/>
              <a:buFont typeface="Arial"/>
              <a:buNone/>
              <a:defRPr sz="2400">
                <a:solidFill>
                  <a:schemeClr val="dk1"/>
                </a:solidFill>
              </a:defRPr>
            </a:lvl7pPr>
            <a:lvl8pPr indent="0" lvl="7">
              <a:spcBef>
                <a:spcPts val="0"/>
              </a:spcBef>
              <a:spcAft>
                <a:spcPts val="0"/>
              </a:spcAft>
              <a:buClr>
                <a:schemeClr val="dk1"/>
              </a:buClr>
              <a:buSzPts val="1400"/>
              <a:buFont typeface="Arial"/>
              <a:buNone/>
              <a:defRPr sz="2400">
                <a:solidFill>
                  <a:schemeClr val="dk1"/>
                </a:solidFill>
              </a:defRPr>
            </a:lvl8pPr>
            <a:lvl9pPr indent="0" lvl="8">
              <a:spcBef>
                <a:spcPts val="0"/>
              </a:spcBef>
              <a:spcAft>
                <a:spcPts val="0"/>
              </a:spcAft>
              <a:buClr>
                <a:schemeClr val="dk1"/>
              </a:buClr>
              <a:buSzPts val="1400"/>
              <a:buFont typeface="Arial"/>
              <a:buNone/>
              <a:defRPr sz="2400">
                <a:solidFill>
                  <a:schemeClr val="dk1"/>
                </a:solidFill>
              </a:defRPr>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1" name="Google Shape;31;p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4800">
                <a:solidFill>
                  <a:schemeClr val="dk1"/>
                </a:solidFill>
              </a:defRPr>
            </a:lvl2pPr>
            <a:lvl3pPr indent="0" lvl="2">
              <a:spcBef>
                <a:spcPts val="0"/>
              </a:spcBef>
              <a:spcAft>
                <a:spcPts val="0"/>
              </a:spcAft>
              <a:buClr>
                <a:schemeClr val="dk1"/>
              </a:buClr>
              <a:buSzPts val="1400"/>
              <a:buFont typeface="Arial"/>
              <a:buNone/>
              <a:defRPr sz="4800">
                <a:solidFill>
                  <a:schemeClr val="dk1"/>
                </a:solidFill>
              </a:defRPr>
            </a:lvl3pPr>
            <a:lvl4pPr indent="0" lvl="3">
              <a:spcBef>
                <a:spcPts val="0"/>
              </a:spcBef>
              <a:spcAft>
                <a:spcPts val="0"/>
              </a:spcAft>
              <a:buClr>
                <a:schemeClr val="dk1"/>
              </a:buClr>
              <a:buSzPts val="1400"/>
              <a:buFont typeface="Arial"/>
              <a:buNone/>
              <a:defRPr sz="4800">
                <a:solidFill>
                  <a:schemeClr val="dk1"/>
                </a:solidFill>
              </a:defRPr>
            </a:lvl4pPr>
            <a:lvl5pPr indent="0" lvl="4">
              <a:spcBef>
                <a:spcPts val="0"/>
              </a:spcBef>
              <a:spcAft>
                <a:spcPts val="0"/>
              </a:spcAft>
              <a:buClr>
                <a:schemeClr val="dk1"/>
              </a:buClr>
              <a:buSzPts val="1400"/>
              <a:buFont typeface="Arial"/>
              <a:buNone/>
              <a:defRPr sz="4800">
                <a:solidFill>
                  <a:schemeClr val="dk1"/>
                </a:solidFill>
              </a:defRPr>
            </a:lvl5pPr>
            <a:lvl6pPr indent="0" lvl="5">
              <a:spcBef>
                <a:spcPts val="0"/>
              </a:spcBef>
              <a:spcAft>
                <a:spcPts val="0"/>
              </a:spcAft>
              <a:buClr>
                <a:schemeClr val="dk1"/>
              </a:buClr>
              <a:buSzPts val="1400"/>
              <a:buFont typeface="Arial"/>
              <a:buNone/>
              <a:defRPr sz="4800">
                <a:solidFill>
                  <a:schemeClr val="dk1"/>
                </a:solidFill>
              </a:defRPr>
            </a:lvl6pPr>
            <a:lvl7pPr indent="0" lvl="6">
              <a:spcBef>
                <a:spcPts val="0"/>
              </a:spcBef>
              <a:spcAft>
                <a:spcPts val="0"/>
              </a:spcAft>
              <a:buClr>
                <a:schemeClr val="dk1"/>
              </a:buClr>
              <a:buSzPts val="1400"/>
              <a:buFont typeface="Arial"/>
              <a:buNone/>
              <a:defRPr sz="4800">
                <a:solidFill>
                  <a:schemeClr val="dk1"/>
                </a:solidFill>
              </a:defRPr>
            </a:lvl7pPr>
            <a:lvl8pPr indent="0" lvl="7">
              <a:spcBef>
                <a:spcPts val="0"/>
              </a:spcBef>
              <a:spcAft>
                <a:spcPts val="0"/>
              </a:spcAft>
              <a:buClr>
                <a:schemeClr val="dk1"/>
              </a:buClr>
              <a:buSzPts val="1400"/>
              <a:buFont typeface="Arial"/>
              <a:buNone/>
              <a:defRPr sz="4800">
                <a:solidFill>
                  <a:schemeClr val="dk1"/>
                </a:solidFill>
              </a:defRPr>
            </a:lvl8pPr>
            <a:lvl9pPr indent="0" lvl="8">
              <a:spcBef>
                <a:spcPts val="0"/>
              </a:spcBef>
              <a:spcAft>
                <a:spcPts val="0"/>
              </a:spcAft>
              <a:buClr>
                <a:schemeClr val="dk1"/>
              </a:buClr>
              <a:buSzPts val="1400"/>
              <a:buFont typeface="Arial"/>
              <a:buNone/>
              <a:defRPr sz="4800">
                <a:solidFill>
                  <a:schemeClr val="dk1"/>
                </a:solidFill>
              </a:defRPr>
            </a:lvl9pPr>
          </a:lstStyle>
          <a:p/>
        </p:txBody>
      </p:sp>
      <p:sp>
        <p:nvSpPr>
          <p:cNvPr id="34" name="Google Shape;34;p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4200">
                <a:solidFill>
                  <a:schemeClr val="dk1"/>
                </a:solidFill>
              </a:defRPr>
            </a:lvl2pPr>
            <a:lvl3pPr indent="0" lvl="2" algn="ctr">
              <a:spcBef>
                <a:spcPts val="0"/>
              </a:spcBef>
              <a:spcAft>
                <a:spcPts val="0"/>
              </a:spcAft>
              <a:buClr>
                <a:schemeClr val="dk1"/>
              </a:buClr>
              <a:buSzPts val="1400"/>
              <a:buFont typeface="Arial"/>
              <a:buNone/>
              <a:defRPr sz="4200">
                <a:solidFill>
                  <a:schemeClr val="dk1"/>
                </a:solidFill>
              </a:defRPr>
            </a:lvl3pPr>
            <a:lvl4pPr indent="0" lvl="3" algn="ctr">
              <a:spcBef>
                <a:spcPts val="0"/>
              </a:spcBef>
              <a:spcAft>
                <a:spcPts val="0"/>
              </a:spcAft>
              <a:buClr>
                <a:schemeClr val="dk1"/>
              </a:buClr>
              <a:buSzPts val="1400"/>
              <a:buFont typeface="Arial"/>
              <a:buNone/>
              <a:defRPr sz="4200">
                <a:solidFill>
                  <a:schemeClr val="dk1"/>
                </a:solidFill>
              </a:defRPr>
            </a:lvl4pPr>
            <a:lvl5pPr indent="0" lvl="4" algn="ctr">
              <a:spcBef>
                <a:spcPts val="0"/>
              </a:spcBef>
              <a:spcAft>
                <a:spcPts val="0"/>
              </a:spcAft>
              <a:buClr>
                <a:schemeClr val="dk1"/>
              </a:buClr>
              <a:buSzPts val="1400"/>
              <a:buFont typeface="Arial"/>
              <a:buNone/>
              <a:defRPr sz="4200">
                <a:solidFill>
                  <a:schemeClr val="dk1"/>
                </a:solidFill>
              </a:defRPr>
            </a:lvl5pPr>
            <a:lvl6pPr indent="0" lvl="5" algn="ctr">
              <a:spcBef>
                <a:spcPts val="0"/>
              </a:spcBef>
              <a:spcAft>
                <a:spcPts val="0"/>
              </a:spcAft>
              <a:buClr>
                <a:schemeClr val="dk1"/>
              </a:buClr>
              <a:buSzPts val="1400"/>
              <a:buFont typeface="Arial"/>
              <a:buNone/>
              <a:defRPr sz="4200">
                <a:solidFill>
                  <a:schemeClr val="dk1"/>
                </a:solidFill>
              </a:defRPr>
            </a:lvl6pPr>
            <a:lvl7pPr indent="0" lvl="6" algn="ctr">
              <a:spcBef>
                <a:spcPts val="0"/>
              </a:spcBef>
              <a:spcAft>
                <a:spcPts val="0"/>
              </a:spcAft>
              <a:buClr>
                <a:schemeClr val="dk1"/>
              </a:buClr>
              <a:buSzPts val="1400"/>
              <a:buFont typeface="Arial"/>
              <a:buNone/>
              <a:defRPr sz="4200">
                <a:solidFill>
                  <a:schemeClr val="dk1"/>
                </a:solidFill>
              </a:defRPr>
            </a:lvl7pPr>
            <a:lvl8pPr indent="0" lvl="7" algn="ctr">
              <a:spcBef>
                <a:spcPts val="0"/>
              </a:spcBef>
              <a:spcAft>
                <a:spcPts val="0"/>
              </a:spcAft>
              <a:buClr>
                <a:schemeClr val="dk1"/>
              </a:buClr>
              <a:buSzPts val="1400"/>
              <a:buFont typeface="Arial"/>
              <a:buNone/>
              <a:defRPr sz="4200">
                <a:solidFill>
                  <a:schemeClr val="dk1"/>
                </a:solidFill>
              </a:defRPr>
            </a:lvl8pPr>
            <a:lvl9pPr indent="0" lvl="8" algn="ctr">
              <a:spcBef>
                <a:spcPts val="0"/>
              </a:spcBef>
              <a:spcAft>
                <a:spcPts val="0"/>
              </a:spcAft>
              <a:buClr>
                <a:schemeClr val="dk1"/>
              </a:buClr>
              <a:buSzPts val="1400"/>
              <a:buFont typeface="Arial"/>
              <a:buNone/>
              <a:defRPr sz="4200">
                <a:solidFill>
                  <a:schemeClr val="dk1"/>
                </a:solidFill>
              </a:defRPr>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0" name="Google Shape;40;p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3" name="Google Shape;43;p1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slide" Target="/ppt/slid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slide" Target="/ppt/slid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1.jpg"/><Relationship Id="rId4" Type="http://schemas.openxmlformats.org/officeDocument/2006/relationships/slide" Target="/ppt/slid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87.jpg"/><Relationship Id="rId5" Type="http://schemas.openxmlformats.org/officeDocument/2006/relationships/slide" Target="/ppt/slid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6.jp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g"/><Relationship Id="rId4" Type="http://schemas.openxmlformats.org/officeDocument/2006/relationships/slide" Target="/ppt/slid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slide" Target="/ppt/slid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8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6.jpg"/><Relationship Id="rId4" Type="http://schemas.openxmlformats.org/officeDocument/2006/relationships/image" Target="../media/image14.jpg"/><Relationship Id="rId5" Type="http://schemas.openxmlformats.org/officeDocument/2006/relationships/slide" Target="/ppt/slid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8.jpg"/><Relationship Id="rId4" Type="http://schemas.openxmlformats.org/officeDocument/2006/relationships/slide" Target="/ppt/slid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jpg"/><Relationship Id="rId4" Type="http://schemas.openxmlformats.org/officeDocument/2006/relationships/slide" Target="/ppt/slid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slide" Target="/ppt/slid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0" Type="http://schemas.openxmlformats.org/officeDocument/2006/relationships/slide" Target="/ppt/slides/slide38.xml"/><Relationship Id="rId22" Type="http://schemas.openxmlformats.org/officeDocument/2006/relationships/slide" Target="/ppt/slides/slide42.xml"/><Relationship Id="rId21" Type="http://schemas.openxmlformats.org/officeDocument/2006/relationships/slide" Target="/ppt/slides/slide40.xml"/><Relationship Id="rId24" Type="http://schemas.openxmlformats.org/officeDocument/2006/relationships/slide" Target="/ppt/slides/slide46.xml"/><Relationship Id="rId23" Type="http://schemas.openxmlformats.org/officeDocument/2006/relationships/slide" Target="/ppt/slides/slide44.xml"/><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6.xml"/><Relationship Id="rId9" Type="http://schemas.openxmlformats.org/officeDocument/2006/relationships/slide" Target="/ppt/slides/slide16.xml"/><Relationship Id="rId26" Type="http://schemas.openxmlformats.org/officeDocument/2006/relationships/slide" Target="/ppt/slides/slide50.xml"/><Relationship Id="rId25" Type="http://schemas.openxmlformats.org/officeDocument/2006/relationships/slide" Target="/ppt/slides/slide48.xml"/><Relationship Id="rId28" Type="http://schemas.openxmlformats.org/officeDocument/2006/relationships/slide" Target="/ppt/slides/slide54.xml"/><Relationship Id="rId27" Type="http://schemas.openxmlformats.org/officeDocument/2006/relationships/slide" Target="/ppt/slides/slide52.xml"/><Relationship Id="rId5" Type="http://schemas.openxmlformats.org/officeDocument/2006/relationships/slide" Target="/ppt/slides/slide8.xml"/><Relationship Id="rId6" Type="http://schemas.openxmlformats.org/officeDocument/2006/relationships/slide" Target="/ppt/slides/slide10.xml"/><Relationship Id="rId29" Type="http://schemas.openxmlformats.org/officeDocument/2006/relationships/slide" Target="/ppt/slides/slide56.xml"/><Relationship Id="rId7" Type="http://schemas.openxmlformats.org/officeDocument/2006/relationships/slide" Target="/ppt/slides/slide12.xml"/><Relationship Id="rId8" Type="http://schemas.openxmlformats.org/officeDocument/2006/relationships/slide" Target="/ppt/slides/slide14.xml"/><Relationship Id="rId31" Type="http://schemas.openxmlformats.org/officeDocument/2006/relationships/slide" Target="/ppt/slides/slide58.xml"/><Relationship Id="rId30" Type="http://schemas.openxmlformats.org/officeDocument/2006/relationships/slide" Target="/ppt/slides/slide58.xml"/><Relationship Id="rId11" Type="http://schemas.openxmlformats.org/officeDocument/2006/relationships/slide" Target="/ppt/slides/slide20.xml"/><Relationship Id="rId33" Type="http://schemas.openxmlformats.org/officeDocument/2006/relationships/slide" Target="/ppt/slides/slide62.xml"/><Relationship Id="rId10" Type="http://schemas.openxmlformats.org/officeDocument/2006/relationships/slide" Target="/ppt/slides/slide18.xml"/><Relationship Id="rId32" Type="http://schemas.openxmlformats.org/officeDocument/2006/relationships/slide" Target="/ppt/slides/slide60.xml"/><Relationship Id="rId13" Type="http://schemas.openxmlformats.org/officeDocument/2006/relationships/slide" Target="/ppt/slides/slide24.xml"/><Relationship Id="rId12" Type="http://schemas.openxmlformats.org/officeDocument/2006/relationships/slide" Target="/ppt/slides/slide22.xml"/><Relationship Id="rId34" Type="http://schemas.openxmlformats.org/officeDocument/2006/relationships/slide" Target="/ppt/slides/slide64.xml"/><Relationship Id="rId15" Type="http://schemas.openxmlformats.org/officeDocument/2006/relationships/slide" Target="/ppt/slides/slide28.xml"/><Relationship Id="rId14" Type="http://schemas.openxmlformats.org/officeDocument/2006/relationships/slide" Target="/ppt/slides/slide26.xml"/><Relationship Id="rId17" Type="http://schemas.openxmlformats.org/officeDocument/2006/relationships/slide" Target="/ppt/slides/slide32.xml"/><Relationship Id="rId16" Type="http://schemas.openxmlformats.org/officeDocument/2006/relationships/slide" Target="/ppt/slides/slide30.xml"/><Relationship Id="rId19" Type="http://schemas.openxmlformats.org/officeDocument/2006/relationships/slide" Target="/ppt/slides/slide36.xml"/><Relationship Id="rId18" Type="http://schemas.openxmlformats.org/officeDocument/2006/relationships/slide" Target="/ppt/slides/slide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jpg"/><Relationship Id="rId4" Type="http://schemas.openxmlformats.org/officeDocument/2006/relationships/slide" Target="/ppt/slid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3.jp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jpg"/><Relationship Id="rId4" Type="http://schemas.openxmlformats.org/officeDocument/2006/relationships/slide" Target="/ppt/slid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g"/><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9.jpg"/><Relationship Id="rId4" Type="http://schemas.openxmlformats.org/officeDocument/2006/relationships/image" Target="../media/image31.jpg"/><Relationship Id="rId5" Type="http://schemas.openxmlformats.org/officeDocument/2006/relationships/slide" Target="/ppt/slides/slid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1.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jpg"/><Relationship Id="rId4" Type="http://schemas.openxmlformats.org/officeDocument/2006/relationships/slide" Target="/ppt/slides/slid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9.jp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g"/><Relationship Id="rId4" Type="http://schemas.openxmlformats.org/officeDocument/2006/relationships/slide" Target="/ppt/slides/slid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slide" Target="/ppt/slid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7.jpg"/><Relationship Id="rId4" Type="http://schemas.openxmlformats.org/officeDocument/2006/relationships/slide" Target="/ppt/slid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2.jpg"/><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5.jpg"/><Relationship Id="rId4" Type="http://schemas.openxmlformats.org/officeDocument/2006/relationships/slide" Target="/ppt/slides/slid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4.jpg"/><Relationship Id="rId4" Type="http://schemas.openxmlformats.org/officeDocument/2006/relationships/slide" Target="/ppt/slid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9.jpg"/><Relationship Id="rId4" Type="http://schemas.openxmlformats.org/officeDocument/2006/relationships/image" Target="../media/image8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4.jpg"/><Relationship Id="rId4" Type="http://schemas.openxmlformats.org/officeDocument/2006/relationships/image" Target="../media/image48.jpg"/><Relationship Id="rId5" Type="http://schemas.openxmlformats.org/officeDocument/2006/relationships/slide" Target="/ppt/slides/slid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6.jpg"/><Relationship Id="rId4" Type="http://schemas.openxmlformats.org/officeDocument/2006/relationships/slide" Target="/ppt/slides/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jpg"/><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0.jpg"/><Relationship Id="rId4" Type="http://schemas.openxmlformats.org/officeDocument/2006/relationships/image" Target="../media/image2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jpg"/><Relationship Id="rId4" Type="http://schemas.openxmlformats.org/officeDocument/2006/relationships/slide" Target="/ppt/slides/slide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7.jpg"/><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g"/><Relationship Id="rId4" Type="http://schemas.openxmlformats.org/officeDocument/2006/relationships/slide" Target="/ppt/slides/slid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1.jpg"/><Relationship Id="rId4" Type="http://schemas.openxmlformats.org/officeDocument/2006/relationships/slide" Target="/ppt/slides/slid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0.jpg"/><Relationship Id="rId4"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0.png"/><Relationship Id="rId4" Type="http://schemas.openxmlformats.org/officeDocument/2006/relationships/image" Target="../media/image58.jpg"/><Relationship Id="rId5" Type="http://schemas.openxmlformats.org/officeDocument/2006/relationships/slide" Target="/ppt/slides/slide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2.jpg"/><Relationship Id="rId4" Type="http://schemas.openxmlformats.org/officeDocument/2006/relationships/image" Target="../media/image7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2.jpg"/><Relationship Id="rId4" Type="http://schemas.openxmlformats.org/officeDocument/2006/relationships/slide" Target="/ppt/slides/slide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8.jpg"/><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6.jpg"/><Relationship Id="rId4" Type="http://schemas.openxmlformats.org/officeDocument/2006/relationships/slide" Target="/ppt/slid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7.jpg"/><Relationship Id="rId4" Type="http://schemas.openxmlformats.org/officeDocument/2006/relationships/slide" Target="/ppt/slides/slide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4.jpg"/><Relationship Id="rId4" Type="http://schemas.openxmlformats.org/officeDocument/2006/relationships/slide" Target="/ppt/slides/slide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7.jpg"/><Relationship Id="rId4" Type="http://schemas.openxmlformats.org/officeDocument/2006/relationships/slide" Target="/ppt/slides/slide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2.jpg"/><Relationship Id="rId4" Type="http://schemas.openxmlformats.org/officeDocument/2006/relationships/slide" Target="/ppt/slid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25"/>
          <p:cNvSpPr txBox="1"/>
          <p:nvPr/>
        </p:nvSpPr>
        <p:spPr>
          <a:xfrm>
            <a:off x="262350" y="160050"/>
            <a:ext cx="8646600" cy="1462500"/>
          </a:xfrm>
          <a:prstGeom prst="rect">
            <a:avLst/>
          </a:prstGeom>
          <a:noFill/>
          <a:ln>
            <a:noFill/>
          </a:ln>
          <a:effectLst>
            <a:outerShdw blurRad="57150" rotWithShape="0" algn="bl" dir="5400000" dist="38100">
              <a:srgbClr val="000000">
                <a:alpha val="96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Open Sans"/>
              <a:buNone/>
            </a:pPr>
            <a:r>
              <a:rPr b="1" lang="es" sz="4700">
                <a:solidFill>
                  <a:srgbClr val="FFFFFF"/>
                </a:solidFill>
                <a:latin typeface="Open Sans"/>
                <a:ea typeface="Open Sans"/>
                <a:cs typeface="Open Sans"/>
                <a:sym typeface="Open Sans"/>
              </a:rPr>
              <a:t>6th GRADE COOKBOOK</a:t>
            </a:r>
            <a:endParaRPr b="1" sz="47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FFFFFF"/>
              </a:buClr>
              <a:buFont typeface="Open Sans"/>
              <a:buNone/>
            </a:pPr>
            <a:r>
              <a:rPr b="1" i="1" lang="es" sz="4700">
                <a:solidFill>
                  <a:srgbClr val="FFFFFF"/>
                </a:solidFill>
                <a:latin typeface="Open Sans"/>
                <a:ea typeface="Open Sans"/>
                <a:cs typeface="Open Sans"/>
                <a:sym typeface="Open Sans"/>
              </a:rPr>
              <a:t>Purple</a:t>
            </a:r>
            <a:endParaRPr b="1" i="1" sz="470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34"/>
          <p:cNvPicPr preferRelativeResize="0"/>
          <p:nvPr/>
        </p:nvPicPr>
        <p:blipFill rotWithShape="1">
          <a:blip r:embed="rId3">
            <a:alphaModFix/>
          </a:blip>
          <a:srcRect b="0" l="33242" r="33242" t="0"/>
          <a:stretch/>
        </p:blipFill>
        <p:spPr>
          <a:xfrm>
            <a:off x="0" y="0"/>
            <a:ext cx="2585700" cy="5143500"/>
          </a:xfrm>
          <a:prstGeom prst="rect">
            <a:avLst/>
          </a:prstGeom>
          <a:noFill/>
          <a:ln>
            <a:noFill/>
          </a:ln>
        </p:spPr>
      </p:pic>
      <p:sp>
        <p:nvSpPr>
          <p:cNvPr id="182" name="Google Shape;182;p34"/>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PESTO PASTA</a:t>
            </a:r>
            <a:endParaRPr sz="800"/>
          </a:p>
        </p:txBody>
      </p:sp>
      <p:sp>
        <p:nvSpPr>
          <p:cNvPr id="183" name="Google Shape;183;p34"/>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SzPts val="1100"/>
              <a:buChar char="●"/>
            </a:pPr>
            <a:r>
              <a:rPr lang="es" sz="1100"/>
              <a:t>2 cups of tightly packed fresh leaves of basil</a:t>
            </a:r>
            <a:endParaRPr sz="1100"/>
          </a:p>
          <a:p>
            <a:pPr indent="-159849" lvl="0" marL="89999" marR="0" rtl="0" algn="l">
              <a:lnSpc>
                <a:spcPct val="100000"/>
              </a:lnSpc>
              <a:spcBef>
                <a:spcPts val="0"/>
              </a:spcBef>
              <a:spcAft>
                <a:spcPts val="0"/>
              </a:spcAft>
              <a:buSzPts val="1100"/>
              <a:buChar char="●"/>
            </a:pPr>
            <a:r>
              <a:rPr lang="es" sz="1100"/>
              <a:t>½ cup of extra virgin olive oil</a:t>
            </a:r>
            <a:endParaRPr sz="1100"/>
          </a:p>
          <a:p>
            <a:pPr indent="-159849" lvl="0" marL="89999" marR="0" rtl="0" algn="l">
              <a:lnSpc>
                <a:spcPct val="100000"/>
              </a:lnSpc>
              <a:spcBef>
                <a:spcPts val="0"/>
              </a:spcBef>
              <a:spcAft>
                <a:spcPts val="0"/>
              </a:spcAft>
              <a:buSzPts val="1100"/>
              <a:buChar char="●"/>
            </a:pPr>
            <a:r>
              <a:rPr lang="es" sz="1100"/>
              <a:t>3 tablespoons of pine nuts</a:t>
            </a:r>
            <a:endParaRPr sz="1100"/>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endParaRPr>
          </a:p>
        </p:txBody>
      </p:sp>
      <p:sp>
        <p:nvSpPr>
          <p:cNvPr id="184" name="Google Shape;184;p34"/>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Maisie Morrison</a:t>
            </a:r>
            <a:endParaRPr sz="600"/>
          </a:p>
        </p:txBody>
      </p:sp>
      <p:sp>
        <p:nvSpPr>
          <p:cNvPr id="185" name="Google Shape;185;p34"/>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186" name="Google Shape;186;p34"/>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Serves 6</a:t>
            </a:r>
            <a:endParaRPr i="1" sz="600"/>
          </a:p>
        </p:txBody>
      </p:sp>
      <p:sp>
        <p:nvSpPr>
          <p:cNvPr id="187" name="Google Shape;187;p34"/>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AutoNum type="arabicPeriod"/>
            </a:pPr>
            <a:r>
              <a:rPr lang="es" sz="1200">
                <a:solidFill>
                  <a:schemeClr val="dk1"/>
                </a:solidFill>
              </a:rPr>
              <a:t>Briefly soak and wash the basil in cold water, and gently pat it thoroughly dry with paper towels.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Put the basil, olive oil, pine nuts, chopped garlic, and a ample pinch of salt in the processor bowl, and process into a uniform, creamy consistency.</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Transfer to a bowl, and mix in the two grated cheeses by hand. It is worth the slight effort to do it by hand and to obtain the notably superior texture it produces. When the cheese has been evenly been mixed in with the other ingredients, mix in the softened butter, distributing it uniformly into the sauce.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Cook the pasta.</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When spooning in the pesto over the pasta, dilute it slightly with a tablespoon or two of the hot water, in which the pasta was cooked.</a:t>
            </a:r>
            <a:endParaRPr sz="1200">
              <a:solidFill>
                <a:schemeClr val="dk1"/>
              </a:solidFill>
            </a:endParaRPr>
          </a:p>
          <a:p>
            <a:pPr indent="0" lvl="0" marL="457200" rtl="0" algn="l">
              <a:spcBef>
                <a:spcPts val="0"/>
              </a:spcBef>
              <a:spcAft>
                <a:spcPts val="0"/>
              </a:spcAft>
              <a:buSzPts val="1100"/>
              <a:buNone/>
            </a:pPr>
            <a:r>
              <a:rPr lang="es" sz="1200">
                <a:solidFill>
                  <a:schemeClr val="dk1"/>
                </a:solidFill>
              </a:rPr>
              <a:t>Enjoy! </a:t>
            </a:r>
            <a:endParaRPr sz="1200">
              <a:solidFill>
                <a:schemeClr val="dk1"/>
              </a:solidFill>
            </a:endParaRPr>
          </a:p>
          <a:p>
            <a:pPr indent="0" lvl="0" marL="457200" rtl="0" algn="l">
              <a:spcBef>
                <a:spcPts val="0"/>
              </a:spcBef>
              <a:spcAft>
                <a:spcPts val="0"/>
              </a:spcAft>
              <a:buSzPts val="1100"/>
              <a:buNone/>
            </a:pPr>
            <a:r>
              <a:rPr lang="es" sz="1200">
                <a:solidFill>
                  <a:schemeClr val="dk1"/>
                </a:solidFill>
              </a:rPr>
              <a:t> -</a:t>
            </a:r>
            <a:r>
              <a:rPr i="1" lang="es" sz="1200">
                <a:solidFill>
                  <a:schemeClr val="dk1"/>
                </a:solidFill>
              </a:rPr>
              <a:t>Essentials of the Classic Italian Cooking, By Marcella Hazan</a:t>
            </a:r>
            <a:endParaRPr sz="1200">
              <a:solidFill>
                <a:schemeClr val="dk1"/>
              </a:solidFill>
            </a:endParaRPr>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88" name="Google Shape;188;p34"/>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SzPts val="1100"/>
              <a:buChar char="●"/>
            </a:pPr>
            <a:r>
              <a:rPr lang="es" sz="1100"/>
              <a:t>2 garlic cloves, chopped finely before being put in the processor</a:t>
            </a:r>
            <a:endParaRPr sz="1100"/>
          </a:p>
          <a:p>
            <a:pPr indent="-159849" lvl="0" marL="89999" marR="0" rtl="0" algn="l">
              <a:lnSpc>
                <a:spcPct val="100000"/>
              </a:lnSpc>
              <a:spcBef>
                <a:spcPts val="0"/>
              </a:spcBef>
              <a:spcAft>
                <a:spcPts val="0"/>
              </a:spcAft>
              <a:buSzPts val="1100"/>
              <a:buChar char="●"/>
            </a:pPr>
            <a:r>
              <a:rPr lang="es" sz="1100"/>
              <a:t>Salt (a pinch)</a:t>
            </a:r>
            <a:endParaRPr sz="1100"/>
          </a:p>
          <a:p>
            <a:pPr indent="-159849" lvl="0" marL="89999" marR="0" rtl="0" algn="l">
              <a:lnSpc>
                <a:spcPct val="100000"/>
              </a:lnSpc>
              <a:spcBef>
                <a:spcPts val="0"/>
              </a:spcBef>
              <a:spcAft>
                <a:spcPts val="0"/>
              </a:spcAft>
              <a:buSzPts val="1100"/>
              <a:buChar char="●"/>
            </a:pPr>
            <a:r>
              <a:rPr lang="es" sz="1100"/>
              <a:t>½ cup of freshly grated parmigiano-reggiano cheese </a:t>
            </a:r>
            <a:endParaRPr sz="1100"/>
          </a:p>
          <a:p>
            <a:pPr indent="0" lvl="0" marL="457200" marR="0" rtl="0" algn="l">
              <a:lnSpc>
                <a:spcPct val="100000"/>
              </a:lnSpc>
              <a:spcBef>
                <a:spcPts val="0"/>
              </a:spcBef>
              <a:spcAft>
                <a:spcPts val="0"/>
              </a:spcAft>
              <a:buNone/>
            </a:pPr>
            <a:r>
              <a:t/>
            </a:r>
            <a:endParaRPr sz="10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89" name="Google Shape;189;p34"/>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59849" lvl="0" marL="89999" marR="0" rtl="0" algn="l">
              <a:lnSpc>
                <a:spcPct val="100000"/>
              </a:lnSpc>
              <a:spcBef>
                <a:spcPts val="0"/>
              </a:spcBef>
              <a:spcAft>
                <a:spcPts val="0"/>
              </a:spcAft>
              <a:buSzPts val="1100"/>
              <a:buChar char="●"/>
            </a:pPr>
            <a:r>
              <a:rPr lang="es" sz="1100"/>
              <a:t>2 tablespoons of freshly grated romano cheese</a:t>
            </a:r>
            <a:endParaRPr sz="1100"/>
          </a:p>
          <a:p>
            <a:pPr indent="-159849" lvl="0" marL="89999" marR="0" rtl="0" algn="l">
              <a:lnSpc>
                <a:spcPct val="100000"/>
              </a:lnSpc>
              <a:spcBef>
                <a:spcPts val="0"/>
              </a:spcBef>
              <a:spcAft>
                <a:spcPts val="0"/>
              </a:spcAft>
              <a:buSzPts val="1100"/>
              <a:buChar char="●"/>
            </a:pPr>
            <a:r>
              <a:rPr lang="es" sz="1100"/>
              <a:t>3 tablespoons of butter, softened to room temperature </a:t>
            </a:r>
            <a:endParaRPr sz="1100"/>
          </a:p>
          <a:p>
            <a:pPr indent="-159849" lvl="0" marL="89999" marR="0" rtl="0" algn="l">
              <a:lnSpc>
                <a:spcPct val="100000"/>
              </a:lnSpc>
              <a:spcBef>
                <a:spcPts val="0"/>
              </a:spcBef>
              <a:spcAft>
                <a:spcPts val="0"/>
              </a:spcAft>
              <a:buSzPts val="1100"/>
              <a:buChar char="●"/>
            </a:pPr>
            <a:r>
              <a:rPr lang="es" sz="1100"/>
              <a:t>1 ½ pounds of pasta</a:t>
            </a:r>
            <a:endParaRPr sz="1100"/>
          </a:p>
          <a:p>
            <a:pPr indent="0" lvl="0" marL="457200" marR="0" rtl="0" algn="l">
              <a:lnSpc>
                <a:spcPct val="100000"/>
              </a:lnSpc>
              <a:spcBef>
                <a:spcPts val="0"/>
              </a:spcBef>
              <a:spcAft>
                <a:spcPts val="0"/>
              </a:spcAft>
              <a:buNone/>
            </a:pPr>
            <a:r>
              <a:t/>
            </a:r>
            <a:endParaRPr sz="1100"/>
          </a:p>
          <a:p>
            <a:pPr indent="0" lvl="0" marL="0" marR="0" rtl="0" algn="l">
              <a:lnSpc>
                <a:spcPct val="100000"/>
              </a:lnSpc>
              <a:spcBef>
                <a:spcPts val="0"/>
              </a:spcBef>
              <a:spcAft>
                <a:spcPts val="0"/>
              </a:spcAft>
              <a:buClr>
                <a:srgbClr val="000000"/>
              </a:buClr>
              <a:buFont typeface="Arial"/>
              <a:buNone/>
            </a:pPr>
            <a:r>
              <a:t/>
            </a:r>
            <a:endParaRPr i="0" sz="1100" u="none" cap="none" strike="noStrike">
              <a:solidFill>
                <a:srgbClr val="000000"/>
              </a:solidFill>
              <a:latin typeface="Open Sans"/>
              <a:ea typeface="Open Sans"/>
              <a:cs typeface="Open Sans"/>
              <a:sym typeface="Open Sans"/>
            </a:endParaRPr>
          </a:p>
        </p:txBody>
      </p:sp>
      <p:sp>
        <p:nvSpPr>
          <p:cNvPr id="190" name="Google Shape;190;p34">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5"/>
          <p:cNvSpPr txBox="1"/>
          <p:nvPr/>
        </p:nvSpPr>
        <p:spPr>
          <a:xfrm>
            <a:off x="126250" y="2430025"/>
            <a:ext cx="4359600" cy="262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Pesto Pasta</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s" sz="1000">
                <a:solidFill>
                  <a:schemeClr val="dk1"/>
                </a:solidFill>
                <a:latin typeface="Open Sans"/>
                <a:ea typeface="Open Sans"/>
                <a:cs typeface="Open Sans"/>
                <a:sym typeface="Open Sans"/>
              </a:rPr>
              <a:t>My spotlight ingredient is basil. Basil is a green leaf, with a short stem. It tastes very fresh, it is minty and peppery. It smells just like it tastes. Basil can be bitter, but most varieties are sweet if picked at its peak. Basil is a leaf, but the stem is edible, just tougher, and not as flavorful. You can pick basil all summer long, and in into the early fall. It takes basil 14 days to germinate from seed, then it can take 2-3 more weeks to produce harvesting leaves. Basil is harvested in early harvest, but you can harvest throughout mid harvest, and late harvest. Basil plant have many health benefits. They contain many powerful antioxidants, they help fight cancer &amp; prevent it, and basil has antibacterial  properties.  Some other health benefits are maintaining a healthy brain, maintaining arthritis, and maintaining stress.</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10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000"/>
          </a:p>
        </p:txBody>
      </p:sp>
      <p:sp>
        <p:nvSpPr>
          <p:cNvPr id="196" name="Google Shape;196;p35"/>
          <p:cNvSpPr txBox="1"/>
          <p:nvPr/>
        </p:nvSpPr>
        <p:spPr>
          <a:xfrm>
            <a:off x="4592725" y="6617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476302" rtl="0" algn="l">
              <a:spcBef>
                <a:spcPts val="0"/>
              </a:spcBef>
              <a:spcAft>
                <a:spcPts val="0"/>
              </a:spcAft>
              <a:buClr>
                <a:schemeClr val="dk1"/>
              </a:buClr>
              <a:buSzPts val="1100"/>
              <a:buFont typeface="Arial"/>
              <a:buNone/>
            </a:pPr>
            <a:r>
              <a:rPr b="1" lang="es" sz="1250">
                <a:solidFill>
                  <a:schemeClr val="dk1"/>
                </a:solidFill>
                <a:latin typeface="Open Sans"/>
                <a:ea typeface="Open Sans"/>
                <a:cs typeface="Open Sans"/>
                <a:sym typeface="Open Sans"/>
              </a:rPr>
              <a:t>This recipe is significant to my family because we have a garden, and we grow basil. So the first pesto pasta we have is the sign of our garden growing, and of summer starting. Also my sister and I LOVE pesto pasta. It is not a specific memory, but every time we have pesto pasta  we finish all of it, we almost never have leftovers. In my opinion pesto is delicious because it is so fresh, with garden picked basil. But it is also rich, and delicious.</a:t>
            </a:r>
            <a:endParaRPr b="1" sz="1250">
              <a:solidFill>
                <a:schemeClr val="dk1"/>
              </a:solidFill>
              <a:latin typeface="Open Sans"/>
              <a:ea typeface="Open Sans"/>
              <a:cs typeface="Open Sans"/>
              <a:sym typeface="Open Sans"/>
            </a:endParaRPr>
          </a:p>
          <a:p>
            <a:pPr indent="0" lvl="0" marL="0" rtl="0" algn="l">
              <a:spcBef>
                <a:spcPts val="500"/>
              </a:spcBef>
              <a:spcAft>
                <a:spcPts val="0"/>
              </a:spcAft>
              <a:buClr>
                <a:schemeClr val="dk1"/>
              </a:buClr>
              <a:buSzPts val="1100"/>
              <a:buFont typeface="Arial"/>
              <a:buNone/>
            </a:pPr>
            <a:r>
              <a:t/>
            </a:r>
            <a:endParaRPr b="1" sz="1250">
              <a:solidFill>
                <a:schemeClr val="dk1"/>
              </a:solidFill>
              <a:latin typeface="Open Sans"/>
              <a:ea typeface="Open Sans"/>
              <a:cs typeface="Open Sans"/>
              <a:sym typeface="Open Sans"/>
            </a:endParaRPr>
          </a:p>
          <a:p>
            <a:pPr indent="0" lvl="0" marL="0" rtl="0" algn="l">
              <a:spcBef>
                <a:spcPts val="500"/>
              </a:spcBef>
              <a:spcAft>
                <a:spcPts val="0"/>
              </a:spcAft>
              <a:buClr>
                <a:schemeClr val="dk1"/>
              </a:buClr>
              <a:buSzPts val="1100"/>
              <a:buFont typeface="Arial"/>
              <a:buNone/>
            </a:pPr>
            <a:r>
              <a:t/>
            </a:r>
            <a:endParaRPr b="1"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b="1"/>
          </a:p>
        </p:txBody>
      </p:sp>
      <p:pic>
        <p:nvPicPr>
          <p:cNvPr id="197" name="Google Shape;197;p35"/>
          <p:cNvPicPr preferRelativeResize="0"/>
          <p:nvPr/>
        </p:nvPicPr>
        <p:blipFill rotWithShape="1">
          <a:blip r:embed="rId3">
            <a:alphaModFix/>
          </a:blip>
          <a:srcRect b="9929" l="0" r="0" t="9929"/>
          <a:stretch/>
        </p:blipFill>
        <p:spPr>
          <a:xfrm>
            <a:off x="126250" y="97525"/>
            <a:ext cx="4359600" cy="2332500"/>
          </a:xfrm>
          <a:prstGeom prst="rect">
            <a:avLst/>
          </a:prstGeom>
          <a:noFill/>
          <a:ln>
            <a:noFill/>
          </a:ln>
        </p:spPr>
      </p:pic>
      <p:pic>
        <p:nvPicPr>
          <p:cNvPr id="198" name="Google Shape;198;p35"/>
          <p:cNvPicPr preferRelativeResize="0"/>
          <p:nvPr/>
        </p:nvPicPr>
        <p:blipFill rotWithShape="1">
          <a:blip r:embed="rId4">
            <a:alphaModFix/>
          </a:blip>
          <a:srcRect b="12185" l="0" r="0" t="12177"/>
          <a:stretch/>
        </p:blipFill>
        <p:spPr>
          <a:xfrm>
            <a:off x="4485850" y="2430025"/>
            <a:ext cx="4437900" cy="2395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6"/>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FRIED RICE</a:t>
            </a:r>
            <a:endParaRPr sz="800"/>
          </a:p>
        </p:txBody>
      </p:sp>
      <p:sp>
        <p:nvSpPr>
          <p:cNvPr id="204" name="Google Shape;204;p36"/>
          <p:cNvSpPr txBox="1"/>
          <p:nvPr/>
        </p:nvSpPr>
        <p:spPr>
          <a:xfrm>
            <a:off x="3219750" y="1433650"/>
            <a:ext cx="2754000" cy="1430400"/>
          </a:xfrm>
          <a:prstGeom prst="rect">
            <a:avLst/>
          </a:prstGeom>
          <a:noFill/>
          <a:ln>
            <a:noFill/>
          </a:ln>
        </p:spPr>
        <p:txBody>
          <a:bodyPr anchorCtr="0" anchor="t" bIns="91425" lIns="0" spcFirstLastPara="1" rIns="91425" wrap="square" tIns="91425">
            <a:noAutofit/>
          </a:bodyPr>
          <a:lstStyle/>
          <a:p>
            <a:pPr indent="0" lvl="0" marL="179999"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88900" lvl="0" marL="179999" rtl="0" algn="l">
              <a:spcBef>
                <a:spcPts val="0"/>
              </a:spcBef>
              <a:spcAft>
                <a:spcPts val="0"/>
              </a:spcAft>
              <a:buSzPts val="1400"/>
              <a:buChar char="●"/>
            </a:pPr>
            <a:r>
              <a:rPr lang="es">
                <a:solidFill>
                  <a:schemeClr val="dk1"/>
                </a:solidFill>
              </a:rPr>
              <a:t>2 cups of pre-cooked white rice (usually we use leftover rice from previous meals)</a:t>
            </a:r>
            <a:endParaRPr/>
          </a:p>
          <a:p>
            <a:pPr indent="-88900" lvl="0" marL="179999" rtl="0" algn="l">
              <a:spcBef>
                <a:spcPts val="0"/>
              </a:spcBef>
              <a:spcAft>
                <a:spcPts val="0"/>
              </a:spcAft>
              <a:buSzPts val="1400"/>
              <a:buChar char="●"/>
            </a:pPr>
            <a:r>
              <a:rPr lang="es">
                <a:solidFill>
                  <a:schemeClr val="dk1"/>
                </a:solidFill>
              </a:rPr>
              <a:t>1 cup of frozen peas and carrots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05" name="Google Shape;205;p36"/>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Charlotte Farrell</a:t>
            </a:r>
            <a:endParaRPr sz="600"/>
          </a:p>
        </p:txBody>
      </p:sp>
      <p:sp>
        <p:nvSpPr>
          <p:cNvPr id="206" name="Google Shape;206;p36"/>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207" name="Google Shape;207;p36"/>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6-7 people</a:t>
            </a:r>
            <a:endParaRPr i="1" sz="600"/>
          </a:p>
        </p:txBody>
      </p:sp>
      <p:sp>
        <p:nvSpPr>
          <p:cNvPr id="208" name="Google Shape;208;p36"/>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17500" lvl="0" marL="457200" rtl="0" algn="l">
              <a:spcBef>
                <a:spcPts val="0"/>
              </a:spcBef>
              <a:spcAft>
                <a:spcPts val="0"/>
              </a:spcAft>
              <a:buSzPts val="1400"/>
              <a:buChar char="●"/>
            </a:pPr>
            <a:r>
              <a:rPr lang="es">
                <a:solidFill>
                  <a:schemeClr val="dk1"/>
                </a:solidFill>
              </a:rPr>
              <a:t>Vegetable oil</a:t>
            </a:r>
            <a:endParaRPr/>
          </a:p>
          <a:p>
            <a:pPr indent="-317500" lvl="0" marL="457200" rtl="0" algn="l">
              <a:spcBef>
                <a:spcPts val="0"/>
              </a:spcBef>
              <a:spcAft>
                <a:spcPts val="0"/>
              </a:spcAft>
              <a:buSzPts val="1400"/>
              <a:buChar char="●"/>
            </a:pPr>
            <a:r>
              <a:rPr lang="es">
                <a:solidFill>
                  <a:schemeClr val="dk1"/>
                </a:solidFill>
              </a:rPr>
              <a:t>¼ cup of Soy sauce</a:t>
            </a:r>
            <a:endParaRPr/>
          </a:p>
          <a:p>
            <a:pPr indent="-317500" lvl="0" marL="457200" rtl="0" algn="l">
              <a:spcBef>
                <a:spcPts val="0"/>
              </a:spcBef>
              <a:spcAft>
                <a:spcPts val="0"/>
              </a:spcAft>
              <a:buSzPts val="1400"/>
              <a:buChar char="●"/>
            </a:pPr>
            <a:r>
              <a:rPr lang="es">
                <a:solidFill>
                  <a:schemeClr val="dk1"/>
                </a:solidFill>
              </a:rPr>
              <a:t>a teaspoon of Sesame oil</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Eggs</a:t>
            </a:r>
            <a:endParaRPr>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09" name="Google Shape;209;p36"/>
          <p:cNvSpPr txBox="1"/>
          <p:nvPr/>
        </p:nvSpPr>
        <p:spPr>
          <a:xfrm>
            <a:off x="3219750" y="2864050"/>
            <a:ext cx="5751000" cy="244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rtl="0" algn="l">
              <a:spcBef>
                <a:spcPts val="0"/>
              </a:spcBef>
              <a:spcAft>
                <a:spcPts val="0"/>
              </a:spcAft>
              <a:buClr>
                <a:schemeClr val="dk1"/>
              </a:buClr>
              <a:buSzPts val="1100"/>
              <a:buAutoNum type="arabicPeriod"/>
            </a:pPr>
            <a:r>
              <a:rPr lang="es" sz="1100">
                <a:solidFill>
                  <a:schemeClr val="dk1"/>
                </a:solidFill>
              </a:rPr>
              <a:t>Get out your ingredients and place a frying pan on the stove</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Heat vegetable oil in the pan at medium heat</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Scramble eggs and and add to pan and move eggs around to get smaller</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Cut the Lap Cheong links into ¼ inch circles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Then add the rice, peas, carrots (make sure you have the packet with the carrots in cube shape) and the meat into the pan</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Mix up the pan</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About 2 minutes later start adding your ¼ cup soy sauce and a teaspoon of sesame oil</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Let it all cook together and mix along the way! Don’t serve when rice                      is still white, wait for it to get a little brown. </a:t>
            </a:r>
            <a:endParaRPr sz="11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lap cheong fried rice" id="210" name="Google Shape;210;p36"/>
          <p:cNvPicPr preferRelativeResize="0"/>
          <p:nvPr/>
        </p:nvPicPr>
        <p:blipFill>
          <a:blip r:embed="rId3">
            <a:alphaModFix/>
          </a:blip>
          <a:stretch>
            <a:fillRect/>
          </a:stretch>
        </p:blipFill>
        <p:spPr>
          <a:xfrm>
            <a:off x="0" y="0"/>
            <a:ext cx="3097800" cy="5173951"/>
          </a:xfrm>
          <a:prstGeom prst="rect">
            <a:avLst/>
          </a:prstGeom>
          <a:noFill/>
          <a:ln>
            <a:noFill/>
          </a:ln>
        </p:spPr>
      </p:pic>
      <p:sp>
        <p:nvSpPr>
          <p:cNvPr id="211" name="Google Shape;211;p36">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CARROTS</a:t>
            </a:r>
            <a:endParaRPr/>
          </a:p>
          <a:p>
            <a:pPr indent="0" lvl="0" marL="0" rtl="0" algn="l">
              <a:spcBef>
                <a:spcPts val="0"/>
              </a:spcBef>
              <a:spcAft>
                <a:spcPts val="0"/>
              </a:spcAft>
              <a:buClr>
                <a:schemeClr val="dk1"/>
              </a:buClr>
              <a:buSzPts val="1100"/>
              <a:buFont typeface="Arial"/>
              <a:buNone/>
            </a:pPr>
            <a:r>
              <a:rPr lang="es" sz="1300">
                <a:solidFill>
                  <a:schemeClr val="dk1"/>
                </a:solidFill>
                <a:latin typeface="Times New Roman"/>
                <a:ea typeface="Times New Roman"/>
                <a:cs typeface="Times New Roman"/>
                <a:sym typeface="Times New Roman"/>
              </a:rPr>
              <a:t>My spotlight ingredient are the carrots. I saw them at the Green Market and actually wrote about them. A carrot is bright orange with a crunchy taste, but my cooked carrots are soft and have a sweeter taste. The carrot is a root, and a fun fact about roots is they are usually harvested in fall. The carrot takes 70 to 80 days to mature. Carrots have 86 to 95% of water, good for our hydration. They contain Vitamin A, good for your eyesight. They also contain beta-carotene that is good for your skin and eyes and fighting off skin cancer. Carrots have Biotin, Potassium, Vitamin K1 and B6. Overall, carrots are a very healthy vegetable.</a:t>
            </a:r>
            <a:endParaRPr sz="1300"/>
          </a:p>
        </p:txBody>
      </p:sp>
      <p:sp>
        <p:nvSpPr>
          <p:cNvPr id="217" name="Google Shape;217;p37"/>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300">
                <a:solidFill>
                  <a:schemeClr val="dk1"/>
                </a:solidFill>
                <a:latin typeface="Times New Roman"/>
                <a:ea typeface="Times New Roman"/>
                <a:cs typeface="Times New Roman"/>
                <a:sym typeface="Times New Roman"/>
              </a:rPr>
              <a:t>Fried Rice is a delicious chinese meal, and my mother, me and my brother are all Chinese, and my dad also really enjoys it. I love rice and peas and carrots and especially Lap Cheong. My family has a wide variety of foods such as Mexican, Asian and Seafood.We love every single ingredient in the dish. We don’t have this on any special occasion, we love it any time, but we also have it on Chinese New Year for the family. It is-as I explained before- it is a Chinese dish mostly because of its Lap Cheong and Rice. I particularly love the Lap Cheong because it isn’t a </a:t>
            </a:r>
            <a:r>
              <a:rPr b="1" lang="es" sz="1300">
                <a:solidFill>
                  <a:schemeClr val="dk1"/>
                </a:solidFill>
                <a:latin typeface="Times New Roman"/>
                <a:ea typeface="Times New Roman"/>
                <a:cs typeface="Times New Roman"/>
                <a:sym typeface="Times New Roman"/>
              </a:rPr>
              <a:t>very</a:t>
            </a:r>
            <a:r>
              <a:rPr lang="es" sz="1300">
                <a:solidFill>
                  <a:schemeClr val="dk1"/>
                </a:solidFill>
                <a:latin typeface="Times New Roman"/>
                <a:ea typeface="Times New Roman"/>
                <a:cs typeface="Times New Roman"/>
                <a:sym typeface="Times New Roman"/>
              </a:rPr>
              <a:t> juicy meat but I like it more dry and it has a very nice taste. </a:t>
            </a:r>
            <a:endParaRPr sz="1300"/>
          </a:p>
        </p:txBody>
      </p:sp>
      <p:pic>
        <p:nvPicPr>
          <p:cNvPr id="218" name="Google Shape;218;p37"/>
          <p:cNvPicPr preferRelativeResize="0"/>
          <p:nvPr/>
        </p:nvPicPr>
        <p:blipFill rotWithShape="1">
          <a:blip r:embed="rId3">
            <a:alphaModFix/>
          </a:blip>
          <a:srcRect b="8698" l="0" r="0" t="8690"/>
          <a:stretch/>
        </p:blipFill>
        <p:spPr>
          <a:xfrm>
            <a:off x="126250" y="97525"/>
            <a:ext cx="4359600" cy="2395200"/>
          </a:xfrm>
          <a:prstGeom prst="rect">
            <a:avLst/>
          </a:prstGeom>
          <a:noFill/>
          <a:ln>
            <a:noFill/>
          </a:ln>
        </p:spPr>
      </p:pic>
      <p:pic>
        <p:nvPicPr>
          <p:cNvPr id="219" name="Google Shape;219;p37"/>
          <p:cNvPicPr preferRelativeResize="0"/>
          <p:nvPr/>
        </p:nvPicPr>
        <p:blipFill rotWithShape="1">
          <a:blip r:embed="rId4">
            <a:alphaModFix/>
          </a:blip>
          <a:srcRect b="9652" l="0" r="0" t="9644"/>
          <a:stretch/>
        </p:blipFill>
        <p:spPr>
          <a:xfrm>
            <a:off x="4619450" y="2655200"/>
            <a:ext cx="4437900" cy="239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id="224" name="Google Shape;224;p38"/>
          <p:cNvPicPr preferRelativeResize="0"/>
          <p:nvPr/>
        </p:nvPicPr>
        <p:blipFill rotWithShape="1">
          <a:blip r:embed="rId3">
            <a:alphaModFix/>
          </a:blip>
          <a:srcRect b="0" l="5704" r="5713" t="0"/>
          <a:stretch/>
        </p:blipFill>
        <p:spPr>
          <a:xfrm>
            <a:off x="0" y="0"/>
            <a:ext cx="3037500" cy="5143500"/>
          </a:xfrm>
          <a:prstGeom prst="rect">
            <a:avLst/>
          </a:prstGeom>
          <a:noFill/>
          <a:ln>
            <a:noFill/>
          </a:ln>
        </p:spPr>
      </p:pic>
      <p:sp>
        <p:nvSpPr>
          <p:cNvPr id="225" name="Google Shape;225;p3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CORN FRITTERS</a:t>
            </a:r>
            <a:endParaRPr sz="800"/>
          </a:p>
        </p:txBody>
      </p:sp>
      <p:sp>
        <p:nvSpPr>
          <p:cNvPr id="226" name="Google Shape;226;p38"/>
          <p:cNvSpPr txBox="1"/>
          <p:nvPr/>
        </p:nvSpPr>
        <p:spPr>
          <a:xfrm>
            <a:off x="3219750" y="1433650"/>
            <a:ext cx="2754000" cy="103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85249" lvl="0" marL="89999" rtl="0" algn="l">
              <a:spcBef>
                <a:spcPts val="0"/>
              </a:spcBef>
              <a:spcAft>
                <a:spcPts val="0"/>
              </a:spcAft>
              <a:buClr>
                <a:schemeClr val="dk1"/>
              </a:buClr>
              <a:buSzPts val="1500"/>
              <a:buFont typeface="Open Sans"/>
              <a:buChar char="●"/>
            </a:pPr>
            <a:r>
              <a:rPr lang="es" sz="1300">
                <a:solidFill>
                  <a:schemeClr val="dk1"/>
                </a:solidFill>
              </a:rPr>
              <a:t>½ cup of flour</a:t>
            </a:r>
            <a:endParaRPr sz="1300">
              <a:solidFill>
                <a:schemeClr val="dk1"/>
              </a:solidFill>
            </a:endParaRPr>
          </a:p>
          <a:p>
            <a:pPr indent="-185249" lvl="0" marL="89999" rtl="0" algn="l">
              <a:spcBef>
                <a:spcPts val="0"/>
              </a:spcBef>
              <a:spcAft>
                <a:spcPts val="0"/>
              </a:spcAft>
              <a:buClr>
                <a:schemeClr val="dk1"/>
              </a:buClr>
              <a:buSzPts val="1500"/>
              <a:buFont typeface="Open Sans"/>
              <a:buChar char="●"/>
            </a:pPr>
            <a:r>
              <a:rPr lang="es" sz="1300">
                <a:solidFill>
                  <a:schemeClr val="dk1"/>
                </a:solidFill>
              </a:rPr>
              <a:t>1 tsp baking powder</a:t>
            </a:r>
            <a:endParaRPr sz="1300">
              <a:solidFill>
                <a:schemeClr val="dk1"/>
              </a:solidFill>
            </a:endParaRPr>
          </a:p>
          <a:p>
            <a:pPr indent="-185249" lvl="0" marL="89999" rtl="0" algn="l">
              <a:spcBef>
                <a:spcPts val="0"/>
              </a:spcBef>
              <a:spcAft>
                <a:spcPts val="0"/>
              </a:spcAft>
              <a:buClr>
                <a:schemeClr val="dk1"/>
              </a:buClr>
              <a:buSzPts val="1500"/>
              <a:buFont typeface="Open Sans"/>
              <a:buChar char="●"/>
            </a:pPr>
            <a:r>
              <a:rPr lang="es" sz="1300">
                <a:solidFill>
                  <a:schemeClr val="dk1"/>
                </a:solidFill>
              </a:rPr>
              <a:t>2 eggs, beaten</a:t>
            </a:r>
            <a:endParaRPr sz="18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27" name="Google Shape;227;p38"/>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Keavy Crowe</a:t>
            </a:r>
            <a:endParaRPr sz="600"/>
          </a:p>
        </p:txBody>
      </p:sp>
      <p:sp>
        <p:nvSpPr>
          <p:cNvPr id="228" name="Google Shape;228;p38"/>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BCD0"/>
              </a:buClr>
              <a:buFont typeface="PT Sans"/>
              <a:buNone/>
            </a:pPr>
            <a:r>
              <a:rPr i="1" lang="es">
                <a:solidFill>
                  <a:schemeClr val="dk1"/>
                </a:solidFill>
                <a:latin typeface="Open Sans"/>
                <a:ea typeface="Open Sans"/>
                <a:cs typeface="Open Sans"/>
                <a:sym typeface="Open Sans"/>
              </a:rPr>
              <a:t>Entrée</a:t>
            </a:r>
            <a:endParaRPr i="1" sz="600"/>
          </a:p>
        </p:txBody>
      </p:sp>
      <p:sp>
        <p:nvSpPr>
          <p:cNvPr id="229" name="Google Shape;229;p38"/>
          <p:cNvSpPr txBox="1"/>
          <p:nvPr/>
        </p:nvSpPr>
        <p:spPr>
          <a:xfrm>
            <a:off x="7032550" y="1126750"/>
            <a:ext cx="1777800" cy="43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BCD0"/>
              </a:buClr>
              <a:buFont typeface="PT Sans"/>
              <a:buNone/>
            </a:pPr>
            <a:r>
              <a:rPr i="1" lang="es">
                <a:solidFill>
                  <a:schemeClr val="dk1"/>
                </a:solidFill>
                <a:latin typeface="Open Sans"/>
                <a:ea typeface="Open Sans"/>
                <a:cs typeface="Open Sans"/>
                <a:sym typeface="Open Sans"/>
              </a:rPr>
              <a:t>10 small pancakes</a:t>
            </a:r>
            <a:endParaRPr i="1" sz="600"/>
          </a:p>
        </p:txBody>
      </p:sp>
      <p:sp>
        <p:nvSpPr>
          <p:cNvPr id="230" name="Google Shape;230;p38"/>
          <p:cNvSpPr txBox="1"/>
          <p:nvPr/>
        </p:nvSpPr>
        <p:spPr>
          <a:xfrm>
            <a:off x="5835200" y="1638850"/>
            <a:ext cx="3135600" cy="675900"/>
          </a:xfrm>
          <a:prstGeom prst="rect">
            <a:avLst/>
          </a:prstGeom>
          <a:noFill/>
          <a:ln>
            <a:noFill/>
          </a:ln>
        </p:spPr>
        <p:txBody>
          <a:bodyPr anchorCtr="0" anchor="t" bIns="91425" lIns="91425" spcFirstLastPara="1" rIns="91425" wrap="square" tIns="91425">
            <a:noAutofit/>
          </a:bodyPr>
          <a:lstStyle/>
          <a:p>
            <a:pPr indent="-185249" lvl="0" marL="89999" rtl="0" algn="l">
              <a:spcBef>
                <a:spcPts val="0"/>
              </a:spcBef>
              <a:spcAft>
                <a:spcPts val="0"/>
              </a:spcAft>
              <a:buClr>
                <a:schemeClr val="dk1"/>
              </a:buClr>
              <a:buSzPts val="1500"/>
              <a:buFont typeface="Open Sans"/>
              <a:buChar char="●"/>
            </a:pPr>
            <a:r>
              <a:rPr lang="es" sz="1300">
                <a:solidFill>
                  <a:schemeClr val="dk1"/>
                </a:solidFill>
              </a:rPr>
              <a:t>½ tsp salt</a:t>
            </a:r>
            <a:endParaRPr sz="1300">
              <a:solidFill>
                <a:schemeClr val="dk1"/>
              </a:solidFill>
            </a:endParaRPr>
          </a:p>
          <a:p>
            <a:pPr indent="-185249" lvl="0" marL="89999" rtl="0" algn="l">
              <a:spcBef>
                <a:spcPts val="0"/>
              </a:spcBef>
              <a:spcAft>
                <a:spcPts val="0"/>
              </a:spcAft>
              <a:buClr>
                <a:schemeClr val="dk1"/>
              </a:buClr>
              <a:buSzPts val="1500"/>
              <a:buFont typeface="Open Sans"/>
              <a:buChar char="●"/>
            </a:pPr>
            <a:r>
              <a:rPr lang="es" sz="1300">
                <a:solidFill>
                  <a:schemeClr val="dk1"/>
                </a:solidFill>
              </a:rPr>
              <a:t>2 lbs carrots </a:t>
            </a:r>
            <a:endParaRPr sz="1300">
              <a:solidFill>
                <a:schemeClr val="dk1"/>
              </a:solidFill>
            </a:endParaRPr>
          </a:p>
          <a:p>
            <a:pPr indent="-185249" lvl="0" marL="89999" rtl="0" algn="l">
              <a:spcBef>
                <a:spcPts val="0"/>
              </a:spcBef>
              <a:spcAft>
                <a:spcPts val="0"/>
              </a:spcAft>
              <a:buClr>
                <a:schemeClr val="dk1"/>
              </a:buClr>
              <a:buSzPts val="1500"/>
              <a:buFont typeface="Open Sans"/>
              <a:buChar char="●"/>
            </a:pPr>
            <a:r>
              <a:rPr lang="es" sz="1300">
                <a:solidFill>
                  <a:schemeClr val="dk1"/>
                </a:solidFill>
              </a:rPr>
              <a:t>410g can of Watties Cream Style Corn</a:t>
            </a:r>
            <a:endParaRPr sz="1600">
              <a:solidFill>
                <a:schemeClr val="dk1"/>
              </a:solidFill>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31" name="Google Shape;231;p38"/>
          <p:cNvSpPr txBox="1"/>
          <p:nvPr/>
        </p:nvSpPr>
        <p:spPr>
          <a:xfrm>
            <a:off x="3219750" y="2538975"/>
            <a:ext cx="5751000" cy="25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a:p>
          <a:p>
            <a:pPr indent="-317500" lvl="0" marL="457200" rtl="0" algn="l">
              <a:spcBef>
                <a:spcPts val="600"/>
              </a:spcBef>
              <a:spcAft>
                <a:spcPts val="0"/>
              </a:spcAft>
              <a:buClr>
                <a:schemeClr val="dk1"/>
              </a:buClr>
              <a:buSzPts val="1400"/>
              <a:buFont typeface="Open Sans"/>
              <a:buAutoNum type="arabicPeriod"/>
            </a:pPr>
            <a:r>
              <a:rPr lang="es">
                <a:solidFill>
                  <a:schemeClr val="dk1"/>
                </a:solidFill>
              </a:rPr>
              <a:t>Sift flour, salt and baking powder into a mixing bowl</a:t>
            </a:r>
            <a:endParaRPr>
              <a:solidFill>
                <a:schemeClr val="dk1"/>
              </a:solidFill>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rPr>
              <a:t>Add beaten egg and Watties Cream Style Corn and mix well. </a:t>
            </a:r>
            <a:endParaRPr>
              <a:solidFill>
                <a:schemeClr val="dk1"/>
              </a:solidFill>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rPr>
              <a:t>Fold in Wattie’s Whole Kernel Corn. Heat 1 – 2 tablespoons of oil in a non stick frying pan. </a:t>
            </a:r>
            <a:endParaRPr>
              <a:solidFill>
                <a:schemeClr val="dk1"/>
              </a:solidFill>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rPr>
              <a:t>Place spoonfuls of the corn fritter mixture into the pan. </a:t>
            </a:r>
            <a:endParaRPr>
              <a:solidFill>
                <a:schemeClr val="dk1"/>
              </a:solidFill>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rPr>
              <a:t>Cook over a medium heat for 2-3 minutes until bubbles appear on the surface of the batter. </a:t>
            </a:r>
            <a:endParaRPr>
              <a:solidFill>
                <a:schemeClr val="dk1"/>
              </a:solidFill>
            </a:endParaRPr>
          </a:p>
          <a:p>
            <a:pPr indent="-317500" lvl="0" marL="457200" rtl="0" algn="l">
              <a:spcBef>
                <a:spcPts val="0"/>
              </a:spcBef>
              <a:spcAft>
                <a:spcPts val="0"/>
              </a:spcAft>
              <a:buClr>
                <a:schemeClr val="dk1"/>
              </a:buClr>
              <a:buSzPts val="1400"/>
              <a:buFont typeface="Open Sans"/>
              <a:buAutoNum type="arabicPeriod"/>
            </a:pPr>
            <a:r>
              <a:rPr lang="es">
                <a:solidFill>
                  <a:schemeClr val="dk1"/>
                </a:solidFill>
              </a:rPr>
              <a:t>Turn and cook the other side for a further 2-3 minutes until fritters are golden and cooked through. It maybe             necessary to add extra oil to the pan during cooking.</a:t>
            </a:r>
            <a:endParaRPr>
              <a:solidFill>
                <a:schemeClr val="dk1"/>
              </a:solidFill>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32" name="Google Shape;232;p38">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Google Shape;237;p39"/>
          <p:cNvPicPr preferRelativeResize="0"/>
          <p:nvPr/>
        </p:nvPicPr>
        <p:blipFill rotWithShape="1">
          <a:blip r:embed="rId3">
            <a:alphaModFix/>
          </a:blip>
          <a:srcRect b="238" l="0" r="0" t="228"/>
          <a:stretch/>
        </p:blipFill>
        <p:spPr>
          <a:xfrm>
            <a:off x="5714999" y="0"/>
            <a:ext cx="3429000" cy="5143500"/>
          </a:xfrm>
          <a:prstGeom prst="rect">
            <a:avLst/>
          </a:prstGeom>
          <a:noFill/>
          <a:ln>
            <a:noFill/>
          </a:ln>
        </p:spPr>
      </p:pic>
      <p:sp>
        <p:nvSpPr>
          <p:cNvPr id="238" name="Google Shape;238;p39"/>
          <p:cNvSpPr txBox="1"/>
          <p:nvPr/>
        </p:nvSpPr>
        <p:spPr>
          <a:xfrm>
            <a:off x="2990500" y="916550"/>
            <a:ext cx="2391000" cy="403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700">
                <a:solidFill>
                  <a:schemeClr val="dk1"/>
                </a:solidFill>
              </a:rPr>
              <a:t>Corn feeds you good bacteria and promotes healthy vision. There are multiple different colors for corn including blackish, bluish-gray, purple, green, red, white and the most common yellow.</a:t>
            </a:r>
            <a:endParaRPr sz="1700">
              <a:solidFill>
                <a:schemeClr val="dk1"/>
              </a:solidFill>
            </a:endParaRPr>
          </a:p>
          <a:p>
            <a:pPr indent="0" lvl="0" marL="0" marR="0" rtl="0" algn="l">
              <a:lnSpc>
                <a:spcPct val="130000"/>
              </a:lnSpc>
              <a:spcBef>
                <a:spcPts val="0"/>
              </a:spcBef>
              <a:spcAft>
                <a:spcPts val="0"/>
              </a:spcAft>
              <a:buClr>
                <a:srgbClr val="222222"/>
              </a:buClr>
              <a:buFont typeface="Arial"/>
              <a:buNone/>
            </a:pPr>
            <a:r>
              <a:t/>
            </a:r>
            <a:endParaRPr sz="1100"/>
          </a:p>
        </p:txBody>
      </p:sp>
      <p:sp>
        <p:nvSpPr>
          <p:cNvPr id="239" name="Google Shape;239;p39"/>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Corn</a:t>
            </a:r>
            <a:endParaRPr b="1" i="0" sz="2300" u="none" cap="none" strike="noStrike">
              <a:solidFill>
                <a:srgbClr val="000000"/>
              </a:solidFill>
              <a:latin typeface="Open Sans"/>
              <a:ea typeface="Open Sans"/>
              <a:cs typeface="Open Sans"/>
              <a:sym typeface="Open Sans"/>
            </a:endParaRPr>
          </a:p>
        </p:txBody>
      </p:sp>
      <p:sp>
        <p:nvSpPr>
          <p:cNvPr id="240" name="Google Shape;240;p39"/>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a:t>
            </a:r>
            <a:r>
              <a:rPr lang="es" sz="1700">
                <a:solidFill>
                  <a:schemeClr val="dk1"/>
                </a:solidFill>
                <a:latin typeface="Times New Roman"/>
                <a:ea typeface="Times New Roman"/>
                <a:cs typeface="Times New Roman"/>
                <a:sym typeface="Times New Roman"/>
              </a:rPr>
              <a:t> </a:t>
            </a:r>
            <a:r>
              <a:rPr lang="es" sz="1700">
                <a:solidFill>
                  <a:schemeClr val="dk1"/>
                </a:solidFill>
              </a:rPr>
              <a:t>Corn is the main vegetable in Corn Fritters. Corn is a vegetable that contains a lot of water making it juicy and messy when biting into, it can go very well with butter. Corn are seeds also known as kenal. Corn grows typically 60-100 days, and it grows best in temperatures 60-95 degrees fahrenheit. </a:t>
            </a:r>
            <a:endParaRPr i="0" sz="1500" u="none" cap="none" strike="noStrike">
              <a:solidFill>
                <a:srgbClr val="000000"/>
              </a:solidFill>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id="245" name="Google Shape;245;p40"/>
          <p:cNvPicPr preferRelativeResize="0"/>
          <p:nvPr/>
        </p:nvPicPr>
        <p:blipFill rotWithShape="1">
          <a:blip r:embed="rId3">
            <a:alphaModFix/>
          </a:blip>
          <a:srcRect b="0" l="16491" r="16498" t="0"/>
          <a:stretch/>
        </p:blipFill>
        <p:spPr>
          <a:xfrm>
            <a:off x="0" y="0"/>
            <a:ext cx="3280200" cy="3276300"/>
          </a:xfrm>
          <a:prstGeom prst="rect">
            <a:avLst/>
          </a:prstGeom>
          <a:noFill/>
          <a:ln>
            <a:noFill/>
          </a:ln>
        </p:spPr>
      </p:pic>
      <p:pic>
        <p:nvPicPr>
          <p:cNvPr id="246" name="Google Shape;246;p40"/>
          <p:cNvPicPr preferRelativeResize="0"/>
          <p:nvPr/>
        </p:nvPicPr>
        <p:blipFill rotWithShape="1">
          <a:blip r:embed="rId4">
            <a:alphaModFix/>
          </a:blip>
          <a:srcRect b="14813" l="0" r="0" t="14813"/>
          <a:stretch/>
        </p:blipFill>
        <p:spPr>
          <a:xfrm>
            <a:off x="2400" y="3412175"/>
            <a:ext cx="3280200" cy="1731300"/>
          </a:xfrm>
          <a:prstGeom prst="rect">
            <a:avLst/>
          </a:prstGeom>
          <a:noFill/>
          <a:ln>
            <a:noFill/>
          </a:ln>
        </p:spPr>
      </p:pic>
      <p:sp>
        <p:nvSpPr>
          <p:cNvPr id="247" name="Google Shape;247;p40"/>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3900">
                <a:latin typeface="Open Sans"/>
                <a:ea typeface="Open Sans"/>
                <a:cs typeface="Open Sans"/>
                <a:sym typeface="Open Sans"/>
              </a:rPr>
              <a:t>Vegan Pozole!!!</a:t>
            </a:r>
            <a:endParaRPr sz="800">
              <a:latin typeface="Open Sans"/>
              <a:ea typeface="Open Sans"/>
              <a:cs typeface="Open Sans"/>
              <a:sym typeface="Open Sans"/>
            </a:endParaRPr>
          </a:p>
        </p:txBody>
      </p:sp>
      <p:sp>
        <p:nvSpPr>
          <p:cNvPr id="248" name="Google Shape;248;p40"/>
          <p:cNvSpPr txBox="1"/>
          <p:nvPr/>
        </p:nvSpPr>
        <p:spPr>
          <a:xfrm>
            <a:off x="3433225" y="1470925"/>
            <a:ext cx="2754000" cy="200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Times New Roman"/>
                <a:ea typeface="Times New Roman"/>
                <a:cs typeface="Times New Roman"/>
                <a:sym typeface="Times New Roman"/>
              </a:rPr>
              <a:t>INGREDIENTS:</a:t>
            </a:r>
            <a:endParaRPr b="1" sz="1600">
              <a:latin typeface="Times New Roman"/>
              <a:ea typeface="Times New Roman"/>
              <a:cs typeface="Times New Roman"/>
              <a:sym typeface="Times New Roman"/>
            </a:endParaRPr>
          </a:p>
          <a:p>
            <a:pPr indent="-304800" lvl="0" marL="457200" rtl="0" algn="l">
              <a:lnSpc>
                <a:spcPct val="100000"/>
              </a:lnSpc>
              <a:spcBef>
                <a:spcPts val="0"/>
              </a:spcBef>
              <a:spcAft>
                <a:spcPts val="0"/>
              </a:spcAft>
              <a:buClr>
                <a:schemeClr val="dk1"/>
              </a:buClr>
              <a:buSzPts val="1200"/>
              <a:buChar char="●"/>
            </a:pPr>
            <a:r>
              <a:rPr lang="es" sz="1200">
                <a:solidFill>
                  <a:schemeClr val="dk1"/>
                </a:solidFill>
              </a:rPr>
              <a:t>1 onion</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s" sz="1200">
                <a:solidFill>
                  <a:schemeClr val="dk1"/>
                </a:solidFill>
              </a:rPr>
              <a:t>6 cloves of garlic</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s" sz="1200">
                <a:solidFill>
                  <a:schemeClr val="dk1"/>
                </a:solidFill>
              </a:rPr>
              <a:t>4 cups of vegetable broth</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s" sz="1200">
                <a:solidFill>
                  <a:schemeClr val="dk1"/>
                </a:solidFill>
              </a:rPr>
              <a:t>2 tablespoons of lime juice</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s" sz="1200">
                <a:solidFill>
                  <a:schemeClr val="dk1"/>
                </a:solidFill>
              </a:rPr>
              <a:t>3 cups of kale</a:t>
            </a:r>
            <a:endParaRPr sz="1200">
              <a:solidFill>
                <a:schemeClr val="dk1"/>
              </a:solidFill>
            </a:endParaRPr>
          </a:p>
          <a:p>
            <a:pPr indent="0" lvl="0" marL="457200" rtl="0" algn="l">
              <a:lnSpc>
                <a:spcPct val="100000"/>
              </a:lnSpc>
              <a:spcBef>
                <a:spcPts val="0"/>
              </a:spcBef>
              <a:spcAft>
                <a:spcPts val="0"/>
              </a:spcAft>
              <a:buNone/>
            </a:pPr>
            <a:r>
              <a:t/>
            </a:r>
            <a:endParaRPr>
              <a:solidFill>
                <a:schemeClr val="dk1"/>
              </a:solidFill>
            </a:endParaRPr>
          </a:p>
          <a:p>
            <a:pPr indent="0" lvl="0" marL="0" rtl="0" algn="l">
              <a:lnSpc>
                <a:spcPct val="20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49" name="Google Shape;249;p40"/>
          <p:cNvSpPr txBox="1"/>
          <p:nvPr/>
        </p:nvSpPr>
        <p:spPr>
          <a:xfrm>
            <a:off x="3433225"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Zachary Bennett Weltman</a:t>
            </a:r>
            <a:endParaRPr sz="600"/>
          </a:p>
        </p:txBody>
      </p:sp>
      <p:sp>
        <p:nvSpPr>
          <p:cNvPr id="250" name="Google Shape;250;p40"/>
          <p:cNvSpPr txBox="1"/>
          <p:nvPr/>
        </p:nvSpPr>
        <p:spPr>
          <a:xfrm>
            <a:off x="6826700" y="11021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Times New Roman"/>
                <a:ea typeface="Times New Roman"/>
                <a:cs typeface="Times New Roman"/>
                <a:sym typeface="Times New Roman"/>
              </a:rPr>
              <a:t> 4 Servings</a:t>
            </a:r>
            <a:endParaRPr i="1" sz="600">
              <a:latin typeface="Times New Roman"/>
              <a:ea typeface="Times New Roman"/>
              <a:cs typeface="Times New Roman"/>
              <a:sym typeface="Times New Roman"/>
            </a:endParaRPr>
          </a:p>
        </p:txBody>
      </p:sp>
      <p:sp>
        <p:nvSpPr>
          <p:cNvPr id="251" name="Google Shape;251;p40"/>
          <p:cNvSpPr txBox="1"/>
          <p:nvPr/>
        </p:nvSpPr>
        <p:spPr>
          <a:xfrm>
            <a:off x="3433225" y="2778325"/>
            <a:ext cx="5751000" cy="327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Times New Roman"/>
                <a:ea typeface="Times New Roman"/>
                <a:cs typeface="Times New Roman"/>
                <a:sym typeface="Times New Roman"/>
              </a:rPr>
              <a:t>PROCEDURE:</a:t>
            </a:r>
            <a:endParaRPr b="1" sz="1600">
              <a:latin typeface="Times New Roman"/>
              <a:ea typeface="Times New Roman"/>
              <a:cs typeface="Times New Roman"/>
              <a:sym typeface="Times New Roman"/>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Peel and chop the onion</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Peel and chop the garlic</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Remove the stems from the kale and chop </a:t>
            </a:r>
            <a:endParaRPr sz="1200">
              <a:solidFill>
                <a:schemeClr val="dk1"/>
              </a:solidFill>
            </a:endParaRPr>
          </a:p>
          <a:p>
            <a:pPr indent="0" lvl="0" marL="457200" rtl="0" algn="l">
              <a:lnSpc>
                <a:spcPct val="100000"/>
              </a:lnSpc>
              <a:spcBef>
                <a:spcPts val="0"/>
              </a:spcBef>
              <a:spcAft>
                <a:spcPts val="0"/>
              </a:spcAft>
              <a:buNone/>
            </a:pPr>
            <a:r>
              <a:rPr lang="es" sz="1200">
                <a:solidFill>
                  <a:schemeClr val="dk1"/>
                </a:solidFill>
              </a:rPr>
              <a:t>extremely fine</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Chop the cilantro</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Fry the onion in the olive oil until clear</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Add the garlic and saute for several minutes</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Add the vegetable broth, lime juice, kale, hominy, </a:t>
            </a:r>
            <a:endParaRPr sz="1200">
              <a:solidFill>
                <a:schemeClr val="dk1"/>
              </a:solidFill>
            </a:endParaRPr>
          </a:p>
          <a:p>
            <a:pPr indent="0" lvl="0" marL="457200" rtl="0" algn="l">
              <a:lnSpc>
                <a:spcPct val="100000"/>
              </a:lnSpc>
              <a:spcBef>
                <a:spcPts val="0"/>
              </a:spcBef>
              <a:spcAft>
                <a:spcPts val="0"/>
              </a:spcAft>
              <a:buNone/>
            </a:pPr>
            <a:r>
              <a:rPr lang="es" sz="1200">
                <a:solidFill>
                  <a:schemeClr val="dk1"/>
                </a:solidFill>
              </a:rPr>
              <a:t>diced tomatoes, and green chile</a:t>
            </a:r>
            <a:endParaRPr sz="1200">
              <a:solidFill>
                <a:schemeClr val="dk1"/>
              </a:solidFill>
            </a:endParaRPr>
          </a:p>
          <a:p>
            <a:pPr indent="-304800" lvl="0" marL="457200" rtl="0" algn="l">
              <a:lnSpc>
                <a:spcPct val="100000"/>
              </a:lnSpc>
              <a:spcBef>
                <a:spcPts val="0"/>
              </a:spcBef>
              <a:spcAft>
                <a:spcPts val="0"/>
              </a:spcAft>
              <a:buClr>
                <a:schemeClr val="dk1"/>
              </a:buClr>
              <a:buSzPts val="1200"/>
              <a:buAutoNum type="arabicPeriod"/>
            </a:pPr>
            <a:r>
              <a:rPr lang="es" sz="1200">
                <a:solidFill>
                  <a:schemeClr val="dk1"/>
                </a:solidFill>
              </a:rPr>
              <a:t>Add the cilantro</a:t>
            </a:r>
            <a:endParaRPr sz="1200"/>
          </a:p>
          <a:p>
            <a:pPr indent="0" lvl="0" marL="457200" marR="0" rtl="0" algn="l">
              <a:lnSpc>
                <a:spcPct val="100000"/>
              </a:lnSpc>
              <a:spcBef>
                <a:spcPts val="600"/>
              </a:spcBef>
              <a:spcAft>
                <a:spcPts val="0"/>
              </a:spcAft>
              <a:buNone/>
            </a:pPr>
            <a:r>
              <a:t/>
            </a:r>
            <a:endParaRPr sz="16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52" name="Google Shape;252;p40"/>
          <p:cNvSpPr txBox="1"/>
          <p:nvPr/>
        </p:nvSpPr>
        <p:spPr>
          <a:xfrm>
            <a:off x="3433225" y="1102175"/>
            <a:ext cx="9249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Times New Roman"/>
                <a:ea typeface="Times New Roman"/>
                <a:cs typeface="Times New Roman"/>
                <a:sym typeface="Times New Roman"/>
              </a:rPr>
              <a:t>Entree</a:t>
            </a:r>
            <a:endParaRPr>
              <a:latin typeface="Times New Roman"/>
              <a:ea typeface="Times New Roman"/>
              <a:cs typeface="Times New Roman"/>
              <a:sym typeface="Times New Roman"/>
            </a:endParaRPr>
          </a:p>
        </p:txBody>
      </p:sp>
      <p:sp>
        <p:nvSpPr>
          <p:cNvPr id="253" name="Google Shape;253;p40">
            <a:hlinkClick action="ppaction://hlinksldjump" r:id="rId5"/>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
        <p:nvSpPr>
          <p:cNvPr id="254" name="Google Shape;254;p40"/>
          <p:cNvSpPr txBox="1"/>
          <p:nvPr/>
        </p:nvSpPr>
        <p:spPr>
          <a:xfrm>
            <a:off x="5574025" y="1745850"/>
            <a:ext cx="1800900" cy="1651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lang="es" sz="1200">
                <a:solidFill>
                  <a:schemeClr val="dk1"/>
                </a:solidFill>
              </a:rPr>
              <a:t>2 cups of hominy</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s" sz="1200">
                <a:solidFill>
                  <a:schemeClr val="dk1"/>
                </a:solidFill>
              </a:rPr>
              <a:t>15 ounce can of diced tomatoes</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s" sz="1200">
                <a:solidFill>
                  <a:schemeClr val="dk1"/>
                </a:solidFill>
              </a:rPr>
              <a:t>4 ounce can of of diced green chile</a:t>
            </a:r>
            <a:endParaRPr sz="1200">
              <a:solidFill>
                <a:schemeClr val="dk1"/>
              </a:solidFill>
            </a:endParaRPr>
          </a:p>
          <a:p>
            <a:pPr indent="0" lvl="0" marL="0" rtl="0" algn="l">
              <a:lnSpc>
                <a:spcPct val="200000"/>
              </a:lnSpc>
              <a:spcBef>
                <a:spcPts val="0"/>
              </a:spcBef>
              <a:spcAft>
                <a:spcPts val="0"/>
              </a:spcAft>
              <a:buNone/>
            </a:pPr>
            <a:r>
              <a:t/>
            </a:r>
            <a:endParaRPr sz="1500"/>
          </a:p>
        </p:txBody>
      </p:sp>
      <p:sp>
        <p:nvSpPr>
          <p:cNvPr id="255" name="Google Shape;255;p40"/>
          <p:cNvSpPr txBox="1"/>
          <p:nvPr/>
        </p:nvSpPr>
        <p:spPr>
          <a:xfrm>
            <a:off x="7224025" y="1745838"/>
            <a:ext cx="1960200" cy="8562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lang="es" sz="1200">
                <a:solidFill>
                  <a:schemeClr val="dk1"/>
                </a:solidFill>
              </a:rPr>
              <a:t>3 tablespoons of cilantro</a:t>
            </a:r>
            <a:endParaRPr sz="1500">
              <a:solidFill>
                <a:schemeClr val="dk1"/>
              </a:solidFill>
            </a:endParaRPr>
          </a:p>
          <a:p>
            <a:pPr indent="0" lvl="0" marL="0" rtl="0" algn="l">
              <a:lnSpc>
                <a:spcPct val="100000"/>
              </a:lnSpc>
              <a:spcBef>
                <a:spcPts val="0"/>
              </a:spcBef>
              <a:spcAft>
                <a:spcPts val="0"/>
              </a:spcAft>
              <a:buNone/>
            </a:pPr>
            <a:r>
              <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900">
                <a:solidFill>
                  <a:schemeClr val="dk1"/>
                </a:solidFill>
              </a:rPr>
              <a:t>SPOTLIGHT INGREDIENT: Kale</a:t>
            </a:r>
            <a:endParaRPr sz="1800"/>
          </a:p>
          <a:p>
            <a:pPr indent="0" lvl="0" marL="0" marR="0" rtl="0" algn="l">
              <a:lnSpc>
                <a:spcPct val="100000"/>
              </a:lnSpc>
              <a:spcBef>
                <a:spcPts val="600"/>
              </a:spcBef>
              <a:spcAft>
                <a:spcPts val="0"/>
              </a:spcAft>
              <a:buClr>
                <a:srgbClr val="000000"/>
              </a:buClr>
              <a:buFont typeface="PT Sans"/>
              <a:buNone/>
            </a:pPr>
            <a:r>
              <a:rPr lang="es" sz="1500"/>
              <a:t>  </a:t>
            </a:r>
            <a:r>
              <a:rPr lang="es" sz="1600"/>
              <a:t> My spotlight ingredient is kale. Kale is bitter and bland at the same time. Kale is a green plant with a light green stem and dark green leaves. Today I am cooking the leaf of the kale. It takes from 50 to 55 days to grow and harvest kale.Kale has lots of vitamin B and C so you can rest assured you're eating healthy. </a:t>
            </a:r>
            <a:endParaRPr sz="1600"/>
          </a:p>
        </p:txBody>
      </p:sp>
      <p:sp>
        <p:nvSpPr>
          <p:cNvPr id="261" name="Google Shape;261;p4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800">
                <a:solidFill>
                  <a:schemeClr val="dk1"/>
                </a:solidFill>
              </a:rPr>
              <a:t>ALL ABOUT MY RECIPE</a:t>
            </a:r>
            <a:endParaRPr sz="1700"/>
          </a:p>
          <a:p>
            <a:pPr indent="0" lvl="0" marL="0" marR="0" rtl="0" algn="l">
              <a:lnSpc>
                <a:spcPct val="100000"/>
              </a:lnSpc>
              <a:spcBef>
                <a:spcPts val="600"/>
              </a:spcBef>
              <a:spcAft>
                <a:spcPts val="0"/>
              </a:spcAft>
              <a:buClr>
                <a:srgbClr val="000000"/>
              </a:buClr>
              <a:buFont typeface="PT Sans"/>
              <a:buNone/>
            </a:pPr>
            <a:r>
              <a:rPr lang="es" sz="1500"/>
              <a:t>The significance of this recipe to our family is several-fold. For one, my dad is is a vegan and it's a nice delicious vegan recipe. It's also a nice holiday recipe because it just looks very Christmassy. We usually have this recipe on Christmas. It is a Mexican/ Southern Californian recipe. One of the things that make it shine is hominy.</a:t>
            </a:r>
            <a:endParaRPr sz="1700"/>
          </a:p>
        </p:txBody>
      </p:sp>
      <p:pic>
        <p:nvPicPr>
          <p:cNvPr id="262" name="Google Shape;262;p41"/>
          <p:cNvPicPr preferRelativeResize="0"/>
          <p:nvPr/>
        </p:nvPicPr>
        <p:blipFill>
          <a:blip r:embed="rId3">
            <a:alphaModFix/>
          </a:blip>
          <a:stretch>
            <a:fillRect/>
          </a:stretch>
        </p:blipFill>
        <p:spPr>
          <a:xfrm>
            <a:off x="75575" y="-476199"/>
            <a:ext cx="4359594" cy="2995549"/>
          </a:xfrm>
          <a:prstGeom prst="rect">
            <a:avLst/>
          </a:prstGeom>
          <a:noFill/>
          <a:ln>
            <a:noFill/>
          </a:ln>
        </p:spPr>
      </p:pic>
      <p:pic>
        <p:nvPicPr>
          <p:cNvPr id="263" name="Google Shape;263;p41"/>
          <p:cNvPicPr preferRelativeResize="0"/>
          <p:nvPr/>
        </p:nvPicPr>
        <p:blipFill rotWithShape="1">
          <a:blip r:embed="rId4">
            <a:alphaModFix/>
          </a:blip>
          <a:srcRect b="17400" l="0" r="0" t="6583"/>
          <a:stretch/>
        </p:blipFill>
        <p:spPr>
          <a:xfrm rot="465">
            <a:off x="4705800" y="2612700"/>
            <a:ext cx="4438200" cy="2530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42"/>
          <p:cNvPicPr preferRelativeResize="0"/>
          <p:nvPr/>
        </p:nvPicPr>
        <p:blipFill rotWithShape="1">
          <a:blip r:embed="rId3">
            <a:alphaModFix/>
          </a:blip>
          <a:srcRect b="0" l="24864" r="24864" t="0"/>
          <a:stretch/>
        </p:blipFill>
        <p:spPr>
          <a:xfrm>
            <a:off x="0" y="0"/>
            <a:ext cx="2585700" cy="5143500"/>
          </a:xfrm>
          <a:prstGeom prst="rect">
            <a:avLst/>
          </a:prstGeom>
          <a:noFill/>
          <a:ln>
            <a:noFill/>
          </a:ln>
        </p:spPr>
      </p:pic>
      <p:sp>
        <p:nvSpPr>
          <p:cNvPr id="269" name="Google Shape;269;p42"/>
          <p:cNvSpPr txBox="1"/>
          <p:nvPr/>
        </p:nvSpPr>
        <p:spPr>
          <a:xfrm>
            <a:off x="3448350" y="233650"/>
            <a:ext cx="57510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Tuna Pasta Salad </a:t>
            </a:r>
            <a:endParaRPr sz="800"/>
          </a:p>
        </p:txBody>
      </p:sp>
      <p:sp>
        <p:nvSpPr>
          <p:cNvPr id="270" name="Google Shape;270;p42"/>
          <p:cNvSpPr txBox="1"/>
          <p:nvPr/>
        </p:nvSpPr>
        <p:spPr>
          <a:xfrm>
            <a:off x="2667150" y="1205050"/>
            <a:ext cx="1952100" cy="14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1 pound of pasta</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 Tbsp red wine vinegar</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Cup olive oil</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2 Plum tomatoes chopped</a:t>
            </a:r>
            <a:endParaRPr sz="1200">
              <a:solidFill>
                <a:schemeClr val="dk1"/>
              </a:solidFill>
            </a:endParaRPr>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71" name="Google Shape;271;p42"/>
          <p:cNvSpPr txBox="1"/>
          <p:nvPr/>
        </p:nvSpPr>
        <p:spPr>
          <a:xfrm>
            <a:off x="3294825" y="669550"/>
            <a:ext cx="5751000" cy="306900"/>
          </a:xfrm>
          <a:prstGeom prst="rect">
            <a:avLst/>
          </a:prstGeom>
          <a:noFill/>
          <a:ln>
            <a:noFill/>
          </a:ln>
        </p:spPr>
        <p:txBody>
          <a:bodyPr anchorCtr="0" anchor="ctr" bIns="91425" lIns="91425" spcFirstLastPara="1" rIns="91425" wrap="square" tIns="91425">
            <a:noAutofit/>
          </a:bodyPr>
          <a:lstStyle/>
          <a:p>
            <a:pPr indent="0" lvl="0" marL="137160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Delaney Maniago</a:t>
            </a:r>
            <a:endParaRPr sz="600"/>
          </a:p>
        </p:txBody>
      </p:sp>
      <p:sp>
        <p:nvSpPr>
          <p:cNvPr id="272" name="Google Shape;272;p42"/>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marR="0" rtl="0" algn="l">
              <a:lnSpc>
                <a:spcPct val="115000"/>
              </a:lnSpc>
              <a:spcBef>
                <a:spcPts val="500"/>
              </a:spcBef>
              <a:spcAft>
                <a:spcPts val="0"/>
              </a:spcAft>
              <a:buClr>
                <a:srgbClr val="00BCD0"/>
              </a:buClr>
              <a:buFont typeface="PT Sans"/>
              <a:buNone/>
            </a:pPr>
            <a:r>
              <a:rPr lang="es"/>
              <a:t>Entree </a:t>
            </a:r>
            <a:endParaRPr/>
          </a:p>
        </p:txBody>
      </p:sp>
      <p:sp>
        <p:nvSpPr>
          <p:cNvPr id="273" name="Google Shape;273;p42"/>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a:t>5 to 6 people</a:t>
            </a:r>
            <a:endParaRPr sz="600"/>
          </a:p>
        </p:txBody>
      </p:sp>
      <p:sp>
        <p:nvSpPr>
          <p:cNvPr id="274" name="Google Shape;274;p42"/>
          <p:cNvSpPr txBox="1"/>
          <p:nvPr/>
        </p:nvSpPr>
        <p:spPr>
          <a:xfrm>
            <a:off x="2570075" y="3222550"/>
            <a:ext cx="6320100" cy="181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AutoNum type="arabicPeriod"/>
            </a:pPr>
            <a:r>
              <a:rPr lang="es" sz="1200">
                <a:solidFill>
                  <a:schemeClr val="dk1"/>
                </a:solidFill>
              </a:rPr>
              <a:t>Cook pasta till al dente, drain and let cool.</a:t>
            </a:r>
            <a:endParaRPr sz="1200">
              <a:solidFill>
                <a:schemeClr val="dk1"/>
              </a:solidFill>
            </a:endParaRPr>
          </a:p>
          <a:p>
            <a:pPr indent="-317500" lvl="0" marL="457200" rtl="0" algn="l">
              <a:spcBef>
                <a:spcPts val="0"/>
              </a:spcBef>
              <a:spcAft>
                <a:spcPts val="0"/>
              </a:spcAft>
              <a:buClr>
                <a:schemeClr val="dk1"/>
              </a:buClr>
              <a:buSzPts val="1400"/>
              <a:buAutoNum type="arabicPeriod"/>
            </a:pPr>
            <a:r>
              <a:rPr lang="es" sz="1200">
                <a:solidFill>
                  <a:schemeClr val="dk1"/>
                </a:solidFill>
              </a:rPr>
              <a:t>Chop plum tomatoes, chop cucumber and red onion finely chopped. Kalamata olives chopped, finely chopped parsley.</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Crumbled</a:t>
            </a:r>
            <a:r>
              <a:rPr lang="es" sz="1200">
                <a:solidFill>
                  <a:schemeClr val="dk1"/>
                </a:solidFill>
              </a:rPr>
              <a:t> feta cheese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s" sz="1200">
                <a:solidFill>
                  <a:schemeClr val="dk1"/>
                </a:solidFill>
              </a:rPr>
              <a:t>Pour vinegar in large bowl and whisk in the oil, in a slow and steady stream. Stir in tomatoes, cucumber, red onion, and olives. Add the pasta, tuna, feta, and parsley. Toss and season with salt and pepper. </a:t>
            </a:r>
            <a:endParaRPr sz="1200">
              <a:solidFill>
                <a:schemeClr val="dk1"/>
              </a:solidFill>
            </a:endParaRPr>
          </a:p>
          <a:p>
            <a:pPr indent="0" lvl="0" marL="0" rtl="0" algn="l">
              <a:spcBef>
                <a:spcPts val="500"/>
              </a:spcBef>
              <a:spcAft>
                <a:spcPts val="0"/>
              </a:spcAft>
              <a:buClr>
                <a:srgbClr val="000000"/>
              </a:buClr>
              <a:buSzPts val="1100"/>
              <a:buFont typeface="Arial"/>
              <a:buNone/>
            </a:pPr>
            <a:r>
              <a:t/>
            </a:r>
            <a:endParaRPr sz="1200">
              <a:solidFill>
                <a:schemeClr val="dk1"/>
              </a:solidFill>
            </a:endParaRPr>
          </a:p>
          <a:p>
            <a:pPr indent="0" lvl="0" marL="0" marR="0" rtl="0" algn="l">
              <a:lnSpc>
                <a:spcPct val="100000"/>
              </a:lnSpc>
              <a:spcBef>
                <a:spcPts val="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75" name="Google Shape;275;p42"/>
          <p:cNvSpPr txBox="1"/>
          <p:nvPr/>
        </p:nvSpPr>
        <p:spPr>
          <a:xfrm>
            <a:off x="4717625" y="1205050"/>
            <a:ext cx="2025000" cy="184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1 half cucumber, chopped small red onion, finely chopped</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1/4th Cup pitted Kalamata olives, chopped</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1/4th Cup finely chopped parsley </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 Salt and pepper</a:t>
            </a:r>
            <a:endParaRPr sz="1200">
              <a:solidFill>
                <a:schemeClr val="dk1"/>
              </a:solidFill>
            </a:endParaRPr>
          </a:p>
          <a:p>
            <a:pPr indent="0" lvl="0" marL="45720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276" name="Google Shape;276;p42"/>
          <p:cNvSpPr txBox="1"/>
          <p:nvPr/>
        </p:nvSpPr>
        <p:spPr>
          <a:xfrm>
            <a:off x="6889125" y="1205050"/>
            <a:ext cx="2156700" cy="87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2 cans of tuna in oil</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1/4th Cup crumbled feta cheese </a:t>
            </a:r>
            <a:endParaRPr i="0" sz="1800" u="none" cap="none" strike="noStrike">
              <a:solidFill>
                <a:srgbClr val="000000"/>
              </a:solidFill>
            </a:endParaRPr>
          </a:p>
        </p:txBody>
      </p:sp>
      <p:sp>
        <p:nvSpPr>
          <p:cNvPr id="277" name="Google Shape;277;p42">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3"/>
          <p:cNvSpPr txBox="1"/>
          <p:nvPr/>
        </p:nvSpPr>
        <p:spPr>
          <a:xfrm>
            <a:off x="12625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Plum tomatoes </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a:solidFill>
                  <a:schemeClr val="dk1"/>
                </a:solidFill>
              </a:rPr>
              <a:t>My spotlight ingredient is plum tomatoes. They are a nice red or orange. They are not to hard but not to soft. They are typically smaller in size, than regular tomatoes.  Tomatoes are the fruit part of the plant. Tomatoes are in season during May all the way through October. It takes about 55 to 70 days to harvest plum tomatoes. Plum tomatoes are good for you because plum tomatoes have very little amount of sodium in them. And plum tomatoes are very high in Vitamin E. </a:t>
            </a:r>
            <a:endParaRPr>
              <a:solidFill>
                <a:schemeClr val="dk1"/>
              </a:solidFill>
            </a:endParaRPr>
          </a:p>
          <a:p>
            <a:pPr indent="0" lvl="0" marL="0" rtl="0" algn="l">
              <a:spcBef>
                <a:spcPts val="50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500"/>
              </a:spcBef>
              <a:spcAft>
                <a:spcPts val="0"/>
              </a:spcAft>
              <a:buClr>
                <a:srgbClr val="00BCD0"/>
              </a:buClr>
              <a:buFont typeface="PT Sans"/>
              <a:buNone/>
            </a:pPr>
            <a:r>
              <a:rPr b="1" lang="es" sz="1500">
                <a:solidFill>
                  <a:schemeClr val="dk1"/>
                </a:solidFill>
                <a:latin typeface="Open Sans"/>
                <a:ea typeface="Open Sans"/>
                <a:cs typeface="Open Sans"/>
                <a:sym typeface="Open Sans"/>
              </a:rPr>
              <a:t> </a:t>
            </a:r>
            <a:endParaRPr sz="1100"/>
          </a:p>
        </p:txBody>
      </p:sp>
      <p:sp>
        <p:nvSpPr>
          <p:cNvPr id="283" name="Google Shape;283;p43"/>
          <p:cNvSpPr txBox="1"/>
          <p:nvPr/>
        </p:nvSpPr>
        <p:spPr>
          <a:xfrm>
            <a:off x="4619450" y="0"/>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700">
                <a:solidFill>
                  <a:schemeClr val="dk1"/>
                </a:solidFill>
                <a:latin typeface="Open Sans"/>
                <a:ea typeface="Open Sans"/>
                <a:cs typeface="Open Sans"/>
                <a:sym typeface="Open Sans"/>
              </a:rPr>
              <a:t>ALL ABOUT MY RECIPE </a:t>
            </a:r>
            <a:endParaRPr b="1" sz="17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600">
                <a:solidFill>
                  <a:schemeClr val="dk1"/>
                </a:solidFill>
              </a:rPr>
              <a:t>This recipe is very important to me because, my family every summer would go to Fire Island, and my mom would make it there all the time. It has also been one of my favorite dishes that my mom makes. It is a very good picnic lunch or meal. I love this recipe because it is healthy, but still very good, and it has pasta in it witch I love. Also it is a childhood favorite. </a:t>
            </a:r>
            <a:endParaRPr sz="1600">
              <a:solidFill>
                <a:schemeClr val="dk1"/>
              </a:solidFill>
            </a:endParaRPr>
          </a:p>
          <a:p>
            <a:pPr indent="0" lvl="0" marL="0" rtl="0" algn="l">
              <a:spcBef>
                <a:spcPts val="5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17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600"/>
          </a:p>
        </p:txBody>
      </p:sp>
      <p:pic>
        <p:nvPicPr>
          <p:cNvPr id="284" name="Google Shape;284;p43"/>
          <p:cNvPicPr preferRelativeResize="0"/>
          <p:nvPr/>
        </p:nvPicPr>
        <p:blipFill rotWithShape="1">
          <a:blip r:embed="rId3">
            <a:alphaModFix/>
          </a:blip>
          <a:srcRect b="9683" l="0" r="0" t="9691"/>
          <a:stretch/>
        </p:blipFill>
        <p:spPr>
          <a:xfrm>
            <a:off x="126250" y="97525"/>
            <a:ext cx="4359600" cy="2395200"/>
          </a:xfrm>
          <a:prstGeom prst="rect">
            <a:avLst/>
          </a:prstGeom>
          <a:noFill/>
          <a:ln>
            <a:noFill/>
          </a:ln>
        </p:spPr>
      </p:pic>
      <p:pic>
        <p:nvPicPr>
          <p:cNvPr id="285" name="Google Shape;285;p43"/>
          <p:cNvPicPr preferRelativeResize="0"/>
          <p:nvPr/>
        </p:nvPicPr>
        <p:blipFill rotWithShape="1">
          <a:blip r:embed="rId4">
            <a:alphaModFix/>
          </a:blip>
          <a:srcRect b="9520" l="0" r="0" t="9520"/>
          <a:stretch/>
        </p:blipFill>
        <p:spPr>
          <a:xfrm>
            <a:off x="4619450" y="2655200"/>
            <a:ext cx="4437900" cy="2395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6"/>
          <p:cNvSpPr txBox="1"/>
          <p:nvPr/>
        </p:nvSpPr>
        <p:spPr>
          <a:xfrm>
            <a:off x="6711650" y="267850"/>
            <a:ext cx="2294100" cy="86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PT Sans"/>
              <a:buNone/>
            </a:pPr>
            <a:r>
              <a:rPr lang="es">
                <a:solidFill>
                  <a:srgbClr val="FFFFFF"/>
                </a:solidFill>
                <a:latin typeface="Open Sans"/>
                <a:ea typeface="Open Sans"/>
                <a:cs typeface="Open Sans"/>
                <a:sym typeface="Open Sans"/>
              </a:rPr>
              <a:t>A book full of tasty foods! </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4"/>
          <p:cNvSpPr txBox="1"/>
          <p:nvPr/>
        </p:nvSpPr>
        <p:spPr>
          <a:xfrm>
            <a:off x="3502000" y="171325"/>
            <a:ext cx="5488800" cy="68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200">
                <a:latin typeface="Open Sans"/>
                <a:ea typeface="Open Sans"/>
                <a:cs typeface="Open Sans"/>
                <a:sym typeface="Open Sans"/>
              </a:rPr>
              <a:t>Salmon and Onion Bagels</a:t>
            </a:r>
            <a:endParaRPr sz="3200"/>
          </a:p>
        </p:txBody>
      </p:sp>
      <p:sp>
        <p:nvSpPr>
          <p:cNvPr id="291" name="Google Shape;291;p44"/>
          <p:cNvSpPr txBox="1"/>
          <p:nvPr/>
        </p:nvSpPr>
        <p:spPr>
          <a:xfrm>
            <a:off x="3392300" y="1951500"/>
            <a:ext cx="2574000" cy="124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Bagels </a:t>
            </a:r>
            <a:endParaRPr/>
          </a:p>
          <a:p>
            <a:pPr indent="-330200" lvl="0" marL="457200" marR="0" rtl="0" algn="l">
              <a:lnSpc>
                <a:spcPct val="100000"/>
              </a:lnSpc>
              <a:spcBef>
                <a:spcPts val="0"/>
              </a:spcBef>
              <a:spcAft>
                <a:spcPts val="0"/>
              </a:spcAft>
              <a:buClr>
                <a:srgbClr val="000000"/>
              </a:buClr>
              <a:buSzPts val="1600"/>
              <a:buFont typeface="Open Sans"/>
              <a:buChar char="●"/>
            </a:pPr>
            <a:r>
              <a:rPr lang="es"/>
              <a:t>Smoked Salmon</a:t>
            </a:r>
            <a:endParaRPr/>
          </a:p>
          <a:p>
            <a:pPr indent="-330200" lvl="0" marL="457200" marR="0" rtl="0" algn="l">
              <a:lnSpc>
                <a:spcPct val="100000"/>
              </a:lnSpc>
              <a:spcBef>
                <a:spcPts val="0"/>
              </a:spcBef>
              <a:spcAft>
                <a:spcPts val="0"/>
              </a:spcAft>
              <a:buClr>
                <a:srgbClr val="000000"/>
              </a:buClr>
              <a:buSzPts val="1600"/>
              <a:buFont typeface="Open Sans"/>
              <a:buChar char="●"/>
            </a:pPr>
            <a:r>
              <a:rPr lang="es"/>
              <a:t>Onions (Golden or Red)</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92" name="Google Shape;292;p44"/>
          <p:cNvSpPr txBox="1"/>
          <p:nvPr/>
        </p:nvSpPr>
        <p:spPr>
          <a:xfrm>
            <a:off x="3888825" y="958963"/>
            <a:ext cx="39729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Filip Soba</a:t>
            </a:r>
            <a:endParaRPr sz="600"/>
          </a:p>
        </p:txBody>
      </p:sp>
      <p:sp>
        <p:nvSpPr>
          <p:cNvPr id="293" name="Google Shape;293;p44"/>
          <p:cNvSpPr txBox="1"/>
          <p:nvPr/>
        </p:nvSpPr>
        <p:spPr>
          <a:xfrm>
            <a:off x="6282200" y="1498800"/>
            <a:ext cx="26076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a:t>Servings: 1 per child</a:t>
            </a:r>
            <a:endParaRPr sz="600"/>
          </a:p>
        </p:txBody>
      </p:sp>
      <p:sp>
        <p:nvSpPr>
          <p:cNvPr id="294" name="Google Shape;294;p44"/>
          <p:cNvSpPr txBox="1"/>
          <p:nvPr/>
        </p:nvSpPr>
        <p:spPr>
          <a:xfrm>
            <a:off x="6020075" y="1934700"/>
            <a:ext cx="1500300" cy="12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Caper</a:t>
            </a:r>
            <a:endParaRPr/>
          </a:p>
          <a:p>
            <a:pPr indent="-330200" lvl="0" marL="457200" marR="0" rtl="0" algn="l">
              <a:lnSpc>
                <a:spcPct val="100000"/>
              </a:lnSpc>
              <a:spcBef>
                <a:spcPts val="0"/>
              </a:spcBef>
              <a:spcAft>
                <a:spcPts val="0"/>
              </a:spcAft>
              <a:buClr>
                <a:srgbClr val="000000"/>
              </a:buClr>
              <a:buSzPts val="1600"/>
              <a:buFont typeface="Open Sans"/>
              <a:buChar char="●"/>
            </a:pPr>
            <a:r>
              <a:rPr lang="es"/>
              <a:t>Fennel</a:t>
            </a:r>
            <a:endParaRPr/>
          </a:p>
          <a:p>
            <a:pPr indent="-330200" lvl="0" marL="457200" marR="0" rtl="0" algn="l">
              <a:lnSpc>
                <a:spcPct val="100000"/>
              </a:lnSpc>
              <a:spcBef>
                <a:spcPts val="0"/>
              </a:spcBef>
              <a:spcAft>
                <a:spcPts val="0"/>
              </a:spcAft>
              <a:buClr>
                <a:srgbClr val="000000"/>
              </a:buClr>
              <a:buSzPts val="1600"/>
              <a:buFont typeface="Open Sans"/>
              <a:buChar char="●"/>
            </a:pPr>
            <a:r>
              <a:rPr lang="es"/>
              <a:t>Bagels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95" name="Google Shape;295;p44"/>
          <p:cNvSpPr txBox="1"/>
          <p:nvPr/>
        </p:nvSpPr>
        <p:spPr>
          <a:xfrm>
            <a:off x="3397525" y="3334525"/>
            <a:ext cx="4180200" cy="160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AutoNum type="arabicPeriod"/>
            </a:pPr>
            <a:r>
              <a:rPr lang="es">
                <a:solidFill>
                  <a:schemeClr val="dk1"/>
                </a:solidFill>
              </a:rPr>
              <a:t>Spread the cream cheese inside of the bagel</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Put salmon on top of the cream cheese </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Put onions on top of the salmon</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Put fennel, and caper on the onions</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Close the bagel (optional)</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296" name="Google Shape;296;p44"/>
          <p:cNvPicPr preferRelativeResize="0"/>
          <p:nvPr/>
        </p:nvPicPr>
        <p:blipFill>
          <a:blip r:embed="rId3">
            <a:alphaModFix/>
          </a:blip>
          <a:stretch>
            <a:fillRect/>
          </a:stretch>
        </p:blipFill>
        <p:spPr>
          <a:xfrm>
            <a:off x="0" y="0"/>
            <a:ext cx="3219751" cy="5143500"/>
          </a:xfrm>
          <a:prstGeom prst="rect">
            <a:avLst/>
          </a:prstGeom>
          <a:noFill/>
          <a:ln>
            <a:noFill/>
          </a:ln>
        </p:spPr>
      </p:pic>
      <p:sp>
        <p:nvSpPr>
          <p:cNvPr id="297" name="Google Shape;297;p44"/>
          <p:cNvSpPr txBox="1"/>
          <p:nvPr/>
        </p:nvSpPr>
        <p:spPr>
          <a:xfrm>
            <a:off x="3397525" y="1498825"/>
            <a:ext cx="2706900" cy="2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Course: Breakfast or Brunch </a:t>
            </a:r>
            <a:endParaRPr/>
          </a:p>
        </p:txBody>
      </p:sp>
      <p:cxnSp>
        <p:nvCxnSpPr>
          <p:cNvPr id="298" name="Google Shape;298;p44"/>
          <p:cNvCxnSpPr/>
          <p:nvPr/>
        </p:nvCxnSpPr>
        <p:spPr>
          <a:xfrm>
            <a:off x="219525" y="1085150"/>
            <a:ext cx="794700" cy="0"/>
          </a:xfrm>
          <a:prstGeom prst="straightConnector1">
            <a:avLst/>
          </a:prstGeom>
          <a:noFill/>
          <a:ln cap="flat" cmpd="sng" w="9525">
            <a:solidFill>
              <a:schemeClr val="dk1"/>
            </a:solidFill>
            <a:prstDash val="solid"/>
            <a:round/>
            <a:headEnd len="med" w="med" type="none"/>
            <a:tailEnd len="med" w="med" type="none"/>
          </a:ln>
        </p:spPr>
      </p:cxnSp>
      <p:sp>
        <p:nvSpPr>
          <p:cNvPr id="299" name="Google Shape;299;p44">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45"/>
          <p:cNvSpPr txBox="1"/>
          <p:nvPr/>
        </p:nvSpPr>
        <p:spPr>
          <a:xfrm>
            <a:off x="2752038" y="750925"/>
            <a:ext cx="2734200" cy="31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chemeClr val="dk1"/>
                </a:solidFill>
              </a:rPr>
              <a:t>Onions are good for you, because they contain fiber, folic acid and Vitamin B that helps the body make healthy new cells.</a:t>
            </a:r>
            <a:endParaRPr sz="1500"/>
          </a:p>
          <a:p>
            <a:pPr indent="0" lvl="0" marL="0" marR="0" rtl="0" algn="l">
              <a:lnSpc>
                <a:spcPct val="130000"/>
              </a:lnSpc>
              <a:spcBef>
                <a:spcPts val="1200"/>
              </a:spcBef>
              <a:spcAft>
                <a:spcPts val="0"/>
              </a:spcAft>
              <a:buClr>
                <a:srgbClr val="222222"/>
              </a:buClr>
              <a:buFont typeface="Arial"/>
              <a:buNone/>
            </a:pPr>
            <a:r>
              <a:t/>
            </a:r>
            <a:endParaRPr sz="1500"/>
          </a:p>
          <a:p>
            <a:pPr indent="0" lvl="0" marL="0" rtl="0" algn="l">
              <a:spcBef>
                <a:spcPts val="0"/>
              </a:spcBef>
              <a:spcAft>
                <a:spcPts val="0"/>
              </a:spcAft>
              <a:buClr>
                <a:schemeClr val="dk1"/>
              </a:buClr>
              <a:buSzPts val="1100"/>
              <a:buFont typeface="Arial"/>
              <a:buNone/>
            </a:pPr>
            <a:r>
              <a:rPr lang="es" sz="1500">
                <a:solidFill>
                  <a:schemeClr val="dk1"/>
                </a:solidFill>
              </a:rPr>
              <a:t>It is harvested about 100 to 120 days after They have planted depending on the cultivar. To grow most onions need full sunlight. </a:t>
            </a:r>
            <a:endParaRPr sz="1500"/>
          </a:p>
          <a:p>
            <a:pPr indent="0" lvl="0" marL="0" marR="0" rtl="0" algn="l">
              <a:lnSpc>
                <a:spcPct val="130000"/>
              </a:lnSpc>
              <a:spcBef>
                <a:spcPts val="1200"/>
              </a:spcBef>
              <a:spcAft>
                <a:spcPts val="0"/>
              </a:spcAft>
              <a:buClr>
                <a:srgbClr val="222222"/>
              </a:buClr>
              <a:buFont typeface="Arial"/>
              <a:buNone/>
            </a:pPr>
            <a:r>
              <a:t/>
            </a:r>
            <a:endParaRPr/>
          </a:p>
        </p:txBody>
      </p:sp>
      <p:sp>
        <p:nvSpPr>
          <p:cNvPr id="305" name="Google Shape;305;p45"/>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200">
                <a:latin typeface="Open Sans"/>
                <a:ea typeface="Open Sans"/>
                <a:cs typeface="Open Sans"/>
                <a:sym typeface="Open Sans"/>
              </a:rPr>
              <a:t>SPOTLIGHT INGREDIENT: ONIONS</a:t>
            </a:r>
            <a:endParaRPr b="1" i="0" sz="2200" u="none" cap="none" strike="noStrike">
              <a:solidFill>
                <a:srgbClr val="000000"/>
              </a:solidFill>
              <a:latin typeface="Open Sans"/>
              <a:ea typeface="Open Sans"/>
              <a:cs typeface="Open Sans"/>
              <a:sym typeface="Open Sans"/>
            </a:endParaRPr>
          </a:p>
        </p:txBody>
      </p:sp>
      <p:sp>
        <p:nvSpPr>
          <p:cNvPr id="306" name="Google Shape;306;p45"/>
          <p:cNvSpPr txBox="1"/>
          <p:nvPr/>
        </p:nvSpPr>
        <p:spPr>
          <a:xfrm>
            <a:off x="209450" y="750925"/>
            <a:ext cx="2311200" cy="20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solidFill>
                  <a:schemeClr val="dk1"/>
                </a:solidFill>
              </a:rPr>
              <a:t>My spotlight ingredient are Onions. Onions have different colors, but the one I use are golden or red onions. Also taste kind of  weird but in a good way, also it’s a little spicy. The part of the plant I’m using is a root, but It’s your choice. When you cut it it may make you cry if it’s a good onion.</a:t>
            </a:r>
            <a:endParaRPr i="0" u="none" cap="none" strike="noStrike">
              <a:solidFill>
                <a:srgbClr val="000000"/>
              </a:solidFill>
            </a:endParaRPr>
          </a:p>
          <a:p>
            <a:pPr indent="0" lvl="0" marL="0" marR="0" rtl="0" algn="l">
              <a:lnSpc>
                <a:spcPct val="100000"/>
              </a:lnSpc>
              <a:spcBef>
                <a:spcPts val="0"/>
              </a:spcBef>
              <a:spcAft>
                <a:spcPts val="0"/>
              </a:spcAft>
              <a:buClr>
                <a:srgbClr val="000000"/>
              </a:buClr>
              <a:buFont typeface="Arial"/>
              <a:buNone/>
            </a:pPr>
            <a:r>
              <a:t/>
            </a:r>
            <a:endParaRPr i="0" sz="1000" u="none" cap="none" strike="noStrike">
              <a:solidFill>
                <a:srgbClr val="000000"/>
              </a:solidFill>
            </a:endParaRPr>
          </a:p>
          <a:p>
            <a:pPr indent="0" lvl="0" marL="0" marR="0" rtl="0" algn="l">
              <a:lnSpc>
                <a:spcPct val="100000"/>
              </a:lnSpc>
              <a:spcBef>
                <a:spcPts val="0"/>
              </a:spcBef>
              <a:spcAft>
                <a:spcPts val="0"/>
              </a:spcAft>
              <a:buClr>
                <a:srgbClr val="000000"/>
              </a:buClr>
              <a:buFont typeface="Arial"/>
              <a:buNone/>
            </a:pPr>
            <a:r>
              <a:t/>
            </a:r>
            <a:endParaRPr i="0" sz="1000" u="none" cap="none" strike="noStrike">
              <a:solidFill>
                <a:srgbClr val="000000"/>
              </a:solidFill>
            </a:endParaRPr>
          </a:p>
        </p:txBody>
      </p:sp>
      <p:pic>
        <p:nvPicPr>
          <p:cNvPr id="307" name="Google Shape;307;p45"/>
          <p:cNvPicPr preferRelativeResize="0"/>
          <p:nvPr/>
        </p:nvPicPr>
        <p:blipFill rotWithShape="1">
          <a:blip r:embed="rId3">
            <a:alphaModFix/>
          </a:blip>
          <a:srcRect b="0" l="-1180" r="1180" t="0"/>
          <a:stretch/>
        </p:blipFill>
        <p:spPr>
          <a:xfrm>
            <a:off x="0" y="3351575"/>
            <a:ext cx="3365775" cy="1791925"/>
          </a:xfrm>
          <a:prstGeom prst="rect">
            <a:avLst/>
          </a:prstGeom>
          <a:noFill/>
          <a:ln>
            <a:noFill/>
          </a:ln>
        </p:spPr>
      </p:pic>
      <p:pic>
        <p:nvPicPr>
          <p:cNvPr id="308" name="Google Shape;308;p45"/>
          <p:cNvPicPr preferRelativeResize="0"/>
          <p:nvPr/>
        </p:nvPicPr>
        <p:blipFill>
          <a:blip r:embed="rId4">
            <a:alphaModFix/>
          </a:blip>
          <a:stretch>
            <a:fillRect/>
          </a:stretch>
        </p:blipFill>
        <p:spPr>
          <a:xfrm>
            <a:off x="5717644" y="0"/>
            <a:ext cx="3426361"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6"/>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Mash Potatoes</a:t>
            </a:r>
            <a:endParaRPr sz="800"/>
          </a:p>
        </p:txBody>
      </p:sp>
      <p:sp>
        <p:nvSpPr>
          <p:cNvPr id="314" name="Google Shape;314;p46"/>
          <p:cNvSpPr txBox="1"/>
          <p:nvPr/>
        </p:nvSpPr>
        <p:spPr>
          <a:xfrm>
            <a:off x="3448350" y="1433650"/>
            <a:ext cx="2754000" cy="113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23850" lvl="0" marL="457200" marR="0" rtl="0" algn="l">
              <a:lnSpc>
                <a:spcPct val="100000"/>
              </a:lnSpc>
              <a:spcBef>
                <a:spcPts val="0"/>
              </a:spcBef>
              <a:spcAft>
                <a:spcPts val="0"/>
              </a:spcAft>
              <a:buClr>
                <a:srgbClr val="000000"/>
              </a:buClr>
              <a:buSzPts val="1500"/>
              <a:buFont typeface="Open Sans"/>
              <a:buChar char="●"/>
            </a:pPr>
            <a:r>
              <a:rPr lang="es" sz="1500">
                <a:solidFill>
                  <a:srgbClr val="2D2D2D"/>
                </a:solidFill>
                <a:highlight>
                  <a:srgbClr val="FFFFFF"/>
                </a:highlight>
              </a:rPr>
              <a:t>2 pounds baking potatoes, peeled and quartered</a:t>
            </a:r>
            <a:endParaRPr sz="1500"/>
          </a:p>
          <a:p>
            <a:pPr indent="-323850" lvl="0" marL="457200" marR="0" rtl="0" algn="l">
              <a:lnSpc>
                <a:spcPct val="100000"/>
              </a:lnSpc>
              <a:spcBef>
                <a:spcPts val="0"/>
              </a:spcBef>
              <a:spcAft>
                <a:spcPts val="0"/>
              </a:spcAft>
              <a:buClr>
                <a:srgbClr val="000000"/>
              </a:buClr>
              <a:buSzPts val="1500"/>
              <a:buFont typeface="Open Sans"/>
              <a:buChar char="●"/>
            </a:pPr>
            <a:r>
              <a:rPr lang="es" sz="1500">
                <a:solidFill>
                  <a:srgbClr val="2D2D2D"/>
                </a:solidFill>
                <a:highlight>
                  <a:srgbClr val="FFFFFF"/>
                </a:highlight>
              </a:rPr>
              <a:t>2 tablespoons butter</a:t>
            </a:r>
            <a:endParaRPr sz="1500">
              <a:solidFill>
                <a:srgbClr val="2D2D2D"/>
              </a:solidFill>
            </a:endParaRPr>
          </a:p>
          <a:p>
            <a:pPr indent="0" lvl="0" marL="457200" marR="0" rtl="0" algn="l">
              <a:lnSpc>
                <a:spcPct val="100000"/>
              </a:lnSpc>
              <a:spcBef>
                <a:spcPts val="600"/>
              </a:spcBef>
              <a:spcAft>
                <a:spcPts val="0"/>
              </a:spcAft>
              <a:buNone/>
            </a:pPr>
            <a:r>
              <a:t/>
            </a:r>
            <a:endParaRPr sz="15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15" name="Google Shape;315;p46"/>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Christine Li</a:t>
            </a:r>
            <a:endParaRPr sz="600"/>
          </a:p>
        </p:txBody>
      </p:sp>
      <p:sp>
        <p:nvSpPr>
          <p:cNvPr id="316" name="Google Shape;316;p46"/>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S</a:t>
            </a:r>
            <a:r>
              <a:rPr i="1" lang="es">
                <a:latin typeface="Open Sans"/>
                <a:ea typeface="Open Sans"/>
                <a:cs typeface="Open Sans"/>
                <a:sym typeface="Open Sans"/>
              </a:rPr>
              <a:t>ide dish</a:t>
            </a:r>
            <a:endParaRPr i="1" sz="600"/>
          </a:p>
        </p:txBody>
      </p:sp>
      <p:sp>
        <p:nvSpPr>
          <p:cNvPr id="317" name="Google Shape;317;p46"/>
          <p:cNvSpPr txBox="1"/>
          <p:nvPr/>
        </p:nvSpPr>
        <p:spPr>
          <a:xfrm>
            <a:off x="710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servings: </a:t>
            </a:r>
            <a:r>
              <a:rPr i="1" lang="es">
                <a:latin typeface="Open Sans"/>
                <a:ea typeface="Open Sans"/>
                <a:cs typeface="Open Sans"/>
                <a:sym typeface="Open Sans"/>
              </a:rPr>
              <a:t>depends</a:t>
            </a:r>
            <a:endParaRPr i="1" sz="600"/>
          </a:p>
        </p:txBody>
      </p:sp>
      <p:sp>
        <p:nvSpPr>
          <p:cNvPr id="318" name="Google Shape;318;p46"/>
          <p:cNvSpPr txBox="1"/>
          <p:nvPr/>
        </p:nvSpPr>
        <p:spPr>
          <a:xfrm>
            <a:off x="63846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23850" lvl="0" marL="457200" rtl="0" algn="l">
              <a:lnSpc>
                <a:spcPct val="115000"/>
              </a:lnSpc>
              <a:spcBef>
                <a:spcPts val="0"/>
              </a:spcBef>
              <a:spcAft>
                <a:spcPts val="0"/>
              </a:spcAft>
              <a:buClr>
                <a:srgbClr val="2D2D2D"/>
              </a:buClr>
              <a:buSzPts val="1500"/>
              <a:buChar char="●"/>
            </a:pPr>
            <a:r>
              <a:rPr lang="es" sz="1500">
                <a:solidFill>
                  <a:srgbClr val="2D2D2D"/>
                </a:solidFill>
              </a:rPr>
              <a:t>1 cup milk</a:t>
            </a:r>
            <a:endParaRPr sz="1500">
              <a:solidFill>
                <a:srgbClr val="2D2D2D"/>
              </a:solidFill>
            </a:endParaRPr>
          </a:p>
          <a:p>
            <a:pPr indent="-323850" lvl="0" marL="457200" rtl="0" algn="l">
              <a:lnSpc>
                <a:spcPct val="115000"/>
              </a:lnSpc>
              <a:spcBef>
                <a:spcPts val="0"/>
              </a:spcBef>
              <a:spcAft>
                <a:spcPts val="0"/>
              </a:spcAft>
              <a:buClr>
                <a:srgbClr val="2D2D2D"/>
              </a:buClr>
              <a:buSzPts val="1500"/>
              <a:buChar char="●"/>
            </a:pPr>
            <a:r>
              <a:rPr lang="es" sz="1500">
                <a:solidFill>
                  <a:srgbClr val="2D2D2D"/>
                </a:solidFill>
              </a:rPr>
              <a:t>salt and pepper to taste</a:t>
            </a:r>
            <a:endParaRPr b="0" i="0" sz="1700" u="none" cap="none" strike="noStrike">
              <a:solidFill>
                <a:srgbClr val="000000"/>
              </a:solidFill>
              <a:latin typeface="Open Sans"/>
              <a:ea typeface="Open Sans"/>
              <a:cs typeface="Open Sans"/>
              <a:sym typeface="Open Sans"/>
            </a:endParaRPr>
          </a:p>
        </p:txBody>
      </p:sp>
      <p:sp>
        <p:nvSpPr>
          <p:cNvPr id="319" name="Google Shape;319;p46"/>
          <p:cNvSpPr txBox="1"/>
          <p:nvPr/>
        </p:nvSpPr>
        <p:spPr>
          <a:xfrm>
            <a:off x="3524550" y="2852200"/>
            <a:ext cx="55986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marR="152400" rtl="0" algn="l">
              <a:lnSpc>
                <a:spcPct val="100000"/>
              </a:lnSpc>
              <a:spcBef>
                <a:spcPts val="0"/>
              </a:spcBef>
              <a:spcAft>
                <a:spcPts val="0"/>
              </a:spcAft>
              <a:buClr>
                <a:srgbClr val="2D2D2D"/>
              </a:buClr>
              <a:buSzPts val="1400"/>
              <a:buAutoNum type="arabicPeriod"/>
            </a:pPr>
            <a:r>
              <a:rPr lang="es">
                <a:solidFill>
                  <a:srgbClr val="2D2D2D"/>
                </a:solidFill>
              </a:rPr>
              <a:t>Bring a pot of salted water to a boil. </a:t>
            </a:r>
            <a:endParaRPr>
              <a:solidFill>
                <a:srgbClr val="2D2D2D"/>
              </a:solidFill>
            </a:endParaRPr>
          </a:p>
          <a:p>
            <a:pPr indent="-317500" lvl="0" marL="457200" marR="152400" rtl="0" algn="l">
              <a:lnSpc>
                <a:spcPct val="100000"/>
              </a:lnSpc>
              <a:spcBef>
                <a:spcPts val="0"/>
              </a:spcBef>
              <a:spcAft>
                <a:spcPts val="0"/>
              </a:spcAft>
              <a:buClr>
                <a:srgbClr val="2D2D2D"/>
              </a:buClr>
              <a:buSzPts val="1400"/>
              <a:buAutoNum type="arabicPeriod"/>
            </a:pPr>
            <a:r>
              <a:rPr lang="es">
                <a:solidFill>
                  <a:srgbClr val="2D2D2D"/>
                </a:solidFill>
              </a:rPr>
              <a:t>Add potatoes and cook until tender but still firm, about 15 minutes; drain.</a:t>
            </a:r>
            <a:endParaRPr>
              <a:solidFill>
                <a:srgbClr val="2D2D2D"/>
              </a:solidFill>
            </a:endParaRPr>
          </a:p>
          <a:p>
            <a:pPr indent="-317500" lvl="0" marL="457200" marR="152400" rtl="0" algn="l">
              <a:lnSpc>
                <a:spcPct val="100000"/>
              </a:lnSpc>
              <a:spcBef>
                <a:spcPts val="0"/>
              </a:spcBef>
              <a:spcAft>
                <a:spcPts val="0"/>
              </a:spcAft>
              <a:buClr>
                <a:srgbClr val="2D2D2D"/>
              </a:buClr>
              <a:buSzPts val="1400"/>
              <a:buAutoNum type="arabicPeriod"/>
            </a:pPr>
            <a:r>
              <a:rPr lang="es">
                <a:solidFill>
                  <a:srgbClr val="2D2D2D"/>
                </a:solidFill>
              </a:rPr>
              <a:t>In a small saucepan heat butter and milk over low heat until butter is melted. </a:t>
            </a:r>
            <a:endParaRPr>
              <a:solidFill>
                <a:srgbClr val="2D2D2D"/>
              </a:solidFill>
            </a:endParaRPr>
          </a:p>
          <a:p>
            <a:pPr indent="-317500" lvl="0" marL="457200" marR="152400" rtl="0" algn="l">
              <a:lnSpc>
                <a:spcPct val="100000"/>
              </a:lnSpc>
              <a:spcBef>
                <a:spcPts val="0"/>
              </a:spcBef>
              <a:spcAft>
                <a:spcPts val="0"/>
              </a:spcAft>
              <a:buClr>
                <a:srgbClr val="2D2D2D"/>
              </a:buClr>
              <a:buSzPts val="1400"/>
              <a:buAutoNum type="arabicPeriod"/>
            </a:pPr>
            <a:r>
              <a:rPr lang="es">
                <a:solidFill>
                  <a:srgbClr val="2D2D2D"/>
                </a:solidFill>
              </a:rPr>
              <a:t>Using a potato masher or electric beater, slowly blend milk mixture into potatoes until smooth and creamy. </a:t>
            </a:r>
            <a:endParaRPr>
              <a:solidFill>
                <a:srgbClr val="2D2D2D"/>
              </a:solidFill>
            </a:endParaRPr>
          </a:p>
          <a:p>
            <a:pPr indent="-317500" lvl="0" marL="457200" marR="152400" rtl="0" algn="l">
              <a:lnSpc>
                <a:spcPct val="100000"/>
              </a:lnSpc>
              <a:spcBef>
                <a:spcPts val="0"/>
              </a:spcBef>
              <a:spcAft>
                <a:spcPts val="0"/>
              </a:spcAft>
              <a:buClr>
                <a:srgbClr val="2D2D2D"/>
              </a:buClr>
              <a:buSzPts val="1400"/>
              <a:buAutoNum type="arabicPeriod"/>
            </a:pPr>
            <a:r>
              <a:rPr lang="es">
                <a:solidFill>
                  <a:srgbClr val="2D2D2D"/>
                </a:solidFill>
              </a:rPr>
              <a:t>Season with salt and pepper to taste.</a:t>
            </a:r>
            <a:endParaRPr>
              <a:solidFill>
                <a:srgbClr val="2D2D2D"/>
              </a:solidFill>
            </a:endParaRPr>
          </a:p>
          <a:p>
            <a:pPr indent="0" lvl="0" marL="0" marR="0" rtl="0" algn="l">
              <a:lnSpc>
                <a:spcPct val="100000"/>
              </a:lnSpc>
              <a:spcBef>
                <a:spcPts val="6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pic>
        <p:nvPicPr>
          <p:cNvPr id="320" name="Google Shape;320;p46"/>
          <p:cNvPicPr preferRelativeResize="0"/>
          <p:nvPr/>
        </p:nvPicPr>
        <p:blipFill>
          <a:blip r:embed="rId3">
            <a:alphaModFix/>
          </a:blip>
          <a:stretch>
            <a:fillRect/>
          </a:stretch>
        </p:blipFill>
        <p:spPr>
          <a:xfrm>
            <a:off x="0" y="0"/>
            <a:ext cx="3280200" cy="2460150"/>
          </a:xfrm>
          <a:prstGeom prst="rect">
            <a:avLst/>
          </a:prstGeom>
          <a:noFill/>
          <a:ln>
            <a:noFill/>
          </a:ln>
        </p:spPr>
      </p:pic>
      <p:pic>
        <p:nvPicPr>
          <p:cNvPr id="321" name="Google Shape;321;p46"/>
          <p:cNvPicPr preferRelativeResize="0"/>
          <p:nvPr/>
        </p:nvPicPr>
        <p:blipFill>
          <a:blip r:embed="rId4">
            <a:alphaModFix/>
          </a:blip>
          <a:stretch>
            <a:fillRect/>
          </a:stretch>
        </p:blipFill>
        <p:spPr>
          <a:xfrm>
            <a:off x="0" y="2852200"/>
            <a:ext cx="3280200" cy="2277550"/>
          </a:xfrm>
          <a:prstGeom prst="rect">
            <a:avLst/>
          </a:prstGeom>
          <a:noFill/>
          <a:ln>
            <a:noFill/>
          </a:ln>
        </p:spPr>
      </p:pic>
      <p:sp>
        <p:nvSpPr>
          <p:cNvPr id="322" name="Google Shape;322;p46">
            <a:hlinkClick action="ppaction://hlinksldjump" r:id="rId5"/>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47"/>
          <p:cNvSpPr txBox="1"/>
          <p:nvPr/>
        </p:nvSpPr>
        <p:spPr>
          <a:xfrm>
            <a:off x="154100" y="245250"/>
            <a:ext cx="4336800" cy="478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900">
                <a:solidFill>
                  <a:schemeClr val="dk1"/>
                </a:solidFill>
                <a:latin typeface="Open Sans"/>
                <a:ea typeface="Open Sans"/>
                <a:cs typeface="Open Sans"/>
                <a:sym typeface="Open Sans"/>
              </a:rPr>
              <a:t>SPOTLIGHT INGREDIENT: Potatoes</a:t>
            </a:r>
            <a:endParaRPr sz="1800"/>
          </a:p>
          <a:p>
            <a:pPr indent="0" lvl="0" marL="0" rtl="0" algn="l">
              <a:lnSpc>
                <a:spcPct val="100000"/>
              </a:lnSpc>
              <a:spcBef>
                <a:spcPts val="0"/>
              </a:spcBef>
              <a:spcAft>
                <a:spcPts val="0"/>
              </a:spcAft>
              <a:buClr>
                <a:schemeClr val="dk1"/>
              </a:buClr>
              <a:buSzPts val="1100"/>
              <a:buFont typeface="Arial"/>
              <a:buNone/>
            </a:pPr>
            <a:r>
              <a:rPr lang="es" sz="1200">
                <a:solidFill>
                  <a:schemeClr val="dk1"/>
                </a:solidFill>
              </a:rPr>
              <a:t>My spotlight ingredient is potatoes, a fact that I learn that shocked me was that </a:t>
            </a:r>
            <a:r>
              <a:rPr lang="es" sz="1200">
                <a:solidFill>
                  <a:srgbClr val="222222"/>
                </a:solidFill>
                <a:latin typeface="Roboto"/>
                <a:ea typeface="Roboto"/>
                <a:cs typeface="Roboto"/>
                <a:sym typeface="Roboto"/>
              </a:rPr>
              <a:t>potatoes are vegetables but they contain a lot of starch (carbohydrates) that make them more like rice, pasta and bread in terms of nutrition. Shocking right? In addition, the word potato comes from the Spanish word </a:t>
            </a:r>
            <a:r>
              <a:rPr i="1" lang="es" sz="1200">
                <a:solidFill>
                  <a:srgbClr val="222222"/>
                </a:solidFill>
                <a:latin typeface="Roboto"/>
                <a:ea typeface="Roboto"/>
                <a:cs typeface="Roboto"/>
                <a:sym typeface="Roboto"/>
              </a:rPr>
              <a:t>patata</a:t>
            </a:r>
            <a:r>
              <a:rPr b="1" i="1" lang="es" sz="1200">
                <a:solidFill>
                  <a:srgbClr val="222222"/>
                </a:solidFill>
                <a:latin typeface="Roboto"/>
                <a:ea typeface="Roboto"/>
                <a:cs typeface="Roboto"/>
                <a:sym typeface="Roboto"/>
              </a:rPr>
              <a:t>. </a:t>
            </a:r>
            <a:r>
              <a:rPr lang="es" sz="1200">
                <a:solidFill>
                  <a:srgbClr val="222222"/>
                </a:solidFill>
                <a:latin typeface="Roboto"/>
                <a:ea typeface="Roboto"/>
                <a:cs typeface="Roboto"/>
                <a:sym typeface="Roboto"/>
              </a:rPr>
              <a:t>Also, people say mash started from </a:t>
            </a:r>
            <a:r>
              <a:rPr lang="es" sz="1200">
                <a:solidFill>
                  <a:srgbClr val="222222"/>
                </a:solidFill>
                <a:highlight>
                  <a:srgbClr val="FFFFFF"/>
                </a:highlight>
                <a:latin typeface="Roboto"/>
                <a:ea typeface="Roboto"/>
                <a:cs typeface="Roboto"/>
                <a:sym typeface="Roboto"/>
              </a:rPr>
              <a:t>the Incas because they preferred their potato mashed. Some sources say the actual recipe for mashed potatoes originated in 1771 when a French man named Antoine Parmentier held a competition on ways to make potatoes.</a:t>
            </a:r>
            <a:r>
              <a:rPr b="1" i="1" lang="es" sz="1200">
                <a:solidFill>
                  <a:srgbClr val="222222"/>
                </a:solidFill>
                <a:latin typeface="Roboto"/>
                <a:ea typeface="Roboto"/>
                <a:cs typeface="Roboto"/>
                <a:sym typeface="Roboto"/>
              </a:rPr>
              <a:t> </a:t>
            </a:r>
            <a:r>
              <a:rPr lang="es" sz="1200">
                <a:solidFill>
                  <a:srgbClr val="222222"/>
                </a:solidFill>
                <a:latin typeface="Roboto"/>
                <a:ea typeface="Roboto"/>
                <a:cs typeface="Roboto"/>
                <a:sym typeface="Roboto"/>
              </a:rPr>
              <a:t>Potatoes are the stem on a plant, the farmer grows it, when ripe, the farmer takes it, that mainly happens in June, and then July and August, but usually happens from june to october. It gets taken to places to get sold so we can make food! Potatoes have just 110 calories. No fat, sodium or cholesterol. Nearly half your daily value of vitamin C. More potassium than a banana. A good source of vitamin B6. Fiber, magnesium and antioxidants.  If a potato turns green and  begins to sprout, </a:t>
            </a:r>
            <a:r>
              <a:rPr lang="es" sz="1200">
                <a:solidFill>
                  <a:srgbClr val="222222"/>
                </a:solidFill>
                <a:highlight>
                  <a:srgbClr val="FFFFFF"/>
                </a:highlight>
                <a:latin typeface="Roboto"/>
                <a:ea typeface="Roboto"/>
                <a:cs typeface="Roboto"/>
                <a:sym typeface="Roboto"/>
              </a:rPr>
              <a:t>they can produce poisonous chemicals that can cause headache, flushing, nausea, vomiting, diarrhea, stomach pain, thirst, restlessness, and even death. Anyways, potatoes are this veggie that can make all sorts of goodies, chips, french fries, etc.</a:t>
            </a:r>
            <a:endParaRPr sz="12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rgbClr val="00BCD0"/>
              </a:buClr>
              <a:buFont typeface="PT Sans"/>
              <a:buNone/>
            </a:pPr>
            <a:r>
              <a:t/>
            </a:r>
            <a:endParaRPr/>
          </a:p>
        </p:txBody>
      </p:sp>
      <p:sp>
        <p:nvSpPr>
          <p:cNvPr id="328" name="Google Shape;328;p47"/>
          <p:cNvSpPr txBox="1"/>
          <p:nvPr/>
        </p:nvSpPr>
        <p:spPr>
          <a:xfrm>
            <a:off x="4609950" y="245250"/>
            <a:ext cx="4336800" cy="207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800">
                <a:solidFill>
                  <a:schemeClr val="dk1"/>
                </a:solidFill>
                <a:latin typeface="Open Sans"/>
                <a:ea typeface="Open Sans"/>
                <a:cs typeface="Open Sans"/>
                <a:sym typeface="Open Sans"/>
              </a:rPr>
              <a:t>ALL ABOUT MY RECIPE</a:t>
            </a:r>
            <a:endParaRPr sz="1700"/>
          </a:p>
          <a:p>
            <a:pPr indent="0" lvl="0" marL="0" rtl="0" algn="l">
              <a:lnSpc>
                <a:spcPct val="12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s" sz="1200">
                <a:solidFill>
                  <a:schemeClr val="dk1"/>
                </a:solidFill>
              </a:rPr>
              <a:t>My family loves this dish because it’s delicious overall, and everyone can eat it, even my youngest sibling! But also, it’s a classic meal, So…………. What makes this delicious is how creamy and delicious overall. I’m not sure if it is from a food culture or any tradition?</a:t>
            </a:r>
            <a:endParaRPr sz="12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329" name="Google Shape;329;p47"/>
          <p:cNvPicPr preferRelativeResize="0"/>
          <p:nvPr/>
        </p:nvPicPr>
        <p:blipFill>
          <a:blip r:embed="rId3">
            <a:alphaModFix/>
          </a:blip>
          <a:stretch>
            <a:fillRect/>
          </a:stretch>
        </p:blipFill>
        <p:spPr>
          <a:xfrm>
            <a:off x="4576025" y="2492725"/>
            <a:ext cx="4505749" cy="26507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Google Shape;334;p48"/>
          <p:cNvPicPr preferRelativeResize="0"/>
          <p:nvPr/>
        </p:nvPicPr>
        <p:blipFill rotWithShape="1">
          <a:blip r:embed="rId3">
            <a:alphaModFix/>
          </a:blip>
          <a:srcRect b="0" l="33390" r="33390" t="0"/>
          <a:stretch/>
        </p:blipFill>
        <p:spPr>
          <a:xfrm>
            <a:off x="0" y="0"/>
            <a:ext cx="3037500" cy="5143500"/>
          </a:xfrm>
          <a:prstGeom prst="rect">
            <a:avLst/>
          </a:prstGeom>
          <a:noFill/>
          <a:ln>
            <a:noFill/>
          </a:ln>
        </p:spPr>
      </p:pic>
      <p:sp>
        <p:nvSpPr>
          <p:cNvPr id="335" name="Google Shape;335;p48"/>
          <p:cNvSpPr txBox="1"/>
          <p:nvPr/>
        </p:nvSpPr>
        <p:spPr>
          <a:xfrm>
            <a:off x="3067350" y="7620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CHICKEN KARAHI</a:t>
            </a:r>
            <a:endParaRPr sz="800">
              <a:latin typeface="Open Sans"/>
              <a:ea typeface="Open Sans"/>
              <a:cs typeface="Open Sans"/>
              <a:sym typeface="Open Sans"/>
            </a:endParaRPr>
          </a:p>
        </p:txBody>
      </p:sp>
      <p:sp>
        <p:nvSpPr>
          <p:cNvPr id="336" name="Google Shape;336;p48"/>
          <p:cNvSpPr txBox="1"/>
          <p:nvPr/>
        </p:nvSpPr>
        <p:spPr>
          <a:xfrm>
            <a:off x="3195000" y="1115550"/>
            <a:ext cx="2754000" cy="135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67175" lvl="0" marL="180975" marR="0" rtl="0" algn="l">
              <a:lnSpc>
                <a:spcPct val="100000"/>
              </a:lnSpc>
              <a:spcBef>
                <a:spcPts val="0"/>
              </a:spcBef>
              <a:spcAft>
                <a:spcPts val="0"/>
              </a:spcAft>
              <a:buClr>
                <a:srgbClr val="000000"/>
              </a:buClr>
              <a:buSzPts val="1200"/>
              <a:buFont typeface="Arial"/>
              <a:buChar char="●"/>
            </a:pPr>
            <a:r>
              <a:rPr lang="es" sz="1200"/>
              <a:t>1 tablespoon of oil</a:t>
            </a:r>
            <a:endParaRPr sz="1200"/>
          </a:p>
          <a:p>
            <a:pPr indent="-171450" lvl="0" marL="179999" marR="0" rtl="0" algn="l">
              <a:lnSpc>
                <a:spcPct val="100000"/>
              </a:lnSpc>
              <a:spcBef>
                <a:spcPts val="0"/>
              </a:spcBef>
              <a:spcAft>
                <a:spcPts val="0"/>
              </a:spcAft>
              <a:buClr>
                <a:srgbClr val="000000"/>
              </a:buClr>
              <a:buSzPts val="1200"/>
              <a:buFont typeface="Arial"/>
              <a:buChar char="●"/>
            </a:pPr>
            <a:r>
              <a:rPr lang="es" sz="1200"/>
              <a:t>1 inch ginger, peeled and minced</a:t>
            </a:r>
            <a:endParaRPr sz="1200"/>
          </a:p>
          <a:p>
            <a:pPr indent="-166199" lvl="0" marL="179999" marR="0" rtl="0" algn="l">
              <a:lnSpc>
                <a:spcPct val="100000"/>
              </a:lnSpc>
              <a:spcBef>
                <a:spcPts val="0"/>
              </a:spcBef>
              <a:spcAft>
                <a:spcPts val="0"/>
              </a:spcAft>
              <a:buClr>
                <a:srgbClr val="000000"/>
              </a:buClr>
              <a:buSzPts val="1200"/>
              <a:buFont typeface="Arial"/>
              <a:buChar char="●"/>
            </a:pPr>
            <a:r>
              <a:rPr lang="es" sz="1200"/>
              <a:t>1 pound of chicken breast</a:t>
            </a:r>
            <a:endParaRPr sz="1200"/>
          </a:p>
          <a:p>
            <a:pPr indent="-167175" lvl="0" marL="180975" marR="0" rtl="0" algn="l">
              <a:lnSpc>
                <a:spcPct val="100000"/>
              </a:lnSpc>
              <a:spcBef>
                <a:spcPts val="0"/>
              </a:spcBef>
              <a:spcAft>
                <a:spcPts val="0"/>
              </a:spcAft>
              <a:buClr>
                <a:srgbClr val="000000"/>
              </a:buClr>
              <a:buSzPts val="1200"/>
              <a:buFont typeface="Arial"/>
              <a:buChar char="●"/>
            </a:pPr>
            <a:r>
              <a:rPr lang="es" sz="1200"/>
              <a:t>3 tomatoes, diced</a:t>
            </a:r>
            <a:endParaRPr sz="1200"/>
          </a:p>
          <a:p>
            <a:pPr indent="-167175" lvl="0" marL="180975" marR="0" rtl="0" algn="l">
              <a:lnSpc>
                <a:spcPct val="100000"/>
              </a:lnSpc>
              <a:spcBef>
                <a:spcPts val="0"/>
              </a:spcBef>
              <a:spcAft>
                <a:spcPts val="0"/>
              </a:spcAft>
              <a:buSzPts val="1200"/>
              <a:buFont typeface="Arial"/>
              <a:buChar char="●"/>
            </a:pPr>
            <a:r>
              <a:rPr lang="es" sz="1200"/>
              <a:t>2-4 green chillies, seasoned and chopped</a:t>
            </a:r>
            <a:endParaRPr sz="1200"/>
          </a:p>
        </p:txBody>
      </p:sp>
      <p:sp>
        <p:nvSpPr>
          <p:cNvPr id="337" name="Google Shape;337;p48"/>
          <p:cNvSpPr txBox="1"/>
          <p:nvPr/>
        </p:nvSpPr>
        <p:spPr>
          <a:xfrm>
            <a:off x="3159000" y="5053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Ayla Mir</a:t>
            </a:r>
            <a:endParaRPr sz="600">
              <a:latin typeface="Open Sans"/>
              <a:ea typeface="Open Sans"/>
              <a:cs typeface="Open Sans"/>
              <a:sym typeface="Open Sans"/>
            </a:endParaRPr>
          </a:p>
        </p:txBody>
      </p:sp>
      <p:sp>
        <p:nvSpPr>
          <p:cNvPr id="338" name="Google Shape;338;p48"/>
          <p:cNvSpPr txBox="1"/>
          <p:nvPr/>
        </p:nvSpPr>
        <p:spPr>
          <a:xfrm>
            <a:off x="3067350" y="8086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latin typeface="Open Sans"/>
              <a:ea typeface="Open Sans"/>
              <a:cs typeface="Open Sans"/>
              <a:sym typeface="Open Sans"/>
            </a:endParaRPr>
          </a:p>
        </p:txBody>
      </p:sp>
      <p:sp>
        <p:nvSpPr>
          <p:cNvPr id="339" name="Google Shape;339;p48"/>
          <p:cNvSpPr txBox="1"/>
          <p:nvPr/>
        </p:nvSpPr>
        <p:spPr>
          <a:xfrm>
            <a:off x="6624900" y="8365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4</a:t>
            </a:r>
            <a:endParaRPr i="1" sz="600">
              <a:latin typeface="Open Sans"/>
              <a:ea typeface="Open Sans"/>
              <a:cs typeface="Open Sans"/>
              <a:sym typeface="Open Sans"/>
            </a:endParaRPr>
          </a:p>
        </p:txBody>
      </p:sp>
      <p:sp>
        <p:nvSpPr>
          <p:cNvPr id="340" name="Google Shape;340;p48"/>
          <p:cNvSpPr txBox="1"/>
          <p:nvPr/>
        </p:nvSpPr>
        <p:spPr>
          <a:xfrm>
            <a:off x="5949000" y="1370400"/>
            <a:ext cx="2700900" cy="1159200"/>
          </a:xfrm>
          <a:prstGeom prst="rect">
            <a:avLst/>
          </a:prstGeom>
          <a:noFill/>
          <a:ln>
            <a:noFill/>
          </a:ln>
        </p:spPr>
        <p:txBody>
          <a:bodyPr anchorCtr="0" anchor="t" bIns="91425" lIns="91425" spcFirstLastPara="1" rIns="91425" wrap="square" tIns="91425">
            <a:noAutofit/>
          </a:bodyPr>
          <a:lstStyle/>
          <a:p>
            <a:pPr indent="-166201" lvl="0" marL="360000" rtl="0" algn="l">
              <a:spcBef>
                <a:spcPts val="600"/>
              </a:spcBef>
              <a:spcAft>
                <a:spcPts val="0"/>
              </a:spcAft>
              <a:buClr>
                <a:schemeClr val="dk1"/>
              </a:buClr>
              <a:buSzPts val="1200"/>
              <a:buFont typeface="Arial"/>
              <a:buChar char="●"/>
            </a:pPr>
            <a:r>
              <a:rPr lang="es" sz="1200">
                <a:solidFill>
                  <a:schemeClr val="dk1"/>
                </a:solidFill>
              </a:rPr>
              <a:t>1 tablespoon of cumin powder</a:t>
            </a:r>
            <a:endParaRPr b="1" sz="1200"/>
          </a:p>
          <a:p>
            <a:pPr indent="-166201" lvl="0" marL="360000" marR="0" rtl="0" algn="l">
              <a:lnSpc>
                <a:spcPct val="100000"/>
              </a:lnSpc>
              <a:spcBef>
                <a:spcPts val="0"/>
              </a:spcBef>
              <a:spcAft>
                <a:spcPts val="0"/>
              </a:spcAft>
              <a:buSzPts val="1200"/>
              <a:buFont typeface="Arial"/>
              <a:buChar char="●"/>
            </a:pPr>
            <a:r>
              <a:rPr lang="es" sz="1200"/>
              <a:t>1 tablespoon of chilli powder</a:t>
            </a:r>
            <a:endParaRPr sz="1200"/>
          </a:p>
          <a:p>
            <a:pPr indent="-166201" lvl="0" marL="360000" marR="0" rtl="0" algn="l">
              <a:lnSpc>
                <a:spcPct val="100000"/>
              </a:lnSpc>
              <a:spcBef>
                <a:spcPts val="0"/>
              </a:spcBef>
              <a:spcAft>
                <a:spcPts val="0"/>
              </a:spcAft>
              <a:buSzPts val="1200"/>
              <a:buFont typeface="Arial"/>
              <a:buChar char="●"/>
            </a:pPr>
            <a:r>
              <a:rPr lang="es" sz="1200"/>
              <a:t>1 tablespoon of salt</a:t>
            </a:r>
            <a:endParaRPr sz="1200"/>
          </a:p>
          <a:p>
            <a:pPr indent="-166201" lvl="0" marL="360000" marR="0" rtl="0" algn="l">
              <a:lnSpc>
                <a:spcPct val="100000"/>
              </a:lnSpc>
              <a:spcBef>
                <a:spcPts val="0"/>
              </a:spcBef>
              <a:spcAft>
                <a:spcPts val="0"/>
              </a:spcAft>
              <a:buSzPts val="1200"/>
              <a:buFont typeface="Arial"/>
              <a:buChar char="●"/>
            </a:pPr>
            <a:r>
              <a:rPr lang="es" sz="1200"/>
              <a:t>½ teaspoon of turmeric powder</a:t>
            </a:r>
            <a:endParaRPr sz="1200"/>
          </a:p>
          <a:p>
            <a:pPr indent="-166201" lvl="0" marL="360000" marR="0" rtl="0" algn="l">
              <a:lnSpc>
                <a:spcPct val="100000"/>
              </a:lnSpc>
              <a:spcBef>
                <a:spcPts val="0"/>
              </a:spcBef>
              <a:spcAft>
                <a:spcPts val="0"/>
              </a:spcAft>
              <a:buSzPts val="1200"/>
              <a:buFont typeface="Arial"/>
              <a:buChar char="●"/>
            </a:pPr>
            <a:r>
              <a:rPr lang="es" sz="1200"/>
              <a:t>2 tablespoons of cilantro</a:t>
            </a:r>
            <a:endParaRPr sz="1200"/>
          </a:p>
          <a:p>
            <a:pPr indent="0" lvl="0" marL="0" marR="0" rtl="0" algn="l">
              <a:lnSpc>
                <a:spcPct val="100000"/>
              </a:lnSpc>
              <a:spcBef>
                <a:spcPts val="600"/>
              </a:spcBef>
              <a:spcAft>
                <a:spcPts val="0"/>
              </a:spcAft>
              <a:buClr>
                <a:srgbClr val="000000"/>
              </a:buClr>
              <a:buFont typeface="Arial"/>
              <a:buNone/>
            </a:pPr>
            <a:r>
              <a:t/>
            </a:r>
            <a:endParaRPr i="0" sz="1700" u="none" cap="none" strike="noStrike">
              <a:solidFill>
                <a:srgbClr val="000000"/>
              </a:solidFill>
              <a:latin typeface="Open Sans"/>
              <a:ea typeface="Open Sans"/>
              <a:cs typeface="Open Sans"/>
              <a:sym typeface="Open Sans"/>
            </a:endParaRPr>
          </a:p>
        </p:txBody>
      </p:sp>
      <p:sp>
        <p:nvSpPr>
          <p:cNvPr id="341" name="Google Shape;341;p48"/>
          <p:cNvSpPr txBox="1"/>
          <p:nvPr/>
        </p:nvSpPr>
        <p:spPr>
          <a:xfrm>
            <a:off x="3219750" y="2637000"/>
            <a:ext cx="5751000" cy="206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66199" lvl="0" marL="179999" marR="0" rtl="0" algn="l">
              <a:lnSpc>
                <a:spcPct val="100000"/>
              </a:lnSpc>
              <a:spcBef>
                <a:spcPts val="0"/>
              </a:spcBef>
              <a:spcAft>
                <a:spcPts val="0"/>
              </a:spcAft>
              <a:buSzPts val="1200"/>
              <a:buFont typeface="Arial"/>
              <a:buAutoNum type="arabicPeriod"/>
            </a:pPr>
            <a:r>
              <a:rPr lang="es" sz="1200"/>
              <a:t>In a large non stick saute pan with high sides or a cast iron skillet, heat the oil over medium heat. Add the garlic and ginger. Saute for 10-20 seconds until fragrant.</a:t>
            </a:r>
            <a:endParaRPr sz="1200"/>
          </a:p>
          <a:p>
            <a:pPr indent="-166199" lvl="0" marL="179999" marR="0" rtl="0" algn="l">
              <a:lnSpc>
                <a:spcPct val="100000"/>
              </a:lnSpc>
              <a:spcBef>
                <a:spcPts val="0"/>
              </a:spcBef>
              <a:spcAft>
                <a:spcPts val="0"/>
              </a:spcAft>
              <a:buSzPts val="1200"/>
              <a:buFont typeface="Arial"/>
              <a:buAutoNum type="arabicPeriod"/>
            </a:pPr>
            <a:r>
              <a:rPr lang="es" sz="1200"/>
              <a:t>Add chicken pieces and cook for 1-2 minutes until lightly browned on all sides.</a:t>
            </a:r>
            <a:endParaRPr sz="1200"/>
          </a:p>
          <a:p>
            <a:pPr indent="-166199" lvl="0" marL="179999" marR="0" rtl="0" algn="l">
              <a:lnSpc>
                <a:spcPct val="100000"/>
              </a:lnSpc>
              <a:spcBef>
                <a:spcPts val="0"/>
              </a:spcBef>
              <a:spcAft>
                <a:spcPts val="0"/>
              </a:spcAft>
              <a:buSzPts val="1200"/>
              <a:buFont typeface="Arial"/>
              <a:buAutoNum type="arabicPeriod"/>
            </a:pPr>
            <a:r>
              <a:rPr lang="es" sz="1200"/>
              <a:t>Reduce the heat to medium low. Add the tomatoes, chilli powder, salt, and turmeric. Mix well.</a:t>
            </a:r>
            <a:endParaRPr sz="1200"/>
          </a:p>
          <a:p>
            <a:pPr indent="-166199" lvl="0" marL="179999" marR="0" rtl="0" algn="l">
              <a:lnSpc>
                <a:spcPct val="100000"/>
              </a:lnSpc>
              <a:spcBef>
                <a:spcPts val="0"/>
              </a:spcBef>
              <a:spcAft>
                <a:spcPts val="0"/>
              </a:spcAft>
              <a:buSzPts val="1200"/>
              <a:buFont typeface="Arial"/>
              <a:buAutoNum type="arabicPeriod"/>
            </a:pPr>
            <a:r>
              <a:rPr lang="es" sz="1200"/>
              <a:t>Cover the pan and let simmer until the chicken is cooked through and the liquid is mostly absorbed. ( About 20 min)</a:t>
            </a:r>
            <a:endParaRPr sz="1200"/>
          </a:p>
          <a:p>
            <a:pPr indent="-166199" lvl="0" marL="179999" marR="0" rtl="0" algn="l">
              <a:lnSpc>
                <a:spcPct val="100000"/>
              </a:lnSpc>
              <a:spcBef>
                <a:spcPts val="0"/>
              </a:spcBef>
              <a:spcAft>
                <a:spcPts val="0"/>
              </a:spcAft>
              <a:buSzPts val="1200"/>
              <a:buFont typeface="Arial"/>
              <a:buAutoNum type="arabicPeriod"/>
            </a:pPr>
            <a:r>
              <a:rPr lang="es" sz="1200"/>
              <a:t>Garnish with slices of fresh ginger, sliced chillies, and fresh cilantro.</a:t>
            </a:r>
            <a:endParaRPr sz="1200"/>
          </a:p>
          <a:p>
            <a:pPr indent="-166199" lvl="0" marL="179999" marR="0" rtl="0" algn="l">
              <a:lnSpc>
                <a:spcPct val="100000"/>
              </a:lnSpc>
              <a:spcBef>
                <a:spcPts val="0"/>
              </a:spcBef>
              <a:spcAft>
                <a:spcPts val="0"/>
              </a:spcAft>
              <a:buSzPts val="1200"/>
              <a:buFont typeface="Arial"/>
              <a:buAutoNum type="arabicPeriod"/>
            </a:pPr>
            <a:r>
              <a:rPr lang="es" sz="1200"/>
              <a:t>Serve with warm naan bread or rice.</a:t>
            </a:r>
            <a:endParaRPr sz="1200"/>
          </a:p>
        </p:txBody>
      </p:sp>
      <p:sp>
        <p:nvSpPr>
          <p:cNvPr id="342" name="Google Shape;342;p48">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9"/>
          <p:cNvSpPr txBox="1"/>
          <p:nvPr/>
        </p:nvSpPr>
        <p:spPr>
          <a:xfrm>
            <a:off x="126250" y="1757700"/>
            <a:ext cx="4359600" cy="338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GREEN CHILLIES</a:t>
            </a:r>
            <a:endParaRPr>
              <a:solidFill>
                <a:schemeClr val="dk1"/>
              </a:solidFill>
              <a:latin typeface="Open Sans"/>
              <a:ea typeface="Open Sans"/>
              <a:cs typeface="Open Sans"/>
              <a:sym typeface="Open Sans"/>
            </a:endParaRPr>
          </a:p>
          <a:p>
            <a:pPr indent="0" lvl="0" marL="0" rtl="0" algn="l">
              <a:spcBef>
                <a:spcPts val="60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Green chillies are the fruit of its plant. Green chillies can be harvested at any point of harvest. The crop duration of a chilli is about 150-180 days depending on variety, season and climate. Green chillies are completely ripe when red, but can also be delicious when green! Green chillies are great for healthy eyes, skin and immune system. They are also loaded with Vitamin C. The heat produced by the chillies can even act as an effective pain reliever. Not many know that green chillies are rich in dietary fiber, which is important for a healthy digestive system. Since green chilli helps in burning the excess fats of the body, it helps in weight loss .It helps keep skin radiant with vitamin E that produces natural oils which are good for skin. It also improves vision with vitamin A. Green chillies also contain vitamin C that helps keep skin look radiant and young. It even makes your hair healthy and releases“feel good” endorphins that act as an antidepressant which helps in keeping your mood positive!</a:t>
            </a:r>
            <a:endParaRPr sz="1100">
              <a:solidFill>
                <a:schemeClr val="dk1"/>
              </a:solidFill>
              <a:latin typeface="Open Sans"/>
              <a:ea typeface="Open Sans"/>
              <a:cs typeface="Open Sans"/>
              <a:sym typeface="Open Sans"/>
            </a:endParaRPr>
          </a:p>
          <a:p>
            <a:pPr indent="0" lvl="0" marL="0" rtl="0" algn="l">
              <a:spcBef>
                <a:spcPts val="600"/>
              </a:spcBef>
              <a:spcAft>
                <a:spcPts val="0"/>
              </a:spcAft>
              <a:buClr>
                <a:schemeClr val="dk1"/>
              </a:buClr>
              <a:buSzPts val="1100"/>
              <a:buFont typeface="Arial"/>
              <a:buNone/>
            </a:pPr>
            <a:r>
              <a:t/>
            </a:r>
            <a:endParaRPr sz="1100">
              <a:solidFill>
                <a:schemeClr val="dk1"/>
              </a:solidFill>
              <a:latin typeface="Open Sans"/>
              <a:ea typeface="Open Sans"/>
              <a:cs typeface="Open Sans"/>
              <a:sym typeface="Open Sans"/>
            </a:endParaRPr>
          </a:p>
          <a:p>
            <a:pPr indent="0" lvl="0" marL="0" rtl="0" algn="l">
              <a:spcBef>
                <a:spcPts val="600"/>
              </a:spcBef>
              <a:spcAft>
                <a:spcPts val="0"/>
              </a:spcAft>
              <a:buClr>
                <a:schemeClr val="dk1"/>
              </a:buClr>
              <a:buFont typeface="PT Sans"/>
              <a:buNone/>
            </a:pPr>
            <a:r>
              <a:t/>
            </a:r>
            <a:endParaRPr sz="11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348" name="Google Shape;348;p4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This recipe is important to my family because everyone enjoys to eat it with both family and friends! It is also quite easy to make too.We also enjoy it because it because it is a Pakistani dish and it’s nice to have a dish from where your family comes from. It is also special to us since it is a very popular Pakistani dish and everyone there thinks it’s delicious! It’s also important to me because my mom cooks it for me even if she might be tired or has to go to work early in the morning. I think what makes this recipe delicious is the different spices since they give it a lot of flavor.</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latin typeface="Open Sans"/>
              <a:ea typeface="Open Sans"/>
              <a:cs typeface="Open Sans"/>
              <a:sym typeface="Open Sans"/>
            </a:endParaRPr>
          </a:p>
        </p:txBody>
      </p:sp>
      <p:pic>
        <p:nvPicPr>
          <p:cNvPr id="349" name="Google Shape;349;p49"/>
          <p:cNvPicPr preferRelativeResize="0"/>
          <p:nvPr/>
        </p:nvPicPr>
        <p:blipFill rotWithShape="1">
          <a:blip r:embed="rId3">
            <a:alphaModFix/>
          </a:blip>
          <a:srcRect b="9683" l="0" r="0" t="9691"/>
          <a:stretch/>
        </p:blipFill>
        <p:spPr>
          <a:xfrm>
            <a:off x="4577700" y="2679000"/>
            <a:ext cx="4566300" cy="2464500"/>
          </a:xfrm>
          <a:prstGeom prst="rect">
            <a:avLst/>
          </a:prstGeom>
          <a:noFill/>
          <a:ln>
            <a:noFill/>
          </a:ln>
        </p:spPr>
      </p:pic>
      <p:pic>
        <p:nvPicPr>
          <p:cNvPr id="350" name="Google Shape;350;p49"/>
          <p:cNvPicPr preferRelativeResize="0"/>
          <p:nvPr/>
        </p:nvPicPr>
        <p:blipFill rotWithShape="1">
          <a:blip r:embed="rId4">
            <a:alphaModFix/>
          </a:blip>
          <a:srcRect b="8793" l="0" r="0" t="8793"/>
          <a:stretch/>
        </p:blipFill>
        <p:spPr>
          <a:xfrm>
            <a:off x="0" y="0"/>
            <a:ext cx="3399974" cy="1867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0"/>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Sweet Potato Fries</a:t>
            </a:r>
            <a:endParaRPr sz="800"/>
          </a:p>
        </p:txBody>
      </p:sp>
      <p:sp>
        <p:nvSpPr>
          <p:cNvPr id="356" name="Google Shape;356;p50"/>
          <p:cNvSpPr txBox="1"/>
          <p:nvPr/>
        </p:nvSpPr>
        <p:spPr>
          <a:xfrm>
            <a:off x="3067350" y="1357450"/>
            <a:ext cx="2925900" cy="1723500"/>
          </a:xfrm>
          <a:prstGeom prst="rect">
            <a:avLst/>
          </a:prstGeom>
          <a:noFill/>
          <a:ln>
            <a:noFill/>
          </a:ln>
        </p:spPr>
        <p:txBody>
          <a:bodyPr anchorCtr="0" anchor="t" bIns="91425" lIns="180000"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60350" lvl="0" marL="0" marR="0" rtl="0" algn="l">
              <a:lnSpc>
                <a:spcPct val="100000"/>
              </a:lnSpc>
              <a:spcBef>
                <a:spcPts val="0"/>
              </a:spcBef>
              <a:spcAft>
                <a:spcPts val="0"/>
              </a:spcAft>
              <a:buSzPts val="1400"/>
              <a:buChar char="●"/>
            </a:pPr>
            <a:r>
              <a:rPr lang="es"/>
              <a:t>2 pounds sweet potatoes, peeled</a:t>
            </a:r>
            <a:endParaRPr/>
          </a:p>
          <a:p>
            <a:pPr indent="-273050" lvl="0" marL="0" marR="0" rtl="0" algn="l">
              <a:lnSpc>
                <a:spcPct val="100000"/>
              </a:lnSpc>
              <a:spcBef>
                <a:spcPts val="0"/>
              </a:spcBef>
              <a:spcAft>
                <a:spcPts val="0"/>
              </a:spcAft>
              <a:buSzPts val="1600"/>
              <a:buFont typeface="Open Sans"/>
              <a:buChar char="●"/>
            </a:pPr>
            <a:r>
              <a:rPr lang="es"/>
              <a:t>2 tablespoons olive oil</a:t>
            </a:r>
            <a:endParaRPr/>
          </a:p>
          <a:p>
            <a:pPr indent="-273050" lvl="0" marL="0" marR="0" rtl="0" algn="l">
              <a:lnSpc>
                <a:spcPct val="100000"/>
              </a:lnSpc>
              <a:spcBef>
                <a:spcPts val="0"/>
              </a:spcBef>
              <a:spcAft>
                <a:spcPts val="0"/>
              </a:spcAft>
              <a:buSzPts val="1600"/>
              <a:buFont typeface="Open Sans"/>
              <a:buChar char="●"/>
            </a:pPr>
            <a:r>
              <a:rPr lang="es"/>
              <a:t>1 teaspoons garlic oil</a:t>
            </a:r>
            <a:endParaRPr/>
          </a:p>
          <a:p>
            <a:pPr indent="-273050" lvl="0" marL="0" marR="0" rtl="0" algn="l">
              <a:lnSpc>
                <a:spcPct val="100000"/>
              </a:lnSpc>
              <a:spcBef>
                <a:spcPts val="0"/>
              </a:spcBef>
              <a:spcAft>
                <a:spcPts val="0"/>
              </a:spcAft>
              <a:buClr>
                <a:srgbClr val="000000"/>
              </a:buClr>
              <a:buSzPts val="1600"/>
              <a:buFont typeface="Open Sans"/>
              <a:buChar char="●"/>
            </a:pPr>
            <a:r>
              <a:rPr lang="es"/>
              <a:t>1 teaspoon onion powder</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57" name="Google Shape;357;p50"/>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Madeline Casey</a:t>
            </a:r>
            <a:endParaRPr sz="600"/>
          </a:p>
        </p:txBody>
      </p:sp>
      <p:sp>
        <p:nvSpPr>
          <p:cNvPr id="358" name="Google Shape;358;p50"/>
          <p:cNvSpPr txBox="1"/>
          <p:nvPr/>
        </p:nvSpPr>
        <p:spPr>
          <a:xfrm>
            <a:off x="32629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 Dish</a:t>
            </a:r>
            <a:endParaRPr i="1" sz="600"/>
          </a:p>
        </p:txBody>
      </p:sp>
      <p:sp>
        <p:nvSpPr>
          <p:cNvPr id="359" name="Google Shape;359;p50"/>
          <p:cNvSpPr txBox="1"/>
          <p:nvPr/>
        </p:nvSpPr>
        <p:spPr>
          <a:xfrm>
            <a:off x="68011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5 servings</a:t>
            </a:r>
            <a:endParaRPr i="1" sz="600"/>
          </a:p>
        </p:txBody>
      </p:sp>
      <p:sp>
        <p:nvSpPr>
          <p:cNvPr id="360" name="Google Shape;360;p50"/>
          <p:cNvSpPr txBox="1"/>
          <p:nvPr/>
        </p:nvSpPr>
        <p:spPr>
          <a:xfrm>
            <a:off x="6146825" y="1357450"/>
            <a:ext cx="2610900" cy="1235400"/>
          </a:xfrm>
          <a:prstGeom prst="rect">
            <a:avLst/>
          </a:prstGeom>
          <a:noFill/>
          <a:ln>
            <a:noFill/>
          </a:ln>
        </p:spPr>
        <p:txBody>
          <a:bodyPr anchorCtr="0" anchor="t" bIns="91425" lIns="540000"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68900" lvl="0" marL="0" rtl="0" algn="l">
              <a:spcBef>
                <a:spcPts val="600"/>
              </a:spcBef>
              <a:spcAft>
                <a:spcPts val="0"/>
              </a:spcAft>
              <a:buSzPts val="1400"/>
              <a:buChar char="●"/>
            </a:pPr>
            <a:r>
              <a:rPr lang="es">
                <a:solidFill>
                  <a:schemeClr val="dk1"/>
                </a:solidFill>
              </a:rPr>
              <a:t>1 teaspoon paprika</a:t>
            </a:r>
            <a:endParaRPr/>
          </a:p>
          <a:p>
            <a:pPr indent="-268900" lvl="0" marL="0" marR="0" rtl="0" algn="l">
              <a:lnSpc>
                <a:spcPct val="100000"/>
              </a:lnSpc>
              <a:spcBef>
                <a:spcPts val="0"/>
              </a:spcBef>
              <a:spcAft>
                <a:spcPts val="0"/>
              </a:spcAft>
              <a:buSzPts val="1400"/>
              <a:buChar char="●"/>
            </a:pPr>
            <a:r>
              <a:rPr lang="es"/>
              <a:t>2 teaspoons cumin</a:t>
            </a:r>
            <a:endParaRPr/>
          </a:p>
          <a:p>
            <a:pPr indent="-268900" lvl="0" marL="0" marR="0" rtl="0" algn="l">
              <a:lnSpc>
                <a:spcPct val="100000"/>
              </a:lnSpc>
              <a:spcBef>
                <a:spcPts val="0"/>
              </a:spcBef>
              <a:spcAft>
                <a:spcPts val="0"/>
              </a:spcAft>
              <a:buSzPts val="1400"/>
              <a:buChar char="●"/>
            </a:pPr>
            <a:r>
              <a:rPr lang="es"/>
              <a:t>½ teaspoon black pepper</a:t>
            </a:r>
            <a:endParaRPr/>
          </a:p>
          <a:p>
            <a:pPr indent="-268900" lvl="0" marL="0" marR="0" rtl="0" algn="l">
              <a:lnSpc>
                <a:spcPct val="100000"/>
              </a:lnSpc>
              <a:spcBef>
                <a:spcPts val="0"/>
              </a:spcBef>
              <a:spcAft>
                <a:spcPts val="0"/>
              </a:spcAft>
              <a:buSzPts val="1400"/>
              <a:buChar char="●"/>
            </a:pPr>
            <a:r>
              <a:rPr lang="es"/>
              <a:t>½ teaspoon salt</a:t>
            </a:r>
            <a:endParaRPr/>
          </a:p>
          <a:p>
            <a:pPr indent="0" lvl="0" marL="0" marR="0" rtl="0" algn="l">
              <a:lnSpc>
                <a:spcPct val="100000"/>
              </a:lnSpc>
              <a:spcBef>
                <a:spcPts val="600"/>
              </a:spcBef>
              <a:spcAft>
                <a:spcPts val="0"/>
              </a:spcAft>
              <a:buClr>
                <a:schemeClr val="dk1"/>
              </a:buClr>
              <a:buSzPts val="1100"/>
              <a:buFont typeface="Arial"/>
              <a:buNone/>
            </a:pPr>
            <a:r>
              <a:t/>
            </a:r>
            <a:endParaRPr/>
          </a:p>
          <a:p>
            <a:pPr indent="0" lvl="0" marL="0" marR="0" rtl="0" algn="l">
              <a:lnSpc>
                <a:spcPct val="100000"/>
              </a:lnSpc>
              <a:spcBef>
                <a:spcPts val="600"/>
              </a:spcBef>
              <a:spcAft>
                <a:spcPts val="0"/>
              </a:spcAft>
              <a:buClr>
                <a:srgbClr val="000000"/>
              </a:buClr>
              <a:buFont typeface="Arial"/>
              <a:buNone/>
            </a:pPr>
            <a:r>
              <a:t/>
            </a:r>
            <a:endParaRPr/>
          </a:p>
        </p:txBody>
      </p:sp>
      <p:sp>
        <p:nvSpPr>
          <p:cNvPr id="361" name="Google Shape;361;p50"/>
          <p:cNvSpPr txBox="1"/>
          <p:nvPr/>
        </p:nvSpPr>
        <p:spPr>
          <a:xfrm>
            <a:off x="2914950" y="3013475"/>
            <a:ext cx="5751000" cy="188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78901" lvl="0" marL="360000" marR="0" rtl="0" algn="l">
              <a:lnSpc>
                <a:spcPct val="100000"/>
              </a:lnSpc>
              <a:spcBef>
                <a:spcPts val="0"/>
              </a:spcBef>
              <a:spcAft>
                <a:spcPts val="0"/>
              </a:spcAft>
              <a:buClr>
                <a:srgbClr val="000000"/>
              </a:buClr>
              <a:buSzPts val="1400"/>
              <a:buFont typeface="Open Sans"/>
              <a:buAutoNum type="arabicPeriod"/>
            </a:pPr>
            <a:r>
              <a:rPr lang="es"/>
              <a:t>Heat oven to 400*</a:t>
            </a:r>
            <a:endParaRPr/>
          </a:p>
          <a:p>
            <a:pPr indent="-172551" lvl="0" marL="360000" marR="0" rtl="0" algn="l">
              <a:lnSpc>
                <a:spcPct val="100000"/>
              </a:lnSpc>
              <a:spcBef>
                <a:spcPts val="0"/>
              </a:spcBef>
              <a:spcAft>
                <a:spcPts val="0"/>
              </a:spcAft>
              <a:buClr>
                <a:srgbClr val="000000"/>
              </a:buClr>
              <a:buSzPts val="1300"/>
              <a:buFont typeface="Open Sans"/>
              <a:buAutoNum type="arabicPeriod"/>
            </a:pPr>
            <a:r>
              <a:rPr lang="es" sz="1300"/>
              <a:t>Cut the sweet potatoes into sticks ¼ inch wide and 3 inches long. Then toss them with the olive oil. </a:t>
            </a:r>
            <a:endParaRPr sz="1300"/>
          </a:p>
          <a:p>
            <a:pPr indent="-172551" lvl="0" marL="360000" marR="0" rtl="0" algn="l">
              <a:lnSpc>
                <a:spcPct val="100000"/>
              </a:lnSpc>
              <a:spcBef>
                <a:spcPts val="0"/>
              </a:spcBef>
              <a:spcAft>
                <a:spcPts val="0"/>
              </a:spcAft>
              <a:buSzPts val="1300"/>
              <a:buFont typeface="Open Sans"/>
              <a:buAutoNum type="arabicPeriod"/>
            </a:pPr>
            <a:r>
              <a:rPr lang="es" sz="1300"/>
              <a:t>Mix the spices, salt and pepper in a small bowl, and toss then with the sweet potatoes. Spread them out on 2 rimmed baking sheets.</a:t>
            </a:r>
            <a:endParaRPr sz="1300"/>
          </a:p>
          <a:p>
            <a:pPr indent="-172551" lvl="0" marL="360000" marR="0" rtl="0" algn="l">
              <a:lnSpc>
                <a:spcPct val="100000"/>
              </a:lnSpc>
              <a:spcBef>
                <a:spcPts val="0"/>
              </a:spcBef>
              <a:spcAft>
                <a:spcPts val="0"/>
              </a:spcAft>
              <a:buSzPts val="1300"/>
              <a:buFont typeface="Open Sans"/>
              <a:buAutoNum type="arabicPeriod"/>
            </a:pPr>
            <a:r>
              <a:rPr lang="es" sz="1300"/>
              <a:t>Bake until golden brown and crisp on the bottom, about 15 minutes. Then flip and cook until the other side is crisp, about 10 minutes.</a:t>
            </a:r>
            <a:endParaRPr sz="1300"/>
          </a:p>
          <a:p>
            <a:pPr indent="-172551" lvl="0" marL="360000" marR="0" rtl="0" algn="l">
              <a:lnSpc>
                <a:spcPct val="100000"/>
              </a:lnSpc>
              <a:spcBef>
                <a:spcPts val="0"/>
              </a:spcBef>
              <a:spcAft>
                <a:spcPts val="0"/>
              </a:spcAft>
              <a:buSzPts val="1300"/>
              <a:buFont typeface="Open Sans"/>
              <a:buAutoNum type="arabicPeriod"/>
            </a:pPr>
            <a:r>
              <a:rPr lang="es" sz="1300"/>
              <a:t>Serve hot.</a:t>
            </a:r>
            <a:endParaRPr sz="13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sweet potato fries" id="362" name="Google Shape;362;p50"/>
          <p:cNvPicPr preferRelativeResize="0"/>
          <p:nvPr/>
        </p:nvPicPr>
        <p:blipFill rotWithShape="1">
          <a:blip r:embed="rId3">
            <a:alphaModFix/>
          </a:blip>
          <a:srcRect b="0" l="0" r="60287" t="0"/>
          <a:stretch/>
        </p:blipFill>
        <p:spPr>
          <a:xfrm>
            <a:off x="0" y="0"/>
            <a:ext cx="2731500" cy="5143500"/>
          </a:xfrm>
          <a:prstGeom prst="rect">
            <a:avLst/>
          </a:prstGeom>
          <a:noFill/>
          <a:ln>
            <a:noFill/>
          </a:ln>
        </p:spPr>
      </p:pic>
      <p:sp>
        <p:nvSpPr>
          <p:cNvPr id="363" name="Google Shape;363;p50">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700">
                <a:solidFill>
                  <a:schemeClr val="dk1"/>
                </a:solidFill>
                <a:latin typeface="Open Sans"/>
                <a:ea typeface="Open Sans"/>
                <a:cs typeface="Open Sans"/>
                <a:sym typeface="Open Sans"/>
              </a:rPr>
              <a:t>SPOTLIGHT INGREDIENT: SWEET POTATOES</a:t>
            </a:r>
            <a:endParaRPr sz="1600"/>
          </a:p>
          <a:p>
            <a:pPr indent="0" lvl="0" marL="0" marR="0" rtl="0" algn="l">
              <a:lnSpc>
                <a:spcPct val="100000"/>
              </a:lnSpc>
              <a:spcBef>
                <a:spcPts val="600"/>
              </a:spcBef>
              <a:spcAft>
                <a:spcPts val="0"/>
              </a:spcAft>
              <a:buClr>
                <a:srgbClr val="000000"/>
              </a:buClr>
              <a:buFont typeface="PT Sans"/>
              <a:buNone/>
            </a:pPr>
            <a:r>
              <a:rPr lang="es">
                <a:latin typeface="Open Sans"/>
                <a:ea typeface="Open Sans"/>
                <a:cs typeface="Open Sans"/>
                <a:sym typeface="Open Sans"/>
              </a:rPr>
              <a:t>I chose sweet potatoes as my spotlight ingredient. They are healthy, but are also sweet and delicious. They can be prepared in many great ways, but this is definitely my favorite. Sweet potatoes are a lumpy, brown root that is a vibrant orange on the inside. They are soft, a little salty, and also sweet (obviously). They contain four grams of fiber.</a:t>
            </a:r>
            <a:endParaRPr>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369" name="Google Shape;369;p5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700">
                <a:solidFill>
                  <a:schemeClr val="dk1"/>
                </a:solidFill>
                <a:latin typeface="Open Sans"/>
                <a:ea typeface="Open Sans"/>
                <a:cs typeface="Open Sans"/>
                <a:sym typeface="Open Sans"/>
              </a:rPr>
              <a:t>ALL ABOUT MY RECIPE</a:t>
            </a:r>
            <a:endParaRPr sz="1600"/>
          </a:p>
          <a:p>
            <a:pPr indent="0" lvl="0" marL="0" marR="0" rtl="0" algn="l">
              <a:lnSpc>
                <a:spcPct val="100000"/>
              </a:lnSpc>
              <a:spcBef>
                <a:spcPts val="600"/>
              </a:spcBef>
              <a:spcAft>
                <a:spcPts val="0"/>
              </a:spcAft>
              <a:buClr>
                <a:srgbClr val="000000"/>
              </a:buClr>
              <a:buFont typeface="PT Sans"/>
              <a:buNone/>
            </a:pPr>
            <a:r>
              <a:rPr lang="es">
                <a:latin typeface="Open Sans"/>
                <a:ea typeface="Open Sans"/>
                <a:cs typeface="Open Sans"/>
                <a:sym typeface="Open Sans"/>
              </a:rPr>
              <a:t>My recipe is important to me because my mom invented it. The first time she made it, I thought it was SO good! We like to eat pretty healthy, so this was perfect for us to have something delicious as part of our dinner. We  almost always have it with home-cooked meals. This dish is great if you want to eat something healthy and delicious!</a:t>
            </a:r>
            <a:endParaRPr sz="1600"/>
          </a:p>
        </p:txBody>
      </p:sp>
      <p:pic>
        <p:nvPicPr>
          <p:cNvPr id="370" name="Google Shape;370;p51"/>
          <p:cNvPicPr preferRelativeResize="0"/>
          <p:nvPr/>
        </p:nvPicPr>
        <p:blipFill rotWithShape="1">
          <a:blip r:embed="rId3">
            <a:alphaModFix/>
          </a:blip>
          <a:srcRect b="13407" l="0" r="0" t="13407"/>
          <a:stretch/>
        </p:blipFill>
        <p:spPr>
          <a:xfrm>
            <a:off x="126250" y="97525"/>
            <a:ext cx="4359600" cy="2395200"/>
          </a:xfrm>
          <a:prstGeom prst="rect">
            <a:avLst/>
          </a:prstGeom>
          <a:noFill/>
          <a:ln>
            <a:noFill/>
          </a:ln>
        </p:spPr>
      </p:pic>
      <p:pic>
        <p:nvPicPr>
          <p:cNvPr id="371" name="Google Shape;371;p51"/>
          <p:cNvPicPr preferRelativeResize="0"/>
          <p:nvPr/>
        </p:nvPicPr>
        <p:blipFill rotWithShape="1">
          <a:blip r:embed="rId4">
            <a:alphaModFix/>
          </a:blip>
          <a:srcRect b="14018" l="0" r="9877" t="14018"/>
          <a:stretch/>
        </p:blipFill>
        <p:spPr>
          <a:xfrm>
            <a:off x="4619450" y="2392520"/>
            <a:ext cx="4437900" cy="26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pic>
        <p:nvPicPr>
          <p:cNvPr id="376" name="Google Shape;376;p52"/>
          <p:cNvPicPr preferRelativeResize="0"/>
          <p:nvPr/>
        </p:nvPicPr>
        <p:blipFill rotWithShape="1">
          <a:blip r:embed="rId3">
            <a:alphaModFix/>
          </a:blip>
          <a:srcRect b="0" l="22087" r="22093" t="0"/>
          <a:stretch/>
        </p:blipFill>
        <p:spPr>
          <a:xfrm>
            <a:off x="6044250" y="0"/>
            <a:ext cx="3099600" cy="5229300"/>
          </a:xfrm>
          <a:prstGeom prst="rect">
            <a:avLst/>
          </a:prstGeom>
          <a:noFill/>
          <a:ln>
            <a:noFill/>
          </a:ln>
        </p:spPr>
      </p:pic>
      <p:sp>
        <p:nvSpPr>
          <p:cNvPr id="377" name="Google Shape;377;p52"/>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Mac and Cheese</a:t>
            </a:r>
            <a:endParaRPr sz="800"/>
          </a:p>
        </p:txBody>
      </p:sp>
      <p:sp>
        <p:nvSpPr>
          <p:cNvPr id="378" name="Google Shape;378;p52"/>
          <p:cNvSpPr txBox="1"/>
          <p:nvPr/>
        </p:nvSpPr>
        <p:spPr>
          <a:xfrm>
            <a:off x="171750" y="826075"/>
            <a:ext cx="18228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40799" lvl="0" marL="89999" rtl="0" algn="l">
              <a:spcBef>
                <a:spcPts val="0"/>
              </a:spcBef>
              <a:spcAft>
                <a:spcPts val="0"/>
              </a:spcAft>
              <a:buClr>
                <a:schemeClr val="dk1"/>
              </a:buClr>
              <a:buSzPts val="800"/>
              <a:buChar char="●"/>
            </a:pPr>
            <a:r>
              <a:rPr lang="es" sz="800">
                <a:solidFill>
                  <a:schemeClr val="dk1"/>
                </a:solidFill>
              </a:rPr>
              <a:t>2 tablespoons of unsalted butter</a:t>
            </a:r>
            <a:endParaRPr sz="800">
              <a:solidFill>
                <a:schemeClr val="dk1"/>
              </a:solidFill>
            </a:endParaRPr>
          </a:p>
          <a:p>
            <a:pPr indent="-140799" lvl="0" marL="89999" rtl="0" algn="l">
              <a:spcBef>
                <a:spcPts val="0"/>
              </a:spcBef>
              <a:spcAft>
                <a:spcPts val="0"/>
              </a:spcAft>
              <a:buClr>
                <a:schemeClr val="dk1"/>
              </a:buClr>
              <a:buSzPts val="800"/>
              <a:buChar char="●"/>
            </a:pPr>
            <a:r>
              <a:rPr lang="es" sz="800">
                <a:solidFill>
                  <a:schemeClr val="dk1"/>
                </a:solidFill>
              </a:rPr>
              <a:t>2 tablespoons of all-purpose flour</a:t>
            </a:r>
            <a:endParaRPr sz="800">
              <a:solidFill>
                <a:schemeClr val="dk1"/>
              </a:solidFill>
            </a:endParaRPr>
          </a:p>
          <a:p>
            <a:pPr indent="-140799" lvl="0" marL="89999" rtl="0" algn="l">
              <a:spcBef>
                <a:spcPts val="0"/>
              </a:spcBef>
              <a:spcAft>
                <a:spcPts val="0"/>
              </a:spcAft>
              <a:buClr>
                <a:schemeClr val="dk1"/>
              </a:buClr>
              <a:buSzPts val="800"/>
              <a:buChar char="●"/>
            </a:pPr>
            <a:r>
              <a:rPr lang="es" sz="800">
                <a:solidFill>
                  <a:schemeClr val="dk1"/>
                </a:solidFill>
              </a:rPr>
              <a:t>1 ½ cups of milk</a:t>
            </a:r>
            <a:endParaRPr sz="800"/>
          </a:p>
          <a:p>
            <a:pPr indent="0" lvl="0" marL="0" marR="0" rtl="0" algn="l">
              <a:lnSpc>
                <a:spcPct val="100000"/>
              </a:lnSpc>
              <a:spcBef>
                <a:spcPts val="600"/>
              </a:spcBef>
              <a:spcAft>
                <a:spcPts val="0"/>
              </a:spcAft>
              <a:buClr>
                <a:srgbClr val="000000"/>
              </a:buClr>
              <a:buFont typeface="Arial"/>
              <a:buNone/>
            </a:pPr>
            <a:r>
              <a:t/>
            </a:r>
            <a:endParaRPr i="0" sz="600" u="none" cap="none" strike="noStrike">
              <a:solidFill>
                <a:srgbClr val="000000"/>
              </a:solidFill>
              <a:latin typeface="Open Sans"/>
              <a:ea typeface="Open Sans"/>
              <a:cs typeface="Open Sans"/>
              <a:sym typeface="Open Sans"/>
            </a:endParaRPr>
          </a:p>
        </p:txBody>
      </p:sp>
      <p:sp>
        <p:nvSpPr>
          <p:cNvPr id="379" name="Google Shape;379;p52"/>
          <p:cNvSpPr txBox="1"/>
          <p:nvPr/>
        </p:nvSpPr>
        <p:spPr>
          <a:xfrm>
            <a:off x="171750" y="561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Asa Antoine</a:t>
            </a:r>
            <a:endParaRPr sz="600"/>
          </a:p>
        </p:txBody>
      </p:sp>
      <p:sp>
        <p:nvSpPr>
          <p:cNvPr id="380" name="Google Shape;380;p52"/>
          <p:cNvSpPr txBox="1"/>
          <p:nvPr/>
        </p:nvSpPr>
        <p:spPr>
          <a:xfrm>
            <a:off x="-30425" y="626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100">
                <a:latin typeface="Open Sans"/>
                <a:ea typeface="Open Sans"/>
                <a:cs typeface="Open Sans"/>
                <a:sym typeface="Open Sans"/>
              </a:rPr>
              <a:t>Entree</a:t>
            </a:r>
            <a:endParaRPr i="1" sz="1100"/>
          </a:p>
        </p:txBody>
      </p:sp>
      <p:sp>
        <p:nvSpPr>
          <p:cNvPr id="381" name="Google Shape;381;p52"/>
          <p:cNvSpPr txBox="1"/>
          <p:nvPr/>
        </p:nvSpPr>
        <p:spPr>
          <a:xfrm>
            <a:off x="3809275" y="626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900">
                <a:latin typeface="Open Sans"/>
                <a:ea typeface="Open Sans"/>
                <a:cs typeface="Open Sans"/>
                <a:sym typeface="Open Sans"/>
              </a:rPr>
              <a:t>Number of Servings: 6</a:t>
            </a:r>
            <a:endParaRPr i="1" sz="900"/>
          </a:p>
        </p:txBody>
      </p:sp>
      <p:sp>
        <p:nvSpPr>
          <p:cNvPr id="382" name="Google Shape;382;p52"/>
          <p:cNvSpPr txBox="1"/>
          <p:nvPr/>
        </p:nvSpPr>
        <p:spPr>
          <a:xfrm>
            <a:off x="2093563" y="826075"/>
            <a:ext cx="1822800" cy="91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140799" lvl="0" marL="89999" rtl="0" algn="l">
              <a:spcBef>
                <a:spcPts val="0"/>
              </a:spcBef>
              <a:spcAft>
                <a:spcPts val="0"/>
              </a:spcAft>
              <a:buClr>
                <a:schemeClr val="dk1"/>
              </a:buClr>
              <a:buSzPts val="800"/>
              <a:buChar char="●"/>
            </a:pPr>
            <a:r>
              <a:rPr lang="es" sz="800">
                <a:solidFill>
                  <a:schemeClr val="dk1"/>
                </a:solidFill>
              </a:rPr>
              <a:t>2 ½ teaspoons of salt</a:t>
            </a:r>
            <a:endParaRPr sz="800">
              <a:solidFill>
                <a:schemeClr val="dk1"/>
              </a:solidFill>
            </a:endParaRPr>
          </a:p>
          <a:p>
            <a:pPr indent="-140799" lvl="0" marL="89999" rtl="0" algn="l">
              <a:spcBef>
                <a:spcPts val="0"/>
              </a:spcBef>
              <a:spcAft>
                <a:spcPts val="0"/>
              </a:spcAft>
              <a:buClr>
                <a:schemeClr val="dk1"/>
              </a:buClr>
              <a:buSzPts val="800"/>
              <a:buChar char="●"/>
            </a:pPr>
            <a:r>
              <a:rPr lang="es" sz="800">
                <a:solidFill>
                  <a:schemeClr val="dk1"/>
                </a:solidFill>
              </a:rPr>
              <a:t>2 big pinches of ground nutmeg</a:t>
            </a:r>
            <a:endParaRPr sz="800">
              <a:solidFill>
                <a:schemeClr val="dk1"/>
              </a:solidFill>
            </a:endParaRPr>
          </a:p>
          <a:p>
            <a:pPr indent="-140799" lvl="0" marL="89999" rtl="0" algn="l">
              <a:spcBef>
                <a:spcPts val="0"/>
              </a:spcBef>
              <a:spcAft>
                <a:spcPts val="0"/>
              </a:spcAft>
              <a:buClr>
                <a:schemeClr val="dk1"/>
              </a:buClr>
              <a:buSzPts val="800"/>
              <a:buChar char="●"/>
            </a:pPr>
            <a:r>
              <a:rPr lang="es" sz="800">
                <a:solidFill>
                  <a:schemeClr val="dk1"/>
                </a:solidFill>
              </a:rPr>
              <a:t>2 big pinches of freshly ground pepper</a:t>
            </a:r>
            <a:endParaRPr sz="800"/>
          </a:p>
          <a:p>
            <a:pPr indent="0" lvl="0" marL="0" marR="0" rtl="0" algn="l">
              <a:lnSpc>
                <a:spcPct val="100000"/>
              </a:lnSpc>
              <a:spcBef>
                <a:spcPts val="600"/>
              </a:spcBef>
              <a:spcAft>
                <a:spcPts val="0"/>
              </a:spcAft>
              <a:buClr>
                <a:srgbClr val="000000"/>
              </a:buClr>
              <a:buFont typeface="Arial"/>
              <a:buNone/>
            </a:pPr>
            <a:r>
              <a:t/>
            </a:r>
            <a:endParaRPr b="0" i="0" sz="900" u="none" cap="none" strike="noStrike">
              <a:solidFill>
                <a:srgbClr val="000000"/>
              </a:solidFill>
              <a:latin typeface="Open Sans"/>
              <a:ea typeface="Open Sans"/>
              <a:cs typeface="Open Sans"/>
              <a:sym typeface="Open Sans"/>
            </a:endParaRPr>
          </a:p>
        </p:txBody>
      </p:sp>
      <p:sp>
        <p:nvSpPr>
          <p:cNvPr id="383" name="Google Shape;383;p52"/>
          <p:cNvSpPr txBox="1"/>
          <p:nvPr/>
        </p:nvSpPr>
        <p:spPr>
          <a:xfrm>
            <a:off x="83275" y="1693800"/>
            <a:ext cx="5839500" cy="333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a:t>
            </a:r>
            <a:endParaRPr b="1" sz="1600"/>
          </a:p>
          <a:p>
            <a:pPr indent="-147149" lvl="0" marL="179999" rtl="0" algn="l">
              <a:spcBef>
                <a:spcPts val="0"/>
              </a:spcBef>
              <a:spcAft>
                <a:spcPts val="0"/>
              </a:spcAft>
              <a:buSzPts val="900"/>
              <a:buAutoNum type="arabicPeriod"/>
            </a:pPr>
            <a:r>
              <a:rPr lang="es" sz="900"/>
              <a:t>Before you start, be sure an adult is nearby to help.</a:t>
            </a:r>
            <a:endParaRPr sz="900"/>
          </a:p>
          <a:p>
            <a:pPr indent="-147149" lvl="0" marL="179999" rtl="0" algn="l">
              <a:spcBef>
                <a:spcPts val="0"/>
              </a:spcBef>
              <a:spcAft>
                <a:spcPts val="0"/>
              </a:spcAft>
              <a:buSzPts val="900"/>
              <a:buAutoNum type="arabicPeriod"/>
            </a:pPr>
            <a:r>
              <a:rPr lang="es" sz="900"/>
              <a:t>Put the butter in a saucepan. Place the saucepan over low heat and warm until the butter has melted.</a:t>
            </a:r>
            <a:endParaRPr sz="900"/>
          </a:p>
          <a:p>
            <a:pPr indent="-147149" lvl="0" marL="179999" rtl="0" algn="l">
              <a:spcBef>
                <a:spcPts val="0"/>
              </a:spcBef>
              <a:spcAft>
                <a:spcPts val="0"/>
              </a:spcAft>
              <a:buSzPts val="900"/>
              <a:buAutoNum type="arabicPeriod"/>
            </a:pPr>
            <a:r>
              <a:rPr lang="es" sz="900"/>
              <a:t>Add the flour to the melted butter. Using a whisk, stir the flour and butter together until the mixture is smooth and bubbling but not browned, about 1 minute.</a:t>
            </a:r>
            <a:endParaRPr sz="900"/>
          </a:p>
          <a:p>
            <a:pPr indent="-147149" lvl="0" marL="179999" rtl="0" algn="l">
              <a:spcBef>
                <a:spcPts val="0"/>
              </a:spcBef>
              <a:spcAft>
                <a:spcPts val="0"/>
              </a:spcAft>
              <a:buSzPts val="900"/>
              <a:buAutoNum type="arabicPeriod"/>
            </a:pPr>
            <a:r>
              <a:rPr lang="es" sz="900"/>
              <a:t>Increase the heat under the saucepan to medium. While stirring constantly  with a wooden spoon, slowly pour the milk into the saucepan. Continue to stir and cook until the mixture is smooth, thickened and gently bubbling, 6 to 8 minutes. It should be about as thick as melted ice cream.</a:t>
            </a:r>
            <a:endParaRPr sz="900"/>
          </a:p>
          <a:p>
            <a:pPr indent="-147149" lvl="0" marL="179999" rtl="0" algn="l">
              <a:spcBef>
                <a:spcPts val="0"/>
              </a:spcBef>
              <a:spcAft>
                <a:spcPts val="0"/>
              </a:spcAft>
              <a:buSzPts val="900"/>
              <a:buAutoNum type="arabicPeriod"/>
            </a:pPr>
            <a:r>
              <a:rPr lang="es" sz="900"/>
              <a:t>Wearing oven mitts, remove the saucepan from the heat.</a:t>
            </a:r>
            <a:endParaRPr sz="900"/>
          </a:p>
          <a:p>
            <a:pPr indent="-147149" lvl="0" marL="179999" rtl="0" algn="l">
              <a:spcBef>
                <a:spcPts val="0"/>
              </a:spcBef>
              <a:spcAft>
                <a:spcPts val="0"/>
              </a:spcAft>
              <a:buSzPts val="900"/>
              <a:buAutoNum type="arabicPeriod"/>
            </a:pPr>
            <a:r>
              <a:rPr lang="es" sz="900"/>
              <a:t>Add ½ teaspoons of the salt, the nutmeg and pepper. Stir several times, then add the cheddar and Parmesan cheeses. Stir until the cheeses have melted and the sauce is smooth. Cover the saucepan with the lid to keep the sauce warm and set it aside.</a:t>
            </a:r>
            <a:endParaRPr sz="900"/>
          </a:p>
          <a:p>
            <a:pPr indent="-147149" lvl="0" marL="179999" rtl="0" algn="l">
              <a:spcBef>
                <a:spcPts val="0"/>
              </a:spcBef>
              <a:spcAft>
                <a:spcPts val="0"/>
              </a:spcAft>
              <a:buSzPts val="900"/>
              <a:buAutoNum type="arabicPeriod"/>
            </a:pPr>
            <a:r>
              <a:rPr lang="es" sz="900"/>
              <a:t>Fill a large saucepan three-fourths full with water. Place over high heat and bring to a rolling boil. When the water is boiling, add the remaining 2 teaspoons salt.</a:t>
            </a:r>
            <a:endParaRPr sz="900"/>
          </a:p>
          <a:p>
            <a:pPr indent="-147149" lvl="0" marL="179999" rtl="0" algn="l">
              <a:spcBef>
                <a:spcPts val="0"/>
              </a:spcBef>
              <a:spcAft>
                <a:spcPts val="0"/>
              </a:spcAft>
              <a:buSzPts val="900"/>
              <a:buAutoNum type="arabicPeriod"/>
            </a:pPr>
            <a:r>
              <a:rPr lang="es" sz="900"/>
              <a:t>Pour the macaroni into the boiling water. Wait a minute, then stir and push the macaroni down into the water with a wooden fork.</a:t>
            </a:r>
            <a:endParaRPr sz="900"/>
          </a:p>
          <a:p>
            <a:pPr indent="-147149" lvl="0" marL="179999" rtl="0" algn="l">
              <a:spcBef>
                <a:spcPts val="0"/>
              </a:spcBef>
              <a:spcAft>
                <a:spcPts val="0"/>
              </a:spcAft>
              <a:buSzPts val="900"/>
              <a:buAutoNum type="arabicPeriod"/>
            </a:pPr>
            <a:r>
              <a:rPr lang="es" sz="900"/>
              <a:t>Boil the macaroni, uncovered, stirring occasionally, until tender but not mushy, 7 to 8 minutes, or according to the instructions on the package.</a:t>
            </a:r>
            <a:endParaRPr sz="900"/>
          </a:p>
          <a:p>
            <a:pPr indent="-147149" lvl="0" marL="179999" rtl="0" algn="l">
              <a:spcBef>
                <a:spcPts val="0"/>
              </a:spcBef>
              <a:spcAft>
                <a:spcPts val="0"/>
              </a:spcAft>
              <a:buSzPts val="900"/>
              <a:buAutoNum type="arabicPeriod"/>
            </a:pPr>
            <a:r>
              <a:rPr lang="es" sz="900"/>
              <a:t>Set a colander in the sink. Ask an adult to help you pour the macaroni into the colander. Let the macaroni drain, shaking the colander a few times to shake off the extra water.</a:t>
            </a:r>
            <a:endParaRPr sz="900"/>
          </a:p>
          <a:p>
            <a:pPr indent="-147149" lvl="0" marL="179999" rtl="0" algn="l">
              <a:spcBef>
                <a:spcPts val="0"/>
              </a:spcBef>
              <a:spcAft>
                <a:spcPts val="0"/>
              </a:spcAft>
              <a:buSzPts val="900"/>
              <a:buAutoNum type="arabicPeriod"/>
            </a:pPr>
            <a:r>
              <a:rPr lang="es" sz="900"/>
              <a:t>Add the drained macaroni to the saucepan  with the cheese sauce. Using the wooden fork, stir the macaroni until it is coated well with the cheese sauce.</a:t>
            </a:r>
            <a:endParaRPr sz="900"/>
          </a:p>
          <a:p>
            <a:pPr indent="-147149" lvl="0" marL="179999" rtl="0" algn="l">
              <a:spcBef>
                <a:spcPts val="0"/>
              </a:spcBef>
              <a:spcAft>
                <a:spcPts val="0"/>
              </a:spcAft>
              <a:buSzPts val="900"/>
              <a:buAutoNum type="arabicPeriod"/>
            </a:pPr>
            <a:r>
              <a:rPr lang="es" sz="900"/>
              <a:t>Spoon the macaroni into bowls and serve immediately.</a:t>
            </a:r>
            <a:endParaRPr sz="900"/>
          </a:p>
        </p:txBody>
      </p:sp>
      <p:sp>
        <p:nvSpPr>
          <p:cNvPr id="384" name="Google Shape;384;p52"/>
          <p:cNvSpPr txBox="1"/>
          <p:nvPr/>
        </p:nvSpPr>
        <p:spPr>
          <a:xfrm>
            <a:off x="4015363" y="749875"/>
            <a:ext cx="1822800" cy="1235400"/>
          </a:xfrm>
          <a:prstGeom prst="rect">
            <a:avLst/>
          </a:prstGeom>
          <a:noFill/>
          <a:ln>
            <a:noFill/>
          </a:ln>
        </p:spPr>
        <p:txBody>
          <a:bodyPr anchorCtr="0" anchor="t" bIns="91425" lIns="91425" spcFirstLastPara="1" rIns="91425" wrap="square" tIns="91425">
            <a:noAutofit/>
          </a:bodyPr>
          <a:lstStyle/>
          <a:p>
            <a:pPr indent="-89999" lvl="0" marL="89999" marR="0" rtl="0" algn="l">
              <a:lnSpc>
                <a:spcPct val="100000"/>
              </a:lnSpc>
              <a:spcBef>
                <a:spcPts val="0"/>
              </a:spcBef>
              <a:spcAft>
                <a:spcPts val="0"/>
              </a:spcAft>
              <a:buNone/>
            </a:pPr>
            <a:r>
              <a:t/>
            </a:r>
            <a:endParaRPr b="1" sz="1600">
              <a:latin typeface="Open Sans"/>
              <a:ea typeface="Open Sans"/>
              <a:cs typeface="Open Sans"/>
              <a:sym typeface="Open Sans"/>
            </a:endParaRPr>
          </a:p>
          <a:p>
            <a:pPr indent="-140799" lvl="0" marL="89999" rtl="0" algn="l">
              <a:spcBef>
                <a:spcPts val="0"/>
              </a:spcBef>
              <a:spcAft>
                <a:spcPts val="0"/>
              </a:spcAft>
              <a:buClr>
                <a:schemeClr val="dk1"/>
              </a:buClr>
              <a:buSzPts val="800"/>
              <a:buChar char="●"/>
            </a:pPr>
            <a:r>
              <a:rPr lang="es" sz="800">
                <a:solidFill>
                  <a:schemeClr val="dk1"/>
                </a:solidFill>
              </a:rPr>
              <a:t>2 cups of shredded white or yellow cheddar cheese (8 ounces)</a:t>
            </a:r>
            <a:endParaRPr sz="800">
              <a:solidFill>
                <a:schemeClr val="dk1"/>
              </a:solidFill>
            </a:endParaRPr>
          </a:p>
          <a:p>
            <a:pPr indent="-140799" lvl="0" marL="89999" rtl="0" algn="l">
              <a:spcBef>
                <a:spcPts val="0"/>
              </a:spcBef>
              <a:spcAft>
                <a:spcPts val="0"/>
              </a:spcAft>
              <a:buClr>
                <a:schemeClr val="dk1"/>
              </a:buClr>
              <a:buSzPts val="800"/>
              <a:buChar char="●"/>
            </a:pPr>
            <a:r>
              <a:rPr lang="es" sz="800">
                <a:solidFill>
                  <a:schemeClr val="dk1"/>
                </a:solidFill>
              </a:rPr>
              <a:t>2 tablespoons grated parmesan cheese</a:t>
            </a:r>
            <a:endParaRPr sz="800">
              <a:solidFill>
                <a:schemeClr val="dk1"/>
              </a:solidFill>
            </a:endParaRPr>
          </a:p>
          <a:p>
            <a:pPr indent="-140799" lvl="0" marL="89999" rtl="0" algn="l">
              <a:spcBef>
                <a:spcPts val="0"/>
              </a:spcBef>
              <a:spcAft>
                <a:spcPts val="0"/>
              </a:spcAft>
              <a:buClr>
                <a:schemeClr val="dk1"/>
              </a:buClr>
              <a:buSzPts val="800"/>
              <a:buChar char="●"/>
            </a:pPr>
            <a:r>
              <a:rPr lang="es" sz="800">
                <a:solidFill>
                  <a:schemeClr val="dk1"/>
                </a:solidFill>
              </a:rPr>
              <a:t>½ pounds of elbow macaroni</a:t>
            </a:r>
            <a:endParaRPr sz="800"/>
          </a:p>
          <a:p>
            <a:pPr indent="-89999" lvl="0" marL="89999" marR="0" rtl="0" algn="l">
              <a:lnSpc>
                <a:spcPct val="100000"/>
              </a:lnSpc>
              <a:spcBef>
                <a:spcPts val="600"/>
              </a:spcBef>
              <a:spcAft>
                <a:spcPts val="0"/>
              </a:spcAft>
              <a:buClr>
                <a:srgbClr val="000000"/>
              </a:buClr>
              <a:buFont typeface="Arial"/>
              <a:buNone/>
            </a:pPr>
            <a:r>
              <a:t/>
            </a:r>
            <a:endParaRPr b="0" i="0" sz="900" u="none" cap="none" strike="noStrike">
              <a:solidFill>
                <a:srgbClr val="000000"/>
              </a:solidFill>
              <a:latin typeface="Open Sans"/>
              <a:ea typeface="Open Sans"/>
              <a:cs typeface="Open Sans"/>
              <a:sym typeface="Open Sans"/>
            </a:endParaRPr>
          </a:p>
        </p:txBody>
      </p:sp>
      <p:sp>
        <p:nvSpPr>
          <p:cNvPr id="385" name="Google Shape;385;p52">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53"/>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Nutmeg</a:t>
            </a:r>
            <a:endParaRPr/>
          </a:p>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 </a:t>
            </a:r>
            <a:r>
              <a:rPr lang="es" sz="1600">
                <a:solidFill>
                  <a:schemeClr val="dk1"/>
                </a:solidFill>
                <a:latin typeface="Open Sans"/>
                <a:ea typeface="Open Sans"/>
                <a:cs typeface="Open Sans"/>
                <a:sym typeface="Open Sans"/>
              </a:rPr>
              <a:t>My spotlight ingredient is nutmeg. It is a seed or a ground spice which is commonly used in apple pie. It is a source of essential oil and nutmeg butter. It is harvest throughout June and August. It is brown and has a strong and slightly spicy flavor. It helps with gas, bloating, digesting and </a:t>
            </a:r>
            <a:r>
              <a:rPr lang="es" sz="1600">
                <a:solidFill>
                  <a:srgbClr val="222222"/>
                </a:solidFill>
                <a:highlight>
                  <a:srgbClr val="FFFFFF"/>
                </a:highlight>
                <a:latin typeface="Open Sans"/>
                <a:ea typeface="Open Sans"/>
                <a:cs typeface="Open Sans"/>
                <a:sym typeface="Open Sans"/>
              </a:rPr>
              <a:t>diarrhea.</a:t>
            </a:r>
            <a:endParaRPr sz="1500">
              <a:latin typeface="Open Sans"/>
              <a:ea typeface="Open Sans"/>
              <a:cs typeface="Open Sans"/>
              <a:sym typeface="Open Sans"/>
            </a:endParaRPr>
          </a:p>
        </p:txBody>
      </p:sp>
      <p:sp>
        <p:nvSpPr>
          <p:cNvPr id="391" name="Google Shape;391;p5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600">
                <a:latin typeface="Open Sans"/>
                <a:ea typeface="Open Sans"/>
                <a:cs typeface="Open Sans"/>
                <a:sym typeface="Open Sans"/>
              </a:rPr>
              <a:t>My mac &amp; cheese recipe is from a book called “Fun Food”. It was given to me from one of my best friends. Me and my family cook it very often, usually when family comes over or it is a weekend with lots of time.</a:t>
            </a:r>
            <a:endParaRPr sz="1800"/>
          </a:p>
        </p:txBody>
      </p:sp>
      <p:pic>
        <p:nvPicPr>
          <p:cNvPr id="392" name="Google Shape;392;p53"/>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393" name="Google Shape;393;p53"/>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7"/>
          <p:cNvSpPr txBox="1"/>
          <p:nvPr/>
        </p:nvSpPr>
        <p:spPr>
          <a:xfrm>
            <a:off x="408750" y="242250"/>
            <a:ext cx="8326500" cy="73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4800">
                <a:solidFill>
                  <a:schemeClr val="dk1"/>
                </a:solidFill>
                <a:latin typeface="Open Sans"/>
                <a:ea typeface="Open Sans"/>
                <a:cs typeface="Open Sans"/>
                <a:sym typeface="Open Sans"/>
              </a:rPr>
              <a:t>TABLE OF CONTENTS</a:t>
            </a:r>
            <a:endParaRPr sz="4800"/>
          </a:p>
        </p:txBody>
      </p:sp>
      <p:sp>
        <p:nvSpPr>
          <p:cNvPr id="110" name="Google Shape;110;p27"/>
          <p:cNvSpPr txBox="1"/>
          <p:nvPr/>
        </p:nvSpPr>
        <p:spPr>
          <a:xfrm>
            <a:off x="271725" y="975550"/>
            <a:ext cx="4134300" cy="40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01	</a:t>
            </a:r>
            <a:r>
              <a:rPr b="1" lang="es" sz="1600" u="sng">
                <a:solidFill>
                  <a:schemeClr val="hlink"/>
                </a:solidFill>
                <a:latin typeface="Open Sans"/>
                <a:ea typeface="Open Sans"/>
                <a:cs typeface="Open Sans"/>
                <a:sym typeface="Open Sans"/>
                <a:hlinkClick action="ppaction://hlinksldjump" r:id="rId3"/>
              </a:rPr>
              <a:t>NORTH INDIAN CHOLE</a:t>
            </a:r>
            <a:endParaRPr>
              <a:solidFill>
                <a:schemeClr val="dk1"/>
              </a:solidFill>
            </a:endParaRPr>
          </a:p>
          <a:p>
            <a:pPr indent="0" lvl="0" marL="0" rtl="0" algn="l">
              <a:spcBef>
                <a:spcPts val="0"/>
              </a:spcBef>
              <a:spcAft>
                <a:spcPts val="0"/>
              </a:spcAft>
              <a:buNone/>
            </a:pPr>
            <a:r>
              <a:rPr b="1" lang="es">
                <a:solidFill>
                  <a:schemeClr val="dk1"/>
                </a:solidFill>
                <a:latin typeface="Open Sans"/>
                <a:ea typeface="Open Sans"/>
                <a:cs typeface="Open Sans"/>
                <a:sym typeface="Open Sans"/>
              </a:rPr>
              <a:t>02	</a:t>
            </a:r>
            <a:r>
              <a:rPr b="1" lang="es" u="sng">
                <a:solidFill>
                  <a:schemeClr val="hlink"/>
                </a:solidFill>
                <a:hlinkClick action="ppaction://hlinksldjump" r:id="rId4"/>
              </a:rPr>
              <a:t>CHINESE NOODLES WITH PORK SAUCE</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03	</a:t>
            </a:r>
            <a:r>
              <a:rPr b="1" lang="es" sz="1600" u="sng">
                <a:solidFill>
                  <a:schemeClr val="hlink"/>
                </a:solidFill>
                <a:latin typeface="Open Sans"/>
                <a:ea typeface="Open Sans"/>
                <a:cs typeface="Open Sans"/>
                <a:sym typeface="Open Sans"/>
                <a:hlinkClick action="ppaction://hlinksldjump" r:id="rId5"/>
              </a:rPr>
              <a:t>TOSTONES</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04	</a:t>
            </a:r>
            <a:r>
              <a:rPr b="1" lang="es" sz="1600" u="sng">
                <a:solidFill>
                  <a:schemeClr val="hlink"/>
                </a:solidFill>
                <a:latin typeface="Open Sans"/>
                <a:ea typeface="Open Sans"/>
                <a:cs typeface="Open Sans"/>
                <a:sym typeface="Open Sans"/>
                <a:hlinkClick action="ppaction://hlinksldjump" r:id="rId6"/>
              </a:rPr>
              <a:t>PESTO PASTA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05	</a:t>
            </a:r>
            <a:r>
              <a:rPr b="1" lang="es" sz="1600" u="sng">
                <a:solidFill>
                  <a:schemeClr val="hlink"/>
                </a:solidFill>
                <a:latin typeface="Open Sans"/>
                <a:ea typeface="Open Sans"/>
                <a:cs typeface="Open Sans"/>
                <a:sym typeface="Open Sans"/>
                <a:hlinkClick action="ppaction://hlinksldjump" r:id="rId7"/>
              </a:rPr>
              <a:t>FRIED RICE</a:t>
            </a:r>
            <a:endParaRPr u="sng">
              <a:solidFill>
                <a:schemeClr val="accent5"/>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06	</a:t>
            </a:r>
            <a:r>
              <a:rPr b="1" lang="es" sz="1600" u="sng">
                <a:solidFill>
                  <a:schemeClr val="hlink"/>
                </a:solidFill>
                <a:latin typeface="Open Sans"/>
                <a:ea typeface="Open Sans"/>
                <a:cs typeface="Open Sans"/>
                <a:sym typeface="Open Sans"/>
                <a:hlinkClick action="ppaction://hlinksldjump" r:id="rId8"/>
              </a:rPr>
              <a:t>CORN FRITTERS</a:t>
            </a:r>
            <a:endParaRPr b="1" sz="1600" u="sng">
              <a:solidFill>
                <a:schemeClr val="accent5"/>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07	</a:t>
            </a:r>
            <a:r>
              <a:rPr b="1" lang="es" sz="1600" u="sng">
                <a:solidFill>
                  <a:schemeClr val="hlink"/>
                </a:solidFill>
                <a:latin typeface="Open Sans"/>
                <a:ea typeface="Open Sans"/>
                <a:cs typeface="Open Sans"/>
                <a:sym typeface="Open Sans"/>
                <a:hlinkClick action="ppaction://hlinksldjump" r:id="rId9"/>
              </a:rPr>
              <a:t>VEGAN POZOLE</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08	</a:t>
            </a:r>
            <a:r>
              <a:rPr b="1" lang="es" sz="1600" u="sng">
                <a:solidFill>
                  <a:schemeClr val="hlink"/>
                </a:solidFill>
                <a:latin typeface="Open Sans"/>
                <a:ea typeface="Open Sans"/>
                <a:cs typeface="Open Sans"/>
                <a:sym typeface="Open Sans"/>
                <a:hlinkClick action="ppaction://hlinksldjump" r:id="rId10"/>
              </a:rPr>
              <a:t>TUNA PASTA SALAD</a:t>
            </a:r>
            <a:endParaRPr b="1" sz="1600" u="sng">
              <a:solidFill>
                <a:schemeClr val="accent5"/>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09	</a:t>
            </a:r>
            <a:r>
              <a:rPr b="1" lang="es" sz="1600" u="sng">
                <a:solidFill>
                  <a:schemeClr val="hlink"/>
                </a:solidFill>
                <a:latin typeface="Open Sans"/>
                <a:ea typeface="Open Sans"/>
                <a:cs typeface="Open Sans"/>
                <a:sym typeface="Open Sans"/>
                <a:hlinkClick action="ppaction://hlinksldjump" r:id="rId11"/>
              </a:rPr>
              <a:t>SALMON ONION BAGELS</a:t>
            </a:r>
            <a:endParaRPr u="sng">
              <a:solidFill>
                <a:schemeClr val="accent5"/>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10	</a:t>
            </a:r>
            <a:r>
              <a:rPr b="1" lang="es" sz="1600" u="sng">
                <a:solidFill>
                  <a:schemeClr val="hlink"/>
                </a:solidFill>
                <a:latin typeface="Open Sans"/>
                <a:ea typeface="Open Sans"/>
                <a:cs typeface="Open Sans"/>
                <a:sym typeface="Open Sans"/>
                <a:hlinkClick action="ppaction://hlinksldjump" r:id="rId12"/>
              </a:rPr>
              <a:t>MASH POTATOES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11	</a:t>
            </a:r>
            <a:r>
              <a:rPr b="1" lang="es" sz="1600" u="sng">
                <a:solidFill>
                  <a:schemeClr val="hlink"/>
                </a:solidFill>
                <a:latin typeface="Open Sans"/>
                <a:ea typeface="Open Sans"/>
                <a:cs typeface="Open Sans"/>
                <a:sym typeface="Open Sans"/>
                <a:hlinkClick action="ppaction://hlinksldjump" r:id="rId13"/>
              </a:rPr>
              <a:t>CHICKEN KARAHI</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12	</a:t>
            </a:r>
            <a:r>
              <a:rPr b="1" lang="es" sz="1600" u="sng">
                <a:solidFill>
                  <a:schemeClr val="hlink"/>
                </a:solidFill>
                <a:latin typeface="Open Sans"/>
                <a:ea typeface="Open Sans"/>
                <a:cs typeface="Open Sans"/>
                <a:sym typeface="Open Sans"/>
                <a:hlinkClick action="ppaction://hlinksldjump" r:id="rId14"/>
              </a:rPr>
              <a:t>SWEET POTATO FRIES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13	</a:t>
            </a:r>
            <a:r>
              <a:rPr b="1" lang="es" sz="1600" u="sng">
                <a:solidFill>
                  <a:schemeClr val="hlink"/>
                </a:solidFill>
                <a:latin typeface="Open Sans"/>
                <a:ea typeface="Open Sans"/>
                <a:cs typeface="Open Sans"/>
                <a:sym typeface="Open Sans"/>
                <a:hlinkClick action="ppaction://hlinksldjump" r:id="rId15"/>
              </a:rPr>
              <a:t>MAC &amp; CHEESE</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14	</a:t>
            </a:r>
            <a:r>
              <a:rPr b="1" lang="es" sz="1600" u="sng">
                <a:solidFill>
                  <a:schemeClr val="hlink"/>
                </a:solidFill>
                <a:latin typeface="Open Sans"/>
                <a:ea typeface="Open Sans"/>
                <a:cs typeface="Open Sans"/>
                <a:sym typeface="Open Sans"/>
                <a:hlinkClick action="ppaction://hlinksldjump" r:id="rId16"/>
              </a:rPr>
              <a:t>VEGETARIAN SHEPHERD’S PIE</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15	</a:t>
            </a:r>
            <a:r>
              <a:rPr b="1" lang="es" sz="1600" u="sng">
                <a:solidFill>
                  <a:schemeClr val="accent5"/>
                </a:solidFill>
                <a:latin typeface="Open Sans"/>
                <a:ea typeface="Open Sans"/>
                <a:cs typeface="Open Sans"/>
                <a:sym typeface="Open Sans"/>
                <a:hlinkClick action="ppaction://hlinksldjump" r:id="rId17"/>
              </a:rPr>
              <a:t>VIETNAMESE SUMMER ROLLS</a:t>
            </a:r>
            <a:r>
              <a:rPr b="1" lang="es"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16    </a:t>
            </a:r>
            <a:r>
              <a:rPr b="1" lang="es" sz="1600" u="sng">
                <a:solidFill>
                  <a:schemeClr val="accent5"/>
                </a:solidFill>
                <a:latin typeface="Open Sans"/>
                <a:ea typeface="Open Sans"/>
                <a:cs typeface="Open Sans"/>
                <a:sym typeface="Open Sans"/>
                <a:hlinkClick action="ppaction://hlinksldjump" r:id="rId18"/>
              </a:rPr>
              <a:t>RICE BEANS WITH FRIED EGG</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600">
              <a:solidFill>
                <a:schemeClr val="dk1"/>
              </a:solidFill>
              <a:latin typeface="Open Sans"/>
              <a:ea typeface="Open Sans"/>
              <a:cs typeface="Open Sans"/>
              <a:sym typeface="Open Sans"/>
            </a:endParaRPr>
          </a:p>
        </p:txBody>
      </p:sp>
      <p:sp>
        <p:nvSpPr>
          <p:cNvPr id="111" name="Google Shape;111;p27"/>
          <p:cNvSpPr txBox="1"/>
          <p:nvPr/>
        </p:nvSpPr>
        <p:spPr>
          <a:xfrm>
            <a:off x="4600950" y="975550"/>
            <a:ext cx="4346100" cy="38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solidFill>
                  <a:schemeClr val="dk1"/>
                </a:solidFill>
                <a:latin typeface="Open Sans"/>
                <a:ea typeface="Open Sans"/>
                <a:cs typeface="Open Sans"/>
                <a:sym typeface="Open Sans"/>
              </a:rPr>
              <a:t>17	</a:t>
            </a:r>
            <a:r>
              <a:rPr b="1" lang="es" sz="1600" u="sng">
                <a:solidFill>
                  <a:schemeClr val="hlink"/>
                </a:solidFill>
                <a:latin typeface="Open Sans"/>
                <a:ea typeface="Open Sans"/>
                <a:cs typeface="Open Sans"/>
                <a:sym typeface="Open Sans"/>
                <a:hlinkClick action="ppaction://hlinksldjump" r:id="rId19"/>
              </a:rPr>
              <a:t>JAPANESE BEEF CURRY</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18    </a:t>
            </a:r>
            <a:r>
              <a:rPr b="1" lang="es" sz="1600" u="sng">
                <a:solidFill>
                  <a:schemeClr val="hlink"/>
                </a:solidFill>
                <a:latin typeface="Open Sans"/>
                <a:ea typeface="Open Sans"/>
                <a:cs typeface="Open Sans"/>
                <a:sym typeface="Open Sans"/>
                <a:hlinkClick action="ppaction://hlinksldjump" r:id="rId20"/>
              </a:rPr>
              <a:t>ACKEE AND SALTFISH</a:t>
            </a:r>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19	</a:t>
            </a:r>
            <a:r>
              <a:rPr b="1" lang="es" sz="1600" u="sng">
                <a:solidFill>
                  <a:schemeClr val="hlink"/>
                </a:solidFill>
                <a:latin typeface="Open Sans"/>
                <a:ea typeface="Open Sans"/>
                <a:cs typeface="Open Sans"/>
                <a:sym typeface="Open Sans"/>
                <a:hlinkClick action="ppaction://hlinksldjump" r:id="rId21"/>
              </a:rPr>
              <a:t>“BRAVO” POTATOES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20    </a:t>
            </a:r>
            <a:r>
              <a:rPr b="1" lang="es" sz="1600" u="sng">
                <a:solidFill>
                  <a:schemeClr val="hlink"/>
                </a:solidFill>
                <a:latin typeface="Open Sans"/>
                <a:ea typeface="Open Sans"/>
                <a:cs typeface="Open Sans"/>
                <a:sym typeface="Open Sans"/>
                <a:hlinkClick action="ppaction://hlinksldjump" r:id="rId22"/>
              </a:rPr>
              <a:t>MEXICAN PINTO BEANS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21    </a:t>
            </a:r>
            <a:r>
              <a:rPr b="1" lang="es" sz="1600" u="sng">
                <a:solidFill>
                  <a:schemeClr val="hlink"/>
                </a:solidFill>
                <a:latin typeface="Open Sans"/>
                <a:ea typeface="Open Sans"/>
                <a:cs typeface="Open Sans"/>
                <a:sym typeface="Open Sans"/>
                <a:hlinkClick action="ppaction://hlinksldjump" r:id="rId23"/>
              </a:rPr>
              <a:t>MEMORY PIE</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22</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4"/>
              </a:rPr>
              <a:t>PEANUT BUTTER PASTA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23	</a:t>
            </a:r>
            <a:r>
              <a:rPr b="1" lang="es" sz="1600" u="sng">
                <a:solidFill>
                  <a:schemeClr val="hlink"/>
                </a:solidFill>
                <a:latin typeface="Open Sans"/>
                <a:ea typeface="Open Sans"/>
                <a:cs typeface="Open Sans"/>
                <a:sym typeface="Open Sans"/>
                <a:hlinkClick action="ppaction://hlinksldjump" r:id="rId25"/>
              </a:rPr>
              <a:t>TAMALES</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24    </a:t>
            </a:r>
            <a:r>
              <a:rPr b="1" lang="es" sz="1500" u="sng">
                <a:solidFill>
                  <a:schemeClr val="hlink"/>
                </a:solidFill>
                <a:latin typeface="Open Sans"/>
                <a:ea typeface="Open Sans"/>
                <a:cs typeface="Open Sans"/>
                <a:sym typeface="Open Sans"/>
                <a:hlinkClick action="ppaction://hlinksldjump" r:id="rId26"/>
              </a:rPr>
              <a:t>CHOCOLATE STRAWBERRY MACARONS</a:t>
            </a:r>
            <a:endParaRPr b="1" sz="1500">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25	</a:t>
            </a:r>
            <a:r>
              <a:rPr b="1" lang="es" sz="1600" u="sng">
                <a:solidFill>
                  <a:schemeClr val="hlink"/>
                </a:solidFill>
                <a:latin typeface="Open Sans"/>
                <a:ea typeface="Open Sans"/>
                <a:cs typeface="Open Sans"/>
                <a:sym typeface="Open Sans"/>
                <a:hlinkClick action="ppaction://hlinksldjump" r:id="rId27"/>
              </a:rPr>
              <a:t>CURRY CHICKEN</a:t>
            </a:r>
            <a:endParaRPr b="1" sz="1600" u="sng">
              <a:solidFill>
                <a:schemeClr val="accent5"/>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26</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8"/>
              </a:rPr>
              <a:t>MEATLOAF</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27</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9"/>
              </a:rPr>
              <a:t>MEAT SAUCE</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28    </a:t>
            </a:r>
            <a:r>
              <a:rPr b="1" lang="es" sz="1600" u="sng">
                <a:solidFill>
                  <a:schemeClr val="hlink"/>
                </a:solidFill>
                <a:latin typeface="Open Sans"/>
                <a:ea typeface="Open Sans"/>
                <a:cs typeface="Open Sans"/>
                <a:sym typeface="Open Sans"/>
                <a:hlinkClick action="ppaction://hlinksldjump" r:id="rId30"/>
              </a:rPr>
              <a:t>L</a:t>
            </a:r>
            <a:r>
              <a:rPr b="1" lang="es" sz="1600" u="sng">
                <a:solidFill>
                  <a:schemeClr val="hlink"/>
                </a:solidFill>
                <a:latin typeface="Open Sans"/>
                <a:ea typeface="Open Sans"/>
                <a:cs typeface="Open Sans"/>
                <a:sym typeface="Open Sans"/>
                <a:hlinkClick action="ppaction://hlinksldjump" r:id="rId31"/>
              </a:rPr>
              <a:t>ASAGNA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29    </a:t>
            </a:r>
            <a:r>
              <a:rPr b="1" lang="es" sz="1600" u="sng">
                <a:solidFill>
                  <a:schemeClr val="hlink"/>
                </a:solidFill>
                <a:latin typeface="Open Sans"/>
                <a:ea typeface="Open Sans"/>
                <a:cs typeface="Open Sans"/>
                <a:sym typeface="Open Sans"/>
                <a:hlinkClick action="ppaction://hlinksldjump" r:id="rId32"/>
              </a:rPr>
              <a:t>MEDITERRANEAN PASTA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30    </a:t>
            </a:r>
            <a:r>
              <a:rPr b="1" lang="es" sz="1600" u="sng">
                <a:solidFill>
                  <a:schemeClr val="hlink"/>
                </a:solidFill>
                <a:latin typeface="Open Sans"/>
                <a:ea typeface="Open Sans"/>
                <a:cs typeface="Open Sans"/>
                <a:sym typeface="Open Sans"/>
                <a:hlinkClick action="ppaction://hlinksldjump" r:id="rId33"/>
              </a:rPr>
              <a:t>EASY HOMEMADE RAMEN</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31    </a:t>
            </a:r>
            <a:r>
              <a:rPr b="1" lang="es" sz="1600" u="sng">
                <a:solidFill>
                  <a:schemeClr val="hlink"/>
                </a:solidFill>
                <a:latin typeface="Open Sans"/>
                <a:ea typeface="Open Sans"/>
                <a:cs typeface="Open Sans"/>
                <a:sym typeface="Open Sans"/>
                <a:hlinkClick action="ppaction://hlinksldjump" r:id="rId34"/>
              </a:rPr>
              <a:t>CALIFORNIA ROLL, SUSHI</a:t>
            </a:r>
            <a:endParaRPr b="1" sz="160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pic>
        <p:nvPicPr>
          <p:cNvPr id="398" name="Google Shape;398;p54"/>
          <p:cNvPicPr preferRelativeResize="0"/>
          <p:nvPr/>
        </p:nvPicPr>
        <p:blipFill rotWithShape="1">
          <a:blip r:embed="rId3">
            <a:alphaModFix/>
          </a:blip>
          <a:srcRect b="0" l="17277" r="17277" t="0"/>
          <a:stretch/>
        </p:blipFill>
        <p:spPr>
          <a:xfrm>
            <a:off x="0" y="0"/>
            <a:ext cx="3037500" cy="5143500"/>
          </a:xfrm>
          <a:prstGeom prst="rect">
            <a:avLst/>
          </a:prstGeom>
          <a:noFill/>
          <a:ln>
            <a:noFill/>
          </a:ln>
        </p:spPr>
      </p:pic>
      <p:sp>
        <p:nvSpPr>
          <p:cNvPr id="399" name="Google Shape;399;p54"/>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Vegetarian Shepherd's Pie</a:t>
            </a:r>
            <a:endParaRPr sz="3000"/>
          </a:p>
        </p:txBody>
      </p:sp>
      <p:sp>
        <p:nvSpPr>
          <p:cNvPr id="400" name="Google Shape;400;p54"/>
          <p:cNvSpPr txBox="1"/>
          <p:nvPr/>
        </p:nvSpPr>
        <p:spPr>
          <a:xfrm>
            <a:off x="3246300" y="6710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Nile Olson</a:t>
            </a:r>
            <a:endParaRPr sz="600"/>
          </a:p>
        </p:txBody>
      </p:sp>
      <p:sp>
        <p:nvSpPr>
          <p:cNvPr id="401" name="Google Shape;401;p54"/>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402" name="Google Shape;402;p54"/>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8</a:t>
            </a:r>
            <a:endParaRPr i="1" sz="600"/>
          </a:p>
        </p:txBody>
      </p:sp>
      <p:sp>
        <p:nvSpPr>
          <p:cNvPr id="403" name="Google Shape;403;p54"/>
          <p:cNvSpPr txBox="1"/>
          <p:nvPr/>
        </p:nvSpPr>
        <p:spPr>
          <a:xfrm>
            <a:off x="6156000" y="1509850"/>
            <a:ext cx="2754000" cy="12354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Clr>
                <a:schemeClr val="dk1"/>
              </a:buClr>
              <a:buSzPts val="1200"/>
              <a:buChar char="●"/>
            </a:pPr>
            <a:r>
              <a:rPr lang="es" sz="1200">
                <a:solidFill>
                  <a:schemeClr val="dk1"/>
                </a:solidFill>
              </a:rPr>
              <a:t>A handful of cheddar cheese</a:t>
            </a:r>
            <a:endParaRPr sz="1200">
              <a:solidFill>
                <a:schemeClr val="dk1"/>
              </a:solidFill>
            </a:endParaRPr>
          </a:p>
          <a:p>
            <a:pPr indent="-166199" lvl="0" marL="179999" rtl="0" algn="l">
              <a:spcBef>
                <a:spcPts val="0"/>
              </a:spcBef>
              <a:spcAft>
                <a:spcPts val="0"/>
              </a:spcAft>
              <a:buClr>
                <a:schemeClr val="dk1"/>
              </a:buClr>
              <a:buSzPts val="1200"/>
              <a:buChar char="●"/>
            </a:pPr>
            <a:r>
              <a:rPr lang="es" sz="1200">
                <a:solidFill>
                  <a:schemeClr val="dk1"/>
                </a:solidFill>
              </a:rPr>
              <a:t>Half a stick of Butter</a:t>
            </a:r>
            <a:endParaRPr sz="1200">
              <a:solidFill>
                <a:schemeClr val="dk1"/>
              </a:solidFill>
            </a:endParaRPr>
          </a:p>
          <a:p>
            <a:pPr indent="-166199" lvl="0" marL="179999" rtl="0" algn="l">
              <a:spcBef>
                <a:spcPts val="0"/>
              </a:spcBef>
              <a:spcAft>
                <a:spcPts val="0"/>
              </a:spcAft>
              <a:buClr>
                <a:schemeClr val="dk1"/>
              </a:buClr>
              <a:buSzPts val="1200"/>
              <a:buChar char="●"/>
            </a:pPr>
            <a:r>
              <a:rPr lang="es" sz="1200">
                <a:solidFill>
                  <a:schemeClr val="dk1"/>
                </a:solidFill>
              </a:rPr>
              <a:t>A palmful of Salt,- a pinch of pepper,</a:t>
            </a:r>
            <a:endParaRPr sz="1200">
              <a:solidFill>
                <a:schemeClr val="dk1"/>
              </a:solidFill>
            </a:endParaRPr>
          </a:p>
          <a:p>
            <a:pPr indent="-166199" lvl="0" marL="179999" rtl="0" algn="l">
              <a:spcBef>
                <a:spcPts val="0"/>
              </a:spcBef>
              <a:spcAft>
                <a:spcPts val="0"/>
              </a:spcAft>
              <a:buClr>
                <a:schemeClr val="dk1"/>
              </a:buClr>
              <a:buSzPts val="1200"/>
              <a:buChar char="●"/>
            </a:pPr>
            <a:r>
              <a:rPr lang="es" sz="1200">
                <a:solidFill>
                  <a:schemeClr val="dk1"/>
                </a:solidFill>
              </a:rPr>
              <a:t>A third of a bottle of milk,</a:t>
            </a:r>
            <a:endParaRPr sz="1200">
              <a:solidFill>
                <a:schemeClr val="dk1"/>
              </a:solidFill>
            </a:endParaRPr>
          </a:p>
          <a:p>
            <a:pPr indent="-166199" lvl="0" marL="179999" rtl="0" algn="l">
              <a:spcBef>
                <a:spcPts val="0"/>
              </a:spcBef>
              <a:spcAft>
                <a:spcPts val="0"/>
              </a:spcAft>
              <a:buClr>
                <a:schemeClr val="dk1"/>
              </a:buClr>
              <a:buSzPts val="1200"/>
              <a:buChar char="●"/>
            </a:pPr>
            <a:r>
              <a:rPr lang="es" sz="1200">
                <a:solidFill>
                  <a:schemeClr val="dk1"/>
                </a:solidFill>
              </a:rPr>
              <a:t> A handful of cheddar cheese</a:t>
            </a:r>
            <a:endParaRPr sz="1200">
              <a:solidFill>
                <a:schemeClr val="dk1"/>
              </a:solidFill>
            </a:endParaRPr>
          </a:p>
          <a:p>
            <a:pPr indent="0" lvl="0" marL="914400" rtl="0" algn="l">
              <a:spcBef>
                <a:spcPts val="0"/>
              </a:spcBef>
              <a:spcAft>
                <a:spcPts val="0"/>
              </a:spcAft>
              <a:buNone/>
            </a:pPr>
            <a:r>
              <a:rPr lang="es" sz="1100">
                <a:solidFill>
                  <a:schemeClr val="dk1"/>
                </a:solidFill>
              </a:rPr>
              <a:t> </a:t>
            </a:r>
            <a:endParaRPr sz="1100">
              <a:solidFill>
                <a:schemeClr val="dk1"/>
              </a:solidFill>
            </a:endParaRPr>
          </a:p>
        </p:txBody>
      </p:sp>
      <p:sp>
        <p:nvSpPr>
          <p:cNvPr id="404" name="Google Shape;404;p54"/>
          <p:cNvSpPr txBox="1"/>
          <p:nvPr/>
        </p:nvSpPr>
        <p:spPr>
          <a:xfrm>
            <a:off x="3246300" y="29847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42900" lvl="0" marL="457200" marR="0" rtl="0" algn="l">
              <a:lnSpc>
                <a:spcPct val="100000"/>
              </a:lnSpc>
              <a:spcBef>
                <a:spcPts val="0"/>
              </a:spcBef>
              <a:spcAft>
                <a:spcPts val="0"/>
              </a:spcAft>
              <a:buSzPts val="1800"/>
              <a:buFont typeface="Open Sans"/>
              <a:buAutoNum type="arabicPeriod"/>
            </a:pPr>
            <a:r>
              <a:rPr lang="es" sz="1600"/>
              <a:t>Saute onions, carrots and celery in a pan until soft</a:t>
            </a:r>
            <a:endParaRPr sz="1600"/>
          </a:p>
          <a:p>
            <a:pPr indent="-342900" lvl="0" marL="457200" marR="0" rtl="0" algn="l">
              <a:lnSpc>
                <a:spcPct val="100000"/>
              </a:lnSpc>
              <a:spcBef>
                <a:spcPts val="0"/>
              </a:spcBef>
              <a:spcAft>
                <a:spcPts val="0"/>
              </a:spcAft>
              <a:buSzPts val="1800"/>
              <a:buFont typeface="Open Sans"/>
              <a:buAutoNum type="arabicPeriod"/>
            </a:pPr>
            <a:r>
              <a:rPr lang="es" sz="1600"/>
              <a:t>Add lentils and stewed tomatoes, salt and pepper</a:t>
            </a:r>
            <a:endParaRPr sz="1600"/>
          </a:p>
          <a:p>
            <a:pPr indent="-342900" lvl="0" marL="457200" marR="0" rtl="0" algn="l">
              <a:lnSpc>
                <a:spcPct val="100000"/>
              </a:lnSpc>
              <a:spcBef>
                <a:spcPts val="0"/>
              </a:spcBef>
              <a:spcAft>
                <a:spcPts val="0"/>
              </a:spcAft>
              <a:buSzPts val="1800"/>
              <a:buFont typeface="Open Sans"/>
              <a:buAutoNum type="arabicPeriod"/>
            </a:pPr>
            <a:r>
              <a:rPr lang="es" sz="1600"/>
              <a:t>Top with cheddar cheese and mashed potatoes</a:t>
            </a:r>
            <a:endParaRPr sz="1600"/>
          </a:p>
          <a:p>
            <a:pPr indent="-342900" lvl="0" marL="457200" marR="0" rtl="0" algn="l">
              <a:lnSpc>
                <a:spcPct val="100000"/>
              </a:lnSpc>
              <a:spcBef>
                <a:spcPts val="0"/>
              </a:spcBef>
              <a:spcAft>
                <a:spcPts val="0"/>
              </a:spcAft>
              <a:buSzPts val="1800"/>
              <a:buFont typeface="Open Sans"/>
              <a:buAutoNum type="arabicPeriod"/>
            </a:pPr>
            <a:r>
              <a:rPr lang="es" sz="1600"/>
              <a:t>Bake in oven at 350  degrees fahrenheit until hot and bubbly</a:t>
            </a:r>
            <a:endParaRPr sz="1600"/>
          </a:p>
          <a:p>
            <a:pPr indent="0" lvl="0" marL="457200" marR="0" rtl="0" algn="l">
              <a:lnSpc>
                <a:spcPct val="100000"/>
              </a:lnSpc>
              <a:spcBef>
                <a:spcPts val="0"/>
              </a:spcBef>
              <a:spcAft>
                <a:spcPts val="0"/>
              </a:spcAft>
              <a:buNone/>
            </a:pPr>
            <a:r>
              <a:t/>
            </a:r>
            <a:endParaRPr sz="1600"/>
          </a:p>
          <a:p>
            <a:pPr indent="0" lvl="0" marL="457200" marR="0" rtl="0" algn="l">
              <a:lnSpc>
                <a:spcPct val="100000"/>
              </a:lnSpc>
              <a:spcBef>
                <a:spcPts val="0"/>
              </a:spcBef>
              <a:spcAft>
                <a:spcPts val="0"/>
              </a:spcAft>
              <a:buNone/>
            </a:pPr>
            <a:r>
              <a:t/>
            </a:r>
            <a:endParaRPr sz="1600"/>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05" name="Google Shape;405;p54"/>
          <p:cNvSpPr txBox="1"/>
          <p:nvPr/>
        </p:nvSpPr>
        <p:spPr>
          <a:xfrm>
            <a:off x="3168675" y="1453450"/>
            <a:ext cx="2754000" cy="12144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SzPts val="1200"/>
              <a:buChar char="●"/>
            </a:pPr>
            <a:r>
              <a:rPr lang="es" sz="1200"/>
              <a:t>Two carrot</a:t>
            </a:r>
            <a:endParaRPr sz="1200"/>
          </a:p>
          <a:p>
            <a:pPr indent="-166199" lvl="0" marL="179999" rtl="0" algn="l">
              <a:spcBef>
                <a:spcPts val="0"/>
              </a:spcBef>
              <a:spcAft>
                <a:spcPts val="0"/>
              </a:spcAft>
              <a:buSzPts val="1200"/>
              <a:buChar char="●"/>
            </a:pPr>
            <a:r>
              <a:rPr lang="es" sz="1200"/>
              <a:t>A bunch of celery</a:t>
            </a:r>
            <a:endParaRPr sz="1200"/>
          </a:p>
          <a:p>
            <a:pPr indent="-166199" lvl="0" marL="179999" rtl="0" algn="l">
              <a:spcBef>
                <a:spcPts val="0"/>
              </a:spcBef>
              <a:spcAft>
                <a:spcPts val="0"/>
              </a:spcAft>
              <a:buSzPts val="1200"/>
              <a:buChar char="●"/>
            </a:pPr>
            <a:r>
              <a:rPr lang="es" sz="1200"/>
              <a:t>A can of stewed tomatoes,</a:t>
            </a:r>
            <a:endParaRPr sz="1200"/>
          </a:p>
          <a:p>
            <a:pPr indent="-166199" lvl="0" marL="179999" rtl="0" algn="l">
              <a:spcBef>
                <a:spcPts val="0"/>
              </a:spcBef>
              <a:spcAft>
                <a:spcPts val="0"/>
              </a:spcAft>
              <a:buSzPts val="1200"/>
              <a:buChar char="●"/>
            </a:pPr>
            <a:r>
              <a:rPr lang="es" sz="1200"/>
              <a:t>A package of brown lentils</a:t>
            </a:r>
            <a:endParaRPr sz="1200"/>
          </a:p>
          <a:p>
            <a:pPr indent="-166199" lvl="0" marL="179999" rtl="0" algn="l">
              <a:spcBef>
                <a:spcPts val="0"/>
              </a:spcBef>
              <a:spcAft>
                <a:spcPts val="0"/>
              </a:spcAft>
              <a:buSzPts val="1200"/>
              <a:buChar char="●"/>
            </a:pPr>
            <a:r>
              <a:rPr lang="es" sz="1200"/>
              <a:t>Six potatoes</a:t>
            </a:r>
            <a:endParaRPr sz="1200"/>
          </a:p>
          <a:p>
            <a:pPr indent="-166199" lvl="0" marL="179999" rtl="0" algn="l">
              <a:spcBef>
                <a:spcPts val="0"/>
              </a:spcBef>
              <a:spcAft>
                <a:spcPts val="0"/>
              </a:spcAft>
              <a:buSzPts val="1200"/>
              <a:buChar char="●"/>
            </a:pPr>
            <a:r>
              <a:rPr lang="es" sz="1200"/>
              <a:t>A palmful of Salt,- a pinch of pepper</a:t>
            </a:r>
            <a:endParaRPr sz="1200"/>
          </a:p>
          <a:p>
            <a:pPr indent="-166199" lvl="0" marL="179999" rtl="0" algn="l">
              <a:spcBef>
                <a:spcPts val="0"/>
              </a:spcBef>
              <a:spcAft>
                <a:spcPts val="0"/>
              </a:spcAft>
              <a:buSzPts val="1200"/>
              <a:buChar char="●"/>
            </a:pPr>
            <a:r>
              <a:rPr lang="es" sz="1200"/>
              <a:t>A third of a bottle of milk</a:t>
            </a:r>
            <a:endParaRPr sz="1200"/>
          </a:p>
          <a:p>
            <a:pPr indent="0" lvl="0" marL="914400" rtl="0" algn="l">
              <a:spcBef>
                <a:spcPts val="0"/>
              </a:spcBef>
              <a:spcAft>
                <a:spcPts val="0"/>
              </a:spcAft>
              <a:buNone/>
            </a:pPr>
            <a:r>
              <a:rPr lang="es" sz="1000"/>
              <a:t> </a:t>
            </a:r>
            <a:endParaRPr sz="1000"/>
          </a:p>
          <a:p>
            <a:pPr indent="0" lvl="0" marL="457200" rtl="0" algn="l">
              <a:spcBef>
                <a:spcPts val="0"/>
              </a:spcBef>
              <a:spcAft>
                <a:spcPts val="0"/>
              </a:spcAft>
              <a:buClr>
                <a:schemeClr val="dk1"/>
              </a:buClr>
              <a:buSzPts val="1100"/>
              <a:buFont typeface="Arial"/>
              <a:buNone/>
            </a:pPr>
            <a:r>
              <a:t/>
            </a:r>
            <a:endParaRPr sz="1000"/>
          </a:p>
          <a:p>
            <a:pPr indent="0" lvl="0" marL="457200" rtl="0" algn="l">
              <a:spcBef>
                <a:spcPts val="0"/>
              </a:spcBef>
              <a:spcAft>
                <a:spcPts val="0"/>
              </a:spcAft>
              <a:buNone/>
            </a:pPr>
            <a:r>
              <a:t/>
            </a:r>
            <a:endParaRPr sz="1000"/>
          </a:p>
        </p:txBody>
      </p:sp>
      <p:sp>
        <p:nvSpPr>
          <p:cNvPr id="406" name="Google Shape;406;p54">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55"/>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Carrots</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I choose carrots as my spotlight ingredient in my recipe. Carrots can be orange, red, or white they can also have leaves sticking out at the top where the carrot is thicker. Carrots are hard to bite and give off a subtle bitter like flavor but when ripe they can also be quite sweet. The parts of a carrot that we eat is mainly the root. Carrots reach their full life cycle after about two years but we interrupt the life cycle after the first year to eat them. Baby carrots need about 50 - 60 days to grow from planting but mature carrots need about 75 days to grow before being eaten. Carrots contain lots of fibers minerals and vitamins they are also antioxidant which helps to reduce your chance of cancer.</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412" name="Google Shape;412;p55"/>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This recipe is special to me and my family because we are all vegetarians and everyone in my family has grown up having this as dinner commonly. We like to enjoy this recipe on special days like birthdays or christmas eve. I like to think of everyone at the dinner table eating this dinner on my 9th birthday. My mother has learned this recipe through friends and family who have passed it down to her and it seems like many different cultures enjoy this dish. I feel that the creamy mashed potatoes are on of the best parts of my dish and every time this recipe is made I always ask for some extra mashed potatoes set aside for me.</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413" name="Google Shape;413;p55"/>
          <p:cNvPicPr preferRelativeResize="0"/>
          <p:nvPr/>
        </p:nvPicPr>
        <p:blipFill rotWithShape="1">
          <a:blip r:embed="rId3">
            <a:alphaModFix/>
          </a:blip>
          <a:srcRect b="0" l="3831" r="3831" t="0"/>
          <a:stretch/>
        </p:blipFill>
        <p:spPr>
          <a:xfrm>
            <a:off x="0" y="0"/>
            <a:ext cx="4485900" cy="2492700"/>
          </a:xfrm>
          <a:prstGeom prst="rect">
            <a:avLst/>
          </a:prstGeom>
          <a:noFill/>
          <a:ln>
            <a:noFill/>
          </a:ln>
        </p:spPr>
      </p:pic>
      <p:pic>
        <p:nvPicPr>
          <p:cNvPr id="414" name="Google Shape;414;p55"/>
          <p:cNvPicPr preferRelativeResize="0"/>
          <p:nvPr/>
        </p:nvPicPr>
        <p:blipFill rotWithShape="1">
          <a:blip r:embed="rId4">
            <a:alphaModFix/>
          </a:blip>
          <a:srcRect b="9422" l="0" r="0" t="9422"/>
          <a:stretch/>
        </p:blipFill>
        <p:spPr>
          <a:xfrm>
            <a:off x="4619450" y="2655200"/>
            <a:ext cx="4524600" cy="2492700"/>
          </a:xfrm>
          <a:prstGeom prst="rect">
            <a:avLst/>
          </a:prstGeom>
          <a:noFill/>
          <a:ln>
            <a:noFill/>
          </a:ln>
        </p:spPr>
      </p:pic>
      <p:sp>
        <p:nvSpPr>
          <p:cNvPr id="415" name="Google Shape;415;p55"/>
          <p:cNvSpPr txBox="1"/>
          <p:nvPr/>
        </p:nvSpPr>
        <p:spPr>
          <a:xfrm>
            <a:off x="-4965800" y="22849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56"/>
          <p:cNvSpPr txBox="1"/>
          <p:nvPr/>
        </p:nvSpPr>
        <p:spPr>
          <a:xfrm>
            <a:off x="2960125" y="7620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Vietnamese Summer Rolls</a:t>
            </a:r>
            <a:endParaRPr sz="3000"/>
          </a:p>
        </p:txBody>
      </p:sp>
      <p:sp>
        <p:nvSpPr>
          <p:cNvPr id="421" name="Google Shape;421;p56"/>
          <p:cNvSpPr txBox="1"/>
          <p:nvPr/>
        </p:nvSpPr>
        <p:spPr>
          <a:xfrm>
            <a:off x="3195000" y="10622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2 ounces rice vermicelli</a:t>
            </a:r>
            <a:endParaRPr/>
          </a:p>
          <a:p>
            <a:pPr indent="-330200" lvl="0" marL="457200" marR="0" rtl="0" algn="l">
              <a:lnSpc>
                <a:spcPct val="100000"/>
              </a:lnSpc>
              <a:spcBef>
                <a:spcPts val="0"/>
              </a:spcBef>
              <a:spcAft>
                <a:spcPts val="0"/>
              </a:spcAft>
              <a:buClr>
                <a:srgbClr val="000000"/>
              </a:buClr>
              <a:buSzPts val="1600"/>
              <a:buFont typeface="Open Sans"/>
              <a:buChar char="●"/>
            </a:pPr>
            <a:r>
              <a:rPr lang="es"/>
              <a:t>8 rice wrappers</a:t>
            </a:r>
            <a:endParaRPr/>
          </a:p>
          <a:p>
            <a:pPr indent="-330200" lvl="0" marL="457200" marR="0" rtl="0" algn="l">
              <a:lnSpc>
                <a:spcPct val="100000"/>
              </a:lnSpc>
              <a:spcBef>
                <a:spcPts val="0"/>
              </a:spcBef>
              <a:spcAft>
                <a:spcPts val="0"/>
              </a:spcAft>
              <a:buClr>
                <a:srgbClr val="000000"/>
              </a:buClr>
              <a:buSzPts val="1600"/>
              <a:buFont typeface="Open Sans"/>
              <a:buChar char="●"/>
            </a:pPr>
            <a:r>
              <a:rPr lang="es"/>
              <a:t>8 cooked large shrimp</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2" name="Google Shape;422;p56"/>
          <p:cNvSpPr txBox="1"/>
          <p:nvPr/>
        </p:nvSpPr>
        <p:spPr>
          <a:xfrm>
            <a:off x="3143550" y="5036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400"/>
              <a:t>Zaina Hughes</a:t>
            </a:r>
            <a:endParaRPr sz="2400"/>
          </a:p>
        </p:txBody>
      </p:sp>
      <p:sp>
        <p:nvSpPr>
          <p:cNvPr id="423" name="Google Shape;423;p56"/>
          <p:cNvSpPr txBox="1"/>
          <p:nvPr/>
        </p:nvSpPr>
        <p:spPr>
          <a:xfrm flipH="1">
            <a:off x="3219750" y="755358"/>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appetizers</a:t>
            </a:r>
            <a:endParaRPr i="1" sz="600"/>
          </a:p>
        </p:txBody>
      </p:sp>
      <p:sp>
        <p:nvSpPr>
          <p:cNvPr id="424" name="Google Shape;424;p56"/>
          <p:cNvSpPr txBox="1"/>
          <p:nvPr/>
        </p:nvSpPr>
        <p:spPr>
          <a:xfrm>
            <a:off x="6861975" y="774588"/>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a:t>
            </a:r>
            <a:r>
              <a:rPr i="1" lang="es" sz="1800">
                <a:latin typeface="Times New Roman"/>
                <a:ea typeface="Times New Roman"/>
                <a:cs typeface="Times New Roman"/>
                <a:sym typeface="Times New Roman"/>
              </a:rPr>
              <a:t>8</a:t>
            </a:r>
            <a:endParaRPr i="1" sz="1800">
              <a:latin typeface="Times New Roman"/>
              <a:ea typeface="Times New Roman"/>
              <a:cs typeface="Times New Roman"/>
              <a:sym typeface="Times New Roman"/>
            </a:endParaRPr>
          </a:p>
        </p:txBody>
      </p:sp>
      <p:sp>
        <p:nvSpPr>
          <p:cNvPr id="425" name="Google Shape;425;p56"/>
          <p:cNvSpPr txBox="1"/>
          <p:nvPr/>
        </p:nvSpPr>
        <p:spPr>
          <a:xfrm>
            <a:off x="6066875" y="10940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1 ⅓ tablespoons thai basil</a:t>
            </a:r>
            <a:endParaRPr/>
          </a:p>
          <a:p>
            <a:pPr indent="-330200" lvl="0" marL="457200" marR="0" rtl="0" algn="l">
              <a:lnSpc>
                <a:spcPct val="100000"/>
              </a:lnSpc>
              <a:spcBef>
                <a:spcPts val="0"/>
              </a:spcBef>
              <a:spcAft>
                <a:spcPts val="0"/>
              </a:spcAft>
              <a:buClr>
                <a:srgbClr val="000000"/>
              </a:buClr>
              <a:buSzPts val="1600"/>
              <a:buFont typeface="Open Sans"/>
              <a:buChar char="●"/>
            </a:pPr>
            <a:r>
              <a:rPr lang="es"/>
              <a:t>3 tablespoons  mint leaves</a:t>
            </a:r>
            <a:endParaRPr/>
          </a:p>
          <a:p>
            <a:pPr indent="-330200" lvl="0" marL="457200" marR="0" rtl="0" algn="l">
              <a:lnSpc>
                <a:spcPct val="100000"/>
              </a:lnSpc>
              <a:spcBef>
                <a:spcPts val="0"/>
              </a:spcBef>
              <a:spcAft>
                <a:spcPts val="0"/>
              </a:spcAft>
              <a:buClr>
                <a:srgbClr val="000000"/>
              </a:buClr>
              <a:buSzPts val="1600"/>
              <a:buFont typeface="Open Sans"/>
              <a:buChar char="●"/>
            </a:pPr>
            <a:r>
              <a:rPr lang="es"/>
              <a:t>3 tablespoons cilantro,</a:t>
            </a:r>
            <a:endParaRPr/>
          </a:p>
          <a:p>
            <a:pPr indent="-317500" lvl="0" marL="457200" marR="0" rtl="0" algn="l">
              <a:lnSpc>
                <a:spcPct val="100000"/>
              </a:lnSpc>
              <a:spcBef>
                <a:spcPts val="0"/>
              </a:spcBef>
              <a:spcAft>
                <a:spcPts val="0"/>
              </a:spcAft>
              <a:buSzPts val="1400"/>
              <a:buChar char="●"/>
            </a:pPr>
            <a:r>
              <a:rPr lang="es"/>
              <a:t>2 lettuce leaves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6" name="Google Shape;426;p56"/>
          <p:cNvSpPr txBox="1"/>
          <p:nvPr/>
        </p:nvSpPr>
        <p:spPr>
          <a:xfrm>
            <a:off x="3393000" y="218637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SzPts val="1600"/>
              <a:buFont typeface="Open Sans"/>
              <a:buAutoNum type="arabicPeriod"/>
            </a:pPr>
            <a:r>
              <a:rPr lang="es"/>
              <a:t>Boil a bowl of water</a:t>
            </a:r>
            <a:endParaRPr/>
          </a:p>
          <a:p>
            <a:pPr indent="-330200" lvl="0" marL="457200" marR="0" rtl="0" algn="l">
              <a:lnSpc>
                <a:spcPct val="100000"/>
              </a:lnSpc>
              <a:spcBef>
                <a:spcPts val="0"/>
              </a:spcBef>
              <a:spcAft>
                <a:spcPts val="0"/>
              </a:spcAft>
              <a:buSzPts val="1600"/>
              <a:buFont typeface="Open Sans"/>
              <a:buAutoNum type="arabicPeriod"/>
            </a:pPr>
            <a:r>
              <a:rPr lang="es"/>
              <a:t>Add the 2 ounces rice vermicelli</a:t>
            </a:r>
            <a:endParaRPr/>
          </a:p>
          <a:p>
            <a:pPr indent="-317500" lvl="0" marL="457200" marR="0" rtl="0" algn="l">
              <a:lnSpc>
                <a:spcPct val="100000"/>
              </a:lnSpc>
              <a:spcBef>
                <a:spcPts val="0"/>
              </a:spcBef>
              <a:spcAft>
                <a:spcPts val="0"/>
              </a:spcAft>
              <a:buSzPts val="1400"/>
              <a:buAutoNum type="arabicPeriod"/>
            </a:pPr>
            <a:r>
              <a:rPr lang="es"/>
              <a:t>Take out the rice vermicelli when it starts to look like spaghetti</a:t>
            </a:r>
            <a:endParaRPr/>
          </a:p>
          <a:p>
            <a:pPr indent="-330200" lvl="0" marL="457200" marR="0" rtl="0" algn="l">
              <a:lnSpc>
                <a:spcPct val="100000"/>
              </a:lnSpc>
              <a:spcBef>
                <a:spcPts val="0"/>
              </a:spcBef>
              <a:spcAft>
                <a:spcPts val="0"/>
              </a:spcAft>
              <a:buSzPts val="1600"/>
              <a:buFont typeface="Open Sans"/>
              <a:buAutoNum type="arabicPeriod"/>
            </a:pPr>
            <a:r>
              <a:rPr lang="es"/>
              <a:t>Chop 1 ⅓ fresh thai basil </a:t>
            </a:r>
            <a:endParaRPr/>
          </a:p>
          <a:p>
            <a:pPr indent="-330200" lvl="0" marL="457200" marR="0" rtl="0" algn="l">
              <a:lnSpc>
                <a:spcPct val="100000"/>
              </a:lnSpc>
              <a:spcBef>
                <a:spcPts val="0"/>
              </a:spcBef>
              <a:spcAft>
                <a:spcPts val="0"/>
              </a:spcAft>
              <a:buSzPts val="1600"/>
              <a:buFont typeface="Open Sans"/>
              <a:buAutoNum type="arabicPeriod"/>
            </a:pPr>
            <a:r>
              <a:rPr lang="es"/>
              <a:t>Chop 3 tablespoon fresh mint leaves</a:t>
            </a:r>
            <a:endParaRPr/>
          </a:p>
          <a:p>
            <a:pPr indent="-330200" lvl="0" marL="457200" marR="0" rtl="0" algn="l">
              <a:lnSpc>
                <a:spcPct val="100000"/>
              </a:lnSpc>
              <a:spcBef>
                <a:spcPts val="0"/>
              </a:spcBef>
              <a:spcAft>
                <a:spcPts val="0"/>
              </a:spcAft>
              <a:buSzPts val="1600"/>
              <a:buFont typeface="Open Sans"/>
              <a:buAutoNum type="arabicPeriod"/>
            </a:pPr>
            <a:r>
              <a:rPr lang="es"/>
              <a:t>Chop 3 tablespoons fresh cilantro</a:t>
            </a:r>
            <a:endParaRPr/>
          </a:p>
          <a:p>
            <a:pPr indent="-330200" lvl="0" marL="457200" marR="0" rtl="0" algn="l">
              <a:lnSpc>
                <a:spcPct val="100000"/>
              </a:lnSpc>
              <a:spcBef>
                <a:spcPts val="0"/>
              </a:spcBef>
              <a:spcAft>
                <a:spcPts val="0"/>
              </a:spcAft>
              <a:buSzPts val="1600"/>
              <a:buFont typeface="Open Sans"/>
              <a:buAutoNum type="arabicPeriod"/>
            </a:pPr>
            <a:r>
              <a:rPr lang="es"/>
              <a:t>Cut the 8 large shrimps in half</a:t>
            </a:r>
            <a:endParaRPr/>
          </a:p>
          <a:p>
            <a:pPr indent="-330200" lvl="0" marL="457200" marR="0" rtl="0" algn="l">
              <a:lnSpc>
                <a:spcPct val="100000"/>
              </a:lnSpc>
              <a:spcBef>
                <a:spcPts val="0"/>
              </a:spcBef>
              <a:spcAft>
                <a:spcPts val="0"/>
              </a:spcAft>
              <a:buSzPts val="1600"/>
              <a:buFont typeface="Open Sans"/>
              <a:buAutoNum type="arabicPeriod"/>
            </a:pPr>
            <a:r>
              <a:rPr lang="es"/>
              <a:t>Put the rice wrappers in a wide bowl for about 5 seconds</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Add everything in to the rice wrappers </a:t>
            </a:r>
            <a:endParaRPr>
              <a:solidFill>
                <a:schemeClr val="dk1"/>
              </a:solidFill>
            </a:endParaRPr>
          </a:p>
          <a:p>
            <a:pPr indent="-317500" lvl="0" marL="457200" marR="0" rtl="0" algn="l">
              <a:lnSpc>
                <a:spcPct val="100000"/>
              </a:lnSpc>
              <a:spcBef>
                <a:spcPts val="0"/>
              </a:spcBef>
              <a:spcAft>
                <a:spcPts val="0"/>
              </a:spcAft>
              <a:buSzPts val="1400"/>
              <a:buAutoNum type="arabicPeriod"/>
            </a:pPr>
            <a:r>
              <a:rPr lang="es"/>
              <a:t>Wrap the wrappers</a:t>
            </a:r>
            <a:endParaRPr/>
          </a:p>
          <a:p>
            <a:pPr indent="-317500" lvl="0" marL="457200" marR="0" rtl="0" algn="l">
              <a:lnSpc>
                <a:spcPct val="100000"/>
              </a:lnSpc>
              <a:spcBef>
                <a:spcPts val="0"/>
              </a:spcBef>
              <a:spcAft>
                <a:spcPts val="0"/>
              </a:spcAft>
              <a:buSzPts val="1400"/>
              <a:buAutoNum type="arabicPeriod"/>
            </a:pPr>
            <a:r>
              <a:rPr lang="es"/>
              <a:t>Enjoy!</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vietnamese spring rolls" id="427" name="Google Shape;427;p56"/>
          <p:cNvPicPr preferRelativeResize="0"/>
          <p:nvPr/>
        </p:nvPicPr>
        <p:blipFill>
          <a:blip r:embed="rId3">
            <a:alphaModFix/>
          </a:blip>
          <a:stretch>
            <a:fillRect/>
          </a:stretch>
        </p:blipFill>
        <p:spPr>
          <a:xfrm>
            <a:off x="0" y="0"/>
            <a:ext cx="3123257" cy="5143500"/>
          </a:xfrm>
          <a:prstGeom prst="rect">
            <a:avLst/>
          </a:prstGeom>
          <a:noFill/>
          <a:ln>
            <a:noFill/>
          </a:ln>
        </p:spPr>
      </p:pic>
      <p:sp>
        <p:nvSpPr>
          <p:cNvPr id="428" name="Google Shape;428;p56">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57"/>
          <p:cNvSpPr txBox="1"/>
          <p:nvPr/>
        </p:nvSpPr>
        <p:spPr>
          <a:xfrm>
            <a:off x="304800" y="2370122"/>
            <a:ext cx="35343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1800">
                <a:latin typeface="Open Sans"/>
                <a:ea typeface="Open Sans"/>
                <a:cs typeface="Open Sans"/>
                <a:sym typeface="Open Sans"/>
              </a:rPr>
              <a:t>SPOTLIGHT INGREDIENT: Mint Leaves</a:t>
            </a:r>
            <a:endParaRPr b="1" i="0" sz="1800" u="none" cap="none" strike="noStrike">
              <a:solidFill>
                <a:srgbClr val="000000"/>
              </a:solidFill>
              <a:latin typeface="Open Sans"/>
              <a:ea typeface="Open Sans"/>
              <a:cs typeface="Open Sans"/>
              <a:sym typeface="Open Sans"/>
            </a:endParaRPr>
          </a:p>
        </p:txBody>
      </p:sp>
      <p:sp>
        <p:nvSpPr>
          <p:cNvPr id="434" name="Google Shape;434;p57"/>
          <p:cNvSpPr txBox="1"/>
          <p:nvPr/>
        </p:nvSpPr>
        <p:spPr>
          <a:xfrm>
            <a:off x="268675" y="2964925"/>
            <a:ext cx="4085400" cy="21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1"/>
                </a:solidFill>
              </a:rPr>
              <a:t>M</a:t>
            </a:r>
            <a:r>
              <a:rPr lang="es" sz="1200">
                <a:solidFill>
                  <a:schemeClr val="dk1"/>
                </a:solidFill>
              </a:rPr>
              <a:t>int leaves are good for a sore that and you can put them in tea they are used for candy desserts they are from Asia ,Europe, Africa North America, and Australia. Mint Leaves tastes minty. they are green .And they  smell nice they kind, smell like a mint. They have little ruffs on their leaves. Mint leaves are leafs they do not grow underground they grow on a stem. Mint leaves help with a sore throat you can put mint leaves in tea. Mint leaves have been used for thousand of year for aid. It takes mint leaves 90 days to grow  it will be ready to harvest her they are 1 to 2 feet high.</a:t>
            </a:r>
            <a:endParaRPr sz="1200">
              <a:solidFill>
                <a:schemeClr val="dk1"/>
              </a:solidFill>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pic>
        <p:nvPicPr>
          <p:cNvPr id="435" name="Google Shape;435;p57"/>
          <p:cNvPicPr preferRelativeResize="0"/>
          <p:nvPr/>
        </p:nvPicPr>
        <p:blipFill rotWithShape="1">
          <a:blip r:embed="rId3">
            <a:alphaModFix/>
          </a:blip>
          <a:srcRect b="10984" l="0" r="0" t="0"/>
          <a:stretch/>
        </p:blipFill>
        <p:spPr>
          <a:xfrm>
            <a:off x="0" y="0"/>
            <a:ext cx="4452375" cy="2337225"/>
          </a:xfrm>
          <a:prstGeom prst="rect">
            <a:avLst/>
          </a:prstGeom>
          <a:noFill/>
          <a:ln>
            <a:noFill/>
          </a:ln>
        </p:spPr>
      </p:pic>
      <p:pic>
        <p:nvPicPr>
          <p:cNvPr id="436" name="Google Shape;436;p57"/>
          <p:cNvPicPr preferRelativeResize="0"/>
          <p:nvPr/>
        </p:nvPicPr>
        <p:blipFill rotWithShape="1">
          <a:blip r:embed="rId4">
            <a:alphaModFix/>
          </a:blip>
          <a:srcRect b="9107" l="0" r="0" t="22003"/>
          <a:stretch/>
        </p:blipFill>
        <p:spPr>
          <a:xfrm flipH="1">
            <a:off x="4452375" y="2676125"/>
            <a:ext cx="4691625" cy="2424297"/>
          </a:xfrm>
          <a:prstGeom prst="rect">
            <a:avLst/>
          </a:prstGeom>
          <a:noFill/>
          <a:ln>
            <a:noFill/>
          </a:ln>
        </p:spPr>
      </p:pic>
      <p:sp>
        <p:nvSpPr>
          <p:cNvPr id="437" name="Google Shape;437;p57"/>
          <p:cNvSpPr txBox="1"/>
          <p:nvPr>
            <p:ph type="title"/>
          </p:nvPr>
        </p:nvSpPr>
        <p:spPr>
          <a:xfrm>
            <a:off x="4808525" y="533400"/>
            <a:ext cx="2716200" cy="53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100">
                <a:latin typeface="Open Sans"/>
                <a:ea typeface="Open Sans"/>
                <a:cs typeface="Open Sans"/>
                <a:sym typeface="Open Sans"/>
              </a:rPr>
              <a:t>About my Recipe </a:t>
            </a:r>
            <a:endParaRPr b="1" sz="2100">
              <a:latin typeface="Open Sans"/>
              <a:ea typeface="Open Sans"/>
              <a:cs typeface="Open Sans"/>
              <a:sym typeface="Open Sans"/>
            </a:endParaRPr>
          </a:p>
        </p:txBody>
      </p:sp>
      <p:sp>
        <p:nvSpPr>
          <p:cNvPr id="438" name="Google Shape;438;p57"/>
          <p:cNvSpPr txBox="1"/>
          <p:nvPr/>
        </p:nvSpPr>
        <p:spPr>
          <a:xfrm>
            <a:off x="4789025" y="870075"/>
            <a:ext cx="4085400" cy="17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chemeClr val="dk1"/>
                </a:solidFill>
              </a:rPr>
              <a:t>This recipe is important to me,  because a friend that I had in fifth grade. Showed it to me,  I don’t see  her much it is a memory of her . My family does really enjoy this dish it is kind of a new dish but. I am planning to make it on Thanksgiving. This recipe is delicious  because the way all the ingredients go to getter. It is a traditional Vietnamese dish.</a:t>
            </a:r>
            <a:endParaRPr sz="15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58"/>
          <p:cNvSpPr txBox="1"/>
          <p:nvPr/>
        </p:nvSpPr>
        <p:spPr>
          <a:xfrm>
            <a:off x="3219750" y="144150"/>
            <a:ext cx="5751000" cy="546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Rice beans and a fried</a:t>
            </a:r>
            <a:r>
              <a:rPr b="1" lang="es" sz="3900">
                <a:latin typeface="Open Sans"/>
                <a:ea typeface="Open Sans"/>
                <a:cs typeface="Open Sans"/>
                <a:sym typeface="Open Sans"/>
              </a:rPr>
              <a:t> </a:t>
            </a:r>
            <a:r>
              <a:rPr b="1" lang="es" sz="3000">
                <a:latin typeface="Open Sans"/>
                <a:ea typeface="Open Sans"/>
                <a:cs typeface="Open Sans"/>
                <a:sym typeface="Open Sans"/>
              </a:rPr>
              <a:t>egg</a:t>
            </a:r>
            <a:endParaRPr sz="3000"/>
          </a:p>
        </p:txBody>
      </p:sp>
      <p:sp>
        <p:nvSpPr>
          <p:cNvPr id="444" name="Google Shape;444;p58"/>
          <p:cNvSpPr txBox="1"/>
          <p:nvPr/>
        </p:nvSpPr>
        <p:spPr>
          <a:xfrm>
            <a:off x="3387600" y="1126750"/>
            <a:ext cx="2754000" cy="168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rPr lang="es" sz="1200">
                <a:solidFill>
                  <a:schemeClr val="dk1"/>
                </a:solidFill>
                <a:latin typeface="Times New Roman"/>
                <a:ea typeface="Times New Roman"/>
                <a:cs typeface="Times New Roman"/>
                <a:sym typeface="Times New Roman"/>
              </a:rPr>
              <a:t> </a:t>
            </a:r>
            <a:endParaRPr sz="1100"/>
          </a:p>
          <a:p>
            <a:pPr indent="-298450" lvl="0" marL="457200" rtl="0" algn="l">
              <a:spcBef>
                <a:spcPts val="0"/>
              </a:spcBef>
              <a:spcAft>
                <a:spcPts val="0"/>
              </a:spcAft>
              <a:buSzPts val="1100"/>
              <a:buChar char="●"/>
            </a:pPr>
            <a:r>
              <a:rPr lang="es" sz="1100"/>
              <a:t>1 cup of long grain rice,</a:t>
            </a:r>
            <a:endParaRPr sz="1100"/>
          </a:p>
          <a:p>
            <a:pPr indent="-298450" lvl="0" marL="457200" rtl="0" algn="l">
              <a:spcBef>
                <a:spcPts val="0"/>
              </a:spcBef>
              <a:spcAft>
                <a:spcPts val="0"/>
              </a:spcAft>
              <a:buSzPts val="1100"/>
              <a:buChar char="●"/>
            </a:pPr>
            <a:r>
              <a:rPr lang="es" sz="1100"/>
              <a:t>  cups of rice, </a:t>
            </a:r>
            <a:endParaRPr sz="1100"/>
          </a:p>
          <a:p>
            <a:pPr indent="-298450" lvl="0" marL="457200" rtl="0" algn="l">
              <a:spcBef>
                <a:spcPts val="0"/>
              </a:spcBef>
              <a:spcAft>
                <a:spcPts val="0"/>
              </a:spcAft>
              <a:buSzPts val="1100"/>
              <a:buChar char="●"/>
            </a:pPr>
            <a:r>
              <a:rPr lang="es" sz="1100"/>
              <a:t>salt, </a:t>
            </a:r>
            <a:endParaRPr sz="1100"/>
          </a:p>
          <a:p>
            <a:pPr indent="-298450" lvl="0" marL="457200" rtl="0" algn="l">
              <a:spcBef>
                <a:spcPts val="0"/>
              </a:spcBef>
              <a:spcAft>
                <a:spcPts val="0"/>
              </a:spcAft>
              <a:buSzPts val="1100"/>
              <a:buChar char="●"/>
            </a:pPr>
            <a:r>
              <a:rPr lang="es" sz="1100"/>
              <a:t>bay leaves, </a:t>
            </a:r>
            <a:endParaRPr sz="1100"/>
          </a:p>
          <a:p>
            <a:pPr indent="-298450" lvl="0" marL="457200" rtl="0" algn="l">
              <a:spcBef>
                <a:spcPts val="0"/>
              </a:spcBef>
              <a:spcAft>
                <a:spcPts val="0"/>
              </a:spcAft>
              <a:buSzPts val="1100"/>
              <a:buChar char="●"/>
            </a:pPr>
            <a:r>
              <a:rPr lang="es" sz="1100"/>
              <a:t> 2 cups of black beans, </a:t>
            </a:r>
            <a:endParaRPr sz="1100"/>
          </a:p>
          <a:p>
            <a:pPr indent="-298450" lvl="0" marL="457200" rtl="0" algn="l">
              <a:spcBef>
                <a:spcPts val="0"/>
              </a:spcBef>
              <a:spcAft>
                <a:spcPts val="0"/>
              </a:spcAft>
              <a:buSzPts val="1100"/>
              <a:buChar char="●"/>
            </a:pPr>
            <a:r>
              <a:rPr lang="es" sz="1100"/>
              <a:t> 24 oz vegetable broth.</a:t>
            </a:r>
            <a:endParaRPr sz="1100"/>
          </a:p>
          <a:p>
            <a:pPr indent="0" lvl="0" marL="0" rtl="0" algn="l">
              <a:spcBef>
                <a:spcPts val="0"/>
              </a:spcBef>
              <a:spcAft>
                <a:spcPts val="0"/>
              </a:spcAft>
              <a:buNone/>
            </a:pPr>
            <a:r>
              <a:rPr lang="es" sz="1100"/>
              <a:t> </a:t>
            </a:r>
            <a:endParaRPr sz="1100"/>
          </a:p>
          <a:p>
            <a:pPr indent="0" lvl="0" marL="0" marR="0" rtl="0" algn="l">
              <a:lnSpc>
                <a:spcPct val="100000"/>
              </a:lnSpc>
              <a:spcBef>
                <a:spcPts val="600"/>
              </a:spcBef>
              <a:spcAft>
                <a:spcPts val="0"/>
              </a:spcAft>
              <a:buClr>
                <a:srgbClr val="000000"/>
              </a:buClr>
              <a:buFont typeface="Arial"/>
              <a:buNone/>
            </a:pPr>
            <a:r>
              <a:rPr lang="es" sz="1600">
                <a:latin typeface="Open Sans"/>
                <a:ea typeface="Open Sans"/>
                <a:cs typeface="Open Sans"/>
                <a:sym typeface="Open Sans"/>
              </a:rPr>
              <a:t> </a:t>
            </a:r>
            <a:endParaRPr b="0" i="0" sz="1600" u="none" cap="none" strike="noStrike">
              <a:solidFill>
                <a:srgbClr val="000000"/>
              </a:solidFill>
              <a:latin typeface="Open Sans"/>
              <a:ea typeface="Open Sans"/>
              <a:cs typeface="Open Sans"/>
              <a:sym typeface="Open Sans"/>
            </a:endParaRPr>
          </a:p>
        </p:txBody>
      </p:sp>
      <p:sp>
        <p:nvSpPr>
          <p:cNvPr id="445" name="Google Shape;445;p58"/>
          <p:cNvSpPr txBox="1"/>
          <p:nvPr/>
        </p:nvSpPr>
        <p:spPr>
          <a:xfrm>
            <a:off x="325010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Fidel Cubria-Franco</a:t>
            </a:r>
            <a:endParaRPr sz="2000">
              <a:latin typeface="Open Sans"/>
              <a:ea typeface="Open Sans"/>
              <a:cs typeface="Open Sans"/>
              <a:sym typeface="Open Sans"/>
            </a:endParaRPr>
          </a:p>
          <a:p>
            <a:pPr indent="0" lvl="0" marL="0" marR="0" rtl="0" algn="ctr">
              <a:lnSpc>
                <a:spcPct val="115000"/>
              </a:lnSpc>
              <a:spcBef>
                <a:spcPts val="0"/>
              </a:spcBef>
              <a:spcAft>
                <a:spcPts val="0"/>
              </a:spcAft>
              <a:buClr>
                <a:srgbClr val="00BCD0"/>
              </a:buClr>
              <a:buFont typeface="PT Sans"/>
              <a:buNone/>
            </a:pPr>
            <a:r>
              <a:t/>
            </a:r>
            <a:endParaRPr sz="2000">
              <a:latin typeface="Open Sans"/>
              <a:ea typeface="Open Sans"/>
              <a:cs typeface="Open Sans"/>
              <a:sym typeface="Open Sans"/>
            </a:endParaRPr>
          </a:p>
        </p:txBody>
      </p:sp>
      <p:sp>
        <p:nvSpPr>
          <p:cNvPr id="446" name="Google Shape;446;p58"/>
          <p:cNvSpPr txBox="1"/>
          <p:nvPr/>
        </p:nvSpPr>
        <p:spPr>
          <a:xfrm>
            <a:off x="3219750" y="735875"/>
            <a:ext cx="2025000" cy="697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447" name="Google Shape;447;p58"/>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3-4 Servings</a:t>
            </a:r>
            <a:endParaRPr i="1" sz="600"/>
          </a:p>
        </p:txBody>
      </p:sp>
      <p:sp>
        <p:nvSpPr>
          <p:cNvPr id="448" name="Google Shape;448;p58"/>
          <p:cNvSpPr txBox="1"/>
          <p:nvPr/>
        </p:nvSpPr>
        <p:spPr>
          <a:xfrm>
            <a:off x="6384600" y="1069675"/>
            <a:ext cx="2754000" cy="159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17500" lvl="0" marL="457200" rtl="0" algn="l">
              <a:spcBef>
                <a:spcPts val="0"/>
              </a:spcBef>
              <a:spcAft>
                <a:spcPts val="0"/>
              </a:spcAft>
              <a:buSzPts val="1400"/>
              <a:buChar char="●"/>
            </a:pPr>
            <a:r>
              <a:rPr lang="es"/>
              <a:t>chorizo</a:t>
            </a:r>
            <a:endParaRPr/>
          </a:p>
          <a:p>
            <a:pPr indent="-317500" lvl="0" marL="457200" rtl="0" algn="l">
              <a:spcBef>
                <a:spcPts val="0"/>
              </a:spcBef>
              <a:spcAft>
                <a:spcPts val="0"/>
              </a:spcAft>
              <a:buSzPts val="1400"/>
              <a:buChar char="●"/>
            </a:pPr>
            <a:r>
              <a:rPr lang="es"/>
              <a:t>potatoes</a:t>
            </a:r>
            <a:endParaRPr/>
          </a:p>
          <a:p>
            <a:pPr indent="-317500" lvl="0" marL="457200" rtl="0" algn="l">
              <a:spcBef>
                <a:spcPts val="0"/>
              </a:spcBef>
              <a:spcAft>
                <a:spcPts val="0"/>
              </a:spcAft>
              <a:buSzPts val="1400"/>
              <a:buChar char="●"/>
            </a:pPr>
            <a:r>
              <a:rPr lang="es"/>
              <a:t>1 onion</a:t>
            </a:r>
            <a:endParaRPr/>
          </a:p>
          <a:p>
            <a:pPr indent="-317500" lvl="0" marL="457200" rtl="0" algn="l">
              <a:spcBef>
                <a:spcPts val="0"/>
              </a:spcBef>
              <a:spcAft>
                <a:spcPts val="0"/>
              </a:spcAft>
              <a:buSzPts val="1400"/>
              <a:buChar char="●"/>
            </a:pPr>
            <a:r>
              <a:rPr lang="es"/>
              <a:t>2 carrots</a:t>
            </a:r>
            <a:endParaRPr/>
          </a:p>
          <a:p>
            <a:pPr indent="-317500" lvl="0" marL="457200" rtl="0" algn="l">
              <a:spcBef>
                <a:spcPts val="0"/>
              </a:spcBef>
              <a:spcAft>
                <a:spcPts val="0"/>
              </a:spcAft>
              <a:buSzPts val="1400"/>
              <a:buChar char="●"/>
            </a:pPr>
            <a:r>
              <a:rPr lang="es"/>
              <a:t>garlic</a:t>
            </a:r>
            <a:endParaRPr/>
          </a:p>
          <a:p>
            <a:pPr indent="-317500" lvl="0" marL="457200" rtl="0" algn="l">
              <a:spcBef>
                <a:spcPts val="0"/>
              </a:spcBef>
              <a:spcAft>
                <a:spcPts val="0"/>
              </a:spcAft>
              <a:buSzPts val="1400"/>
              <a:buChar char="●"/>
            </a:pPr>
            <a:r>
              <a:rPr lang="es"/>
              <a:t>oil</a:t>
            </a:r>
            <a:endParaRPr b="0" i="0" sz="1600" u="none" cap="none" strike="noStrike">
              <a:solidFill>
                <a:srgbClr val="000000"/>
              </a:solidFill>
              <a:latin typeface="Open Sans"/>
              <a:ea typeface="Open Sans"/>
              <a:cs typeface="Open Sans"/>
              <a:sym typeface="Open Sans"/>
            </a:endParaRPr>
          </a:p>
        </p:txBody>
      </p:sp>
      <p:sp>
        <p:nvSpPr>
          <p:cNvPr id="449" name="Google Shape;449;p58"/>
          <p:cNvSpPr txBox="1"/>
          <p:nvPr/>
        </p:nvSpPr>
        <p:spPr>
          <a:xfrm>
            <a:off x="3250100" y="2790075"/>
            <a:ext cx="5893800" cy="225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rtl="0" algn="l">
              <a:spcBef>
                <a:spcPts val="0"/>
              </a:spcBef>
              <a:spcAft>
                <a:spcPts val="0"/>
              </a:spcAft>
              <a:buSzPts val="1100"/>
              <a:buAutoNum type="arabicPeriod"/>
            </a:pPr>
            <a:r>
              <a:rPr lang="es" sz="1100"/>
              <a:t>Rice: 1. Put one oz of olive oil in a pot ; brown the garlic in the oil. </a:t>
            </a:r>
            <a:endParaRPr sz="1100"/>
          </a:p>
          <a:p>
            <a:pPr indent="-298450" lvl="0" marL="457200" rtl="0" algn="l">
              <a:spcBef>
                <a:spcPts val="0"/>
              </a:spcBef>
              <a:spcAft>
                <a:spcPts val="0"/>
              </a:spcAft>
              <a:buSzPts val="1100"/>
              <a:buAutoNum type="arabicPeriod"/>
            </a:pPr>
            <a:r>
              <a:rPr lang="es" sz="1100"/>
              <a:t>2. Add the rice to the oil and garlic; add a bit of salt and stir till rice is well mixed with the with the oil. </a:t>
            </a:r>
            <a:endParaRPr sz="1100"/>
          </a:p>
          <a:p>
            <a:pPr indent="-298450" lvl="0" marL="457200" rtl="0" algn="l">
              <a:spcBef>
                <a:spcPts val="0"/>
              </a:spcBef>
              <a:spcAft>
                <a:spcPts val="0"/>
              </a:spcAft>
              <a:buSzPts val="1100"/>
              <a:buAutoNum type="arabicPeriod"/>
            </a:pPr>
            <a:r>
              <a:rPr lang="es" sz="1100"/>
              <a:t>3. Add 3 cups of water. </a:t>
            </a:r>
            <a:endParaRPr sz="1100"/>
          </a:p>
          <a:p>
            <a:pPr indent="-298450" lvl="0" marL="457200" rtl="0" algn="l">
              <a:spcBef>
                <a:spcPts val="0"/>
              </a:spcBef>
              <a:spcAft>
                <a:spcPts val="0"/>
              </a:spcAft>
              <a:buSzPts val="1100"/>
              <a:buAutoNum type="arabicPeriod"/>
            </a:pPr>
            <a:r>
              <a:rPr lang="es" sz="1100"/>
              <a:t>4. Boil for about 20 minutes.</a:t>
            </a:r>
            <a:endParaRPr sz="1100"/>
          </a:p>
          <a:p>
            <a:pPr indent="-298450" lvl="0" marL="457200" rtl="0" algn="l">
              <a:spcBef>
                <a:spcPts val="0"/>
              </a:spcBef>
              <a:spcAft>
                <a:spcPts val="0"/>
              </a:spcAft>
              <a:buSzPts val="1100"/>
              <a:buAutoNum type="arabicPeriod"/>
            </a:pPr>
            <a:r>
              <a:rPr lang="es" sz="1100"/>
              <a:t>Beans: 1. Place the black beans in water the night before cooking them. </a:t>
            </a:r>
            <a:endParaRPr sz="1100"/>
          </a:p>
          <a:p>
            <a:pPr indent="-298450" lvl="0" marL="457200" rtl="0" algn="l">
              <a:spcBef>
                <a:spcPts val="0"/>
              </a:spcBef>
              <a:spcAft>
                <a:spcPts val="0"/>
              </a:spcAft>
              <a:buSzPts val="1100"/>
              <a:buAutoNum type="arabicPeriod"/>
            </a:pPr>
            <a:r>
              <a:rPr lang="es" sz="1100"/>
              <a:t>2. Add olive oil to a pan, heat it up and add garlic, potatoes, chorizo, carrots, onions, and browned garlic for about 5 minutes, 3. Rinse the beans and add them to the pan with the rest of the ingredients.</a:t>
            </a:r>
            <a:endParaRPr sz="1100"/>
          </a:p>
          <a:p>
            <a:pPr indent="-298450" lvl="0" marL="457200" rtl="0" algn="l">
              <a:spcBef>
                <a:spcPts val="0"/>
              </a:spcBef>
              <a:spcAft>
                <a:spcPts val="0"/>
              </a:spcAft>
              <a:buSzPts val="1100"/>
              <a:buAutoNum type="arabicPeriod"/>
            </a:pPr>
            <a:r>
              <a:rPr lang="es" sz="1100"/>
              <a:t> 4. Add the broth and add two cups of water. </a:t>
            </a:r>
            <a:endParaRPr sz="1100"/>
          </a:p>
          <a:p>
            <a:pPr indent="-298450" lvl="0" marL="457200" rtl="0" algn="l">
              <a:spcBef>
                <a:spcPts val="0"/>
              </a:spcBef>
              <a:spcAft>
                <a:spcPts val="0"/>
              </a:spcAft>
              <a:buSzPts val="1100"/>
              <a:buAutoNum type="arabicPeriod"/>
            </a:pPr>
            <a:r>
              <a:rPr lang="es" sz="1100"/>
              <a:t>5. Boil slowly for at least 2 hours until the beans are soft.   </a:t>
            </a:r>
            <a:endParaRPr sz="1100"/>
          </a:p>
          <a:p>
            <a:pPr indent="0" lvl="0" marL="0" rtl="0" algn="l">
              <a:spcBef>
                <a:spcPts val="0"/>
              </a:spcBef>
              <a:spcAft>
                <a:spcPts val="0"/>
              </a:spcAft>
              <a:buNone/>
            </a:pPr>
            <a:r>
              <a:t/>
            </a:r>
            <a:endParaRPr sz="1100"/>
          </a:p>
          <a:p>
            <a:pPr indent="0" lvl="0" marL="457200" rtl="0" algn="l">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rice beans and a Fried egg" id="450" name="Google Shape;450;p58"/>
          <p:cNvPicPr preferRelativeResize="0"/>
          <p:nvPr/>
        </p:nvPicPr>
        <p:blipFill>
          <a:blip r:embed="rId3">
            <a:alphaModFix/>
          </a:blip>
          <a:stretch>
            <a:fillRect/>
          </a:stretch>
        </p:blipFill>
        <p:spPr>
          <a:xfrm>
            <a:off x="0" y="2695675"/>
            <a:ext cx="3219750" cy="2447825"/>
          </a:xfrm>
          <a:prstGeom prst="rect">
            <a:avLst/>
          </a:prstGeom>
          <a:noFill/>
          <a:ln>
            <a:noFill/>
          </a:ln>
        </p:spPr>
      </p:pic>
      <p:pic>
        <p:nvPicPr>
          <p:cNvPr descr="Image result for rice beans and a Fried egg and potatoes" id="451" name="Google Shape;451;p58"/>
          <p:cNvPicPr preferRelativeResize="0"/>
          <p:nvPr/>
        </p:nvPicPr>
        <p:blipFill rotWithShape="1">
          <a:blip r:embed="rId4">
            <a:alphaModFix/>
          </a:blip>
          <a:srcRect b="5159" l="0" r="0" t="0"/>
          <a:stretch/>
        </p:blipFill>
        <p:spPr>
          <a:xfrm>
            <a:off x="0" y="0"/>
            <a:ext cx="3219750" cy="2556475"/>
          </a:xfrm>
          <a:prstGeom prst="rect">
            <a:avLst/>
          </a:prstGeom>
          <a:noFill/>
          <a:ln>
            <a:noFill/>
          </a:ln>
        </p:spPr>
      </p:pic>
      <p:sp>
        <p:nvSpPr>
          <p:cNvPr id="452" name="Google Shape;452;p58">
            <a:hlinkClick action="ppaction://hlinksldjump" r:id="rId5"/>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59"/>
          <p:cNvSpPr txBox="1"/>
          <p:nvPr/>
        </p:nvSpPr>
        <p:spPr>
          <a:xfrm>
            <a:off x="12625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CAULIFLOWER</a:t>
            </a:r>
            <a:endParaRPr/>
          </a:p>
          <a:p>
            <a:pPr indent="0" lvl="0" marL="0" rtl="0" algn="l">
              <a:spcBef>
                <a:spcPts val="0"/>
              </a:spcBef>
              <a:spcAft>
                <a:spcPts val="0"/>
              </a:spcAft>
              <a:buClr>
                <a:schemeClr val="dk1"/>
              </a:buClr>
              <a:buSzPts val="1100"/>
              <a:buFont typeface="Arial"/>
              <a:buNone/>
            </a:pPr>
            <a:r>
              <a:rPr lang="es">
                <a:solidFill>
                  <a:schemeClr val="dk1"/>
                </a:solidFill>
              </a:rPr>
              <a:t>My spotlight ingredient is potatoes because me and my family love potatoes. We cook potatoes with salt and we cut it up into smaller pieces. It is a specialized root called tuber.New potatoes will be harvested 2-3 weeks after the plants stop flowering but are harvested early for there smaller size, for mature potatoes you wait 2-3 weeks after the foliage has died. Potatoes are a great source of vitamin c, they are a good source of fiber, and are great in iron and </a:t>
            </a:r>
            <a:r>
              <a:rPr lang="es">
                <a:solidFill>
                  <a:srgbClr val="222222"/>
                </a:solidFill>
                <a:highlight>
                  <a:srgbClr val="FFFFFF"/>
                </a:highlight>
              </a:rPr>
              <a:t>potassium</a:t>
            </a:r>
            <a:r>
              <a:rPr lang="es">
                <a:solidFill>
                  <a:schemeClr val="dk1"/>
                </a:solidFill>
              </a:rPr>
              <a:t>.</a:t>
            </a:r>
            <a:endParaRPr sz="1300"/>
          </a:p>
        </p:txBody>
      </p:sp>
      <p:sp>
        <p:nvSpPr>
          <p:cNvPr id="458" name="Google Shape;458;p5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200">
                <a:solidFill>
                  <a:schemeClr val="dk1"/>
                </a:solidFill>
              </a:rPr>
              <a:t>My dad had rice beans and a fried egg for dinner almost every night as a kid and eating this makes him remember his childhood. I love fried eggs almost as much my dad does and I also have rice and beans a lot and like them too. We have this with chorizo and potatoes which I also love. These things that we eat with</a:t>
            </a:r>
            <a:r>
              <a:rPr b="1" lang="es" sz="1200">
                <a:solidFill>
                  <a:schemeClr val="dk1"/>
                </a:solidFill>
              </a:rPr>
              <a:t> </a:t>
            </a:r>
            <a:r>
              <a:rPr lang="es" sz="1200">
                <a:solidFill>
                  <a:schemeClr val="dk1"/>
                </a:solidFill>
              </a:rPr>
              <a:t>the meal change it and make it much more interesting and tasty. This is one of my family’s favorite meals that we can all agree on.</a:t>
            </a:r>
            <a:endParaRPr b="1">
              <a:solidFill>
                <a:schemeClr val="dk1"/>
              </a:solidFill>
            </a:endParaRPr>
          </a:p>
          <a:p>
            <a:pPr indent="0" lvl="0" marL="0" rtl="0" algn="l">
              <a:spcBef>
                <a:spcPts val="500"/>
              </a:spcBef>
              <a:spcAft>
                <a:spcPts val="0"/>
              </a:spcAft>
              <a:buClr>
                <a:schemeClr val="dk1"/>
              </a:buClr>
              <a:buSzPts val="1100"/>
              <a:buFont typeface="Arial"/>
              <a:buNone/>
            </a:pPr>
            <a:r>
              <a:rPr lang="es" sz="1200">
                <a:solidFill>
                  <a:schemeClr val="dk1"/>
                </a:solidFill>
              </a:rPr>
              <a:t>We usually eat this for dinner. Thing that I love the most about it is the fried egg. It is a meal my dad always had as a kid in spain. </a:t>
            </a:r>
            <a:endParaRPr sz="12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descr="Image result for rice beans and a Fried egg and potatoes" id="459" name="Google Shape;459;p59"/>
          <p:cNvPicPr preferRelativeResize="0"/>
          <p:nvPr/>
        </p:nvPicPr>
        <p:blipFill rotWithShape="1">
          <a:blip r:embed="rId3">
            <a:alphaModFix/>
          </a:blip>
          <a:srcRect b="19517" l="0" r="0" t="0"/>
          <a:stretch/>
        </p:blipFill>
        <p:spPr>
          <a:xfrm>
            <a:off x="0" y="-37925"/>
            <a:ext cx="4437900" cy="2395200"/>
          </a:xfrm>
          <a:prstGeom prst="rect">
            <a:avLst/>
          </a:prstGeom>
          <a:noFill/>
          <a:ln>
            <a:noFill/>
          </a:ln>
        </p:spPr>
      </p:pic>
      <p:pic>
        <p:nvPicPr>
          <p:cNvPr id="460" name="Google Shape;460;p59"/>
          <p:cNvPicPr preferRelativeResize="0"/>
          <p:nvPr/>
        </p:nvPicPr>
        <p:blipFill rotWithShape="1">
          <a:blip r:embed="rId4">
            <a:alphaModFix/>
          </a:blip>
          <a:srcRect b="7229" l="0" r="0" t="7220"/>
          <a:stretch/>
        </p:blipFill>
        <p:spPr>
          <a:xfrm>
            <a:off x="4706100" y="2606750"/>
            <a:ext cx="4437900" cy="25310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pic>
        <p:nvPicPr>
          <p:cNvPr id="465" name="Google Shape;465;p60"/>
          <p:cNvPicPr preferRelativeResize="0"/>
          <p:nvPr/>
        </p:nvPicPr>
        <p:blipFill rotWithShape="1">
          <a:blip r:embed="rId3">
            <a:alphaModFix/>
          </a:blip>
          <a:srcRect b="0" l="30936" r="30936" t="0"/>
          <a:stretch/>
        </p:blipFill>
        <p:spPr>
          <a:xfrm>
            <a:off x="-52500" y="0"/>
            <a:ext cx="2598000" cy="5143500"/>
          </a:xfrm>
          <a:prstGeom prst="rect">
            <a:avLst/>
          </a:prstGeom>
          <a:noFill/>
          <a:ln>
            <a:noFill/>
          </a:ln>
        </p:spPr>
      </p:pic>
      <p:sp>
        <p:nvSpPr>
          <p:cNvPr id="466" name="Google Shape;466;p60"/>
          <p:cNvSpPr txBox="1"/>
          <p:nvPr/>
        </p:nvSpPr>
        <p:spPr>
          <a:xfrm>
            <a:off x="28624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JAPANESE BEEF CURRY</a:t>
            </a:r>
            <a:endParaRPr sz="800"/>
          </a:p>
        </p:txBody>
      </p:sp>
      <p:sp>
        <p:nvSpPr>
          <p:cNvPr id="467" name="Google Shape;467;p60"/>
          <p:cNvSpPr txBox="1"/>
          <p:nvPr/>
        </p:nvSpPr>
        <p:spPr>
          <a:xfrm>
            <a:off x="2620400" y="821950"/>
            <a:ext cx="2327400" cy="151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47149" lvl="0" marL="89999" rtl="0" algn="l">
              <a:spcBef>
                <a:spcPts val="0"/>
              </a:spcBef>
              <a:spcAft>
                <a:spcPts val="0"/>
              </a:spcAft>
              <a:buClr>
                <a:schemeClr val="dk1"/>
              </a:buClr>
              <a:buSzPts val="900"/>
              <a:buChar char="●"/>
            </a:pPr>
            <a:r>
              <a:rPr lang="es" sz="900">
                <a:solidFill>
                  <a:schemeClr val="dk1"/>
                </a:solidFill>
              </a:rPr>
              <a:t>3 onions (= 2 lb 13 oz or 1.3 kg)</a:t>
            </a:r>
            <a:endParaRPr sz="900">
              <a:solidFill>
                <a:schemeClr val="dk1"/>
              </a:solidFill>
            </a:endParaRPr>
          </a:p>
          <a:p>
            <a:pPr indent="-147149" lvl="0" marL="89999" rtl="0" algn="l">
              <a:spcBef>
                <a:spcPts val="0"/>
              </a:spcBef>
              <a:spcAft>
                <a:spcPts val="0"/>
              </a:spcAft>
              <a:buClr>
                <a:schemeClr val="dk1"/>
              </a:buClr>
              <a:buSzPts val="900"/>
              <a:buChar char="●"/>
            </a:pPr>
            <a:r>
              <a:rPr lang="es" sz="900">
                <a:solidFill>
                  <a:schemeClr val="dk1"/>
                </a:solidFill>
              </a:rPr>
              <a:t>3 carrots (= 8 oz or 230 g)</a:t>
            </a:r>
            <a:endParaRPr sz="900">
              <a:solidFill>
                <a:schemeClr val="dk1"/>
              </a:solidFill>
            </a:endParaRPr>
          </a:p>
          <a:p>
            <a:pPr indent="-147149" lvl="0" marL="89999" rtl="0" algn="l">
              <a:spcBef>
                <a:spcPts val="0"/>
              </a:spcBef>
              <a:spcAft>
                <a:spcPts val="0"/>
              </a:spcAft>
              <a:buClr>
                <a:schemeClr val="dk1"/>
              </a:buClr>
              <a:buSzPts val="900"/>
              <a:buChar char="●"/>
            </a:pPr>
            <a:r>
              <a:rPr lang="es" sz="900">
                <a:solidFill>
                  <a:schemeClr val="dk1"/>
                </a:solidFill>
              </a:rPr>
              <a:t>1 russet potato ( 9.5 oz or 270 g)</a:t>
            </a:r>
            <a:endParaRPr sz="900">
              <a:solidFill>
                <a:schemeClr val="dk1"/>
              </a:solidFill>
            </a:endParaRPr>
          </a:p>
          <a:p>
            <a:pPr indent="-147149" lvl="0" marL="89999" rtl="0" algn="l">
              <a:spcBef>
                <a:spcPts val="0"/>
              </a:spcBef>
              <a:spcAft>
                <a:spcPts val="0"/>
              </a:spcAft>
              <a:buClr>
                <a:schemeClr val="dk1"/>
              </a:buClr>
              <a:buSzPts val="900"/>
              <a:buChar char="●"/>
            </a:pPr>
            <a:r>
              <a:rPr lang="es" sz="900">
                <a:solidFill>
                  <a:schemeClr val="dk1"/>
                </a:solidFill>
              </a:rPr>
              <a:t>8 mushrooms (= 9.2 oz or 260 g)</a:t>
            </a:r>
            <a:endParaRPr sz="900">
              <a:solidFill>
                <a:schemeClr val="dk1"/>
              </a:solidFill>
            </a:endParaRPr>
          </a:p>
          <a:p>
            <a:pPr indent="-147149" lvl="0" marL="89999" rtl="0" algn="l">
              <a:spcBef>
                <a:spcPts val="0"/>
              </a:spcBef>
              <a:spcAft>
                <a:spcPts val="0"/>
              </a:spcAft>
              <a:buClr>
                <a:schemeClr val="dk1"/>
              </a:buClr>
              <a:buSzPts val="900"/>
              <a:buChar char="●"/>
            </a:pPr>
            <a:r>
              <a:rPr lang="es" sz="900">
                <a:solidFill>
                  <a:schemeClr val="dk1"/>
                </a:solidFill>
              </a:rPr>
              <a:t>2 lb lean beef stew meat (2 lb = 907 g)</a:t>
            </a:r>
            <a:endParaRPr sz="900">
              <a:solidFill>
                <a:schemeClr val="dk1"/>
              </a:solidFill>
            </a:endParaRPr>
          </a:p>
          <a:p>
            <a:pPr indent="-147149" lvl="0" marL="89999" rtl="0" algn="l">
              <a:spcBef>
                <a:spcPts val="0"/>
              </a:spcBef>
              <a:spcAft>
                <a:spcPts val="0"/>
              </a:spcAft>
              <a:buClr>
                <a:schemeClr val="dk1"/>
              </a:buClr>
              <a:buSzPts val="900"/>
              <a:buChar char="●"/>
            </a:pPr>
            <a:r>
              <a:rPr lang="es" sz="900">
                <a:solidFill>
                  <a:schemeClr val="dk1"/>
                </a:solidFill>
              </a:rPr>
              <a:t>Kosher salt</a:t>
            </a:r>
            <a:endParaRPr sz="900">
              <a:solidFill>
                <a:schemeClr val="dk1"/>
              </a:solidFill>
            </a:endParaRPr>
          </a:p>
          <a:p>
            <a:pPr indent="-147149" lvl="0" marL="89999" rtl="0" algn="l">
              <a:spcBef>
                <a:spcPts val="0"/>
              </a:spcBef>
              <a:spcAft>
                <a:spcPts val="0"/>
              </a:spcAft>
              <a:buClr>
                <a:schemeClr val="dk1"/>
              </a:buClr>
              <a:buSzPts val="900"/>
              <a:buChar char="●"/>
            </a:pPr>
            <a:r>
              <a:rPr lang="es" sz="900">
                <a:solidFill>
                  <a:schemeClr val="dk1"/>
                </a:solidFill>
              </a:rPr>
              <a:t>Freshly ground black pepper</a:t>
            </a:r>
            <a:endParaRPr sz="900">
              <a:solidFill>
                <a:schemeClr val="dk1"/>
              </a:solidFill>
            </a:endParaRPr>
          </a:p>
          <a:p>
            <a:pPr indent="-147149" lvl="0" marL="89999" rtl="0" algn="l">
              <a:spcBef>
                <a:spcPts val="0"/>
              </a:spcBef>
              <a:spcAft>
                <a:spcPts val="0"/>
              </a:spcAft>
              <a:buClr>
                <a:schemeClr val="dk1"/>
              </a:buClr>
              <a:buSzPts val="900"/>
              <a:buChar char="●"/>
            </a:pPr>
            <a:r>
              <a:rPr lang="es" sz="900">
                <a:solidFill>
                  <a:schemeClr val="dk1"/>
                </a:solidFill>
              </a:rPr>
              <a:t>2 tbsp all-purpose flour</a:t>
            </a:r>
            <a:endParaRPr sz="9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68" name="Google Shape;468;p60"/>
          <p:cNvSpPr txBox="1"/>
          <p:nvPr/>
        </p:nvSpPr>
        <p:spPr>
          <a:xfrm>
            <a:off x="2772800" y="6146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Aidan Li</a:t>
            </a:r>
            <a:endParaRPr sz="600"/>
          </a:p>
        </p:txBody>
      </p:sp>
      <p:sp>
        <p:nvSpPr>
          <p:cNvPr id="469" name="Google Shape;469;p60"/>
          <p:cNvSpPr txBox="1"/>
          <p:nvPr/>
        </p:nvSpPr>
        <p:spPr>
          <a:xfrm>
            <a:off x="2982775" y="5496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470" name="Google Shape;470;p60"/>
          <p:cNvSpPr txBox="1"/>
          <p:nvPr/>
        </p:nvSpPr>
        <p:spPr>
          <a:xfrm>
            <a:off x="6432650" y="5496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6</a:t>
            </a:r>
            <a:endParaRPr i="1" sz="600"/>
          </a:p>
        </p:txBody>
      </p:sp>
      <p:sp>
        <p:nvSpPr>
          <p:cNvPr id="471" name="Google Shape;471;p60"/>
          <p:cNvSpPr txBox="1"/>
          <p:nvPr/>
        </p:nvSpPr>
        <p:spPr>
          <a:xfrm>
            <a:off x="2620400" y="2440550"/>
            <a:ext cx="6577500" cy="5397300"/>
          </a:xfrm>
          <a:prstGeom prst="rect">
            <a:avLst/>
          </a:prstGeom>
          <a:noFill/>
          <a:ln>
            <a:noFill/>
          </a:ln>
        </p:spPr>
        <p:txBody>
          <a:bodyPr anchorCtr="0" anchor="t" bIns="91425" lIns="180000"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      PROCEDURE:</a:t>
            </a:r>
            <a:endParaRPr>
              <a:solidFill>
                <a:schemeClr val="dk1"/>
              </a:solidFill>
              <a:latin typeface="Times New Roman"/>
              <a:ea typeface="Times New Roman"/>
              <a:cs typeface="Times New Roman"/>
              <a:sym typeface="Times New Roman"/>
            </a:endParaRPr>
          </a:p>
          <a:p>
            <a:pPr indent="-147149" lvl="0" marL="0" rtl="0" algn="l">
              <a:spcBef>
                <a:spcPts val="0"/>
              </a:spcBef>
              <a:spcAft>
                <a:spcPts val="0"/>
              </a:spcAft>
              <a:buClr>
                <a:schemeClr val="dk1"/>
              </a:buClr>
              <a:buSzPts val="900"/>
              <a:buAutoNum type="arabicPeriod"/>
            </a:pPr>
            <a:r>
              <a:rPr lang="es" sz="900">
                <a:solidFill>
                  <a:schemeClr val="dk1"/>
                </a:solidFill>
              </a:rPr>
              <a:t>Cut the onion into thin slices. Cut the carrot diagonally while rotating it a quarter between cuts</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Halve  the potato, and then cut each piece into quarters. Soak in water for 15 minutes to remove the starch.</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Clean the mushrooms and slice them.</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Cut the beef into 1 ½ inch cubes and sprinkle salt and pepper. Coat the meat with the flour.</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In a cast iron skillet, heat oil and butter on high heat. Add the beef but do not crowd the skillet. Do a second batch if necessary.</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In a large heavy bottomed pot or large pot, heat the butter on medium heat and add the onion. Add the olive oil and stir to coat the onion with the oil. Add 1 tsp. Salt after 10 minutes and saute the onion until it’s soft and translucent.</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Add garlic, ginger, curry powder, and tomato paste and saute for 2 minutes.</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Add the beef and the wine and let the alcohol evaporate.</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Add the vegetable and pour the beef broth until it covers the vegetables. Cover with the lid and bring it to a boil.</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When boiling, skim off the scum and fat from the soup. </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Add bay leaf, cover with the lid but leaving slightly ajar, and simmer until vegetables are tender.</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Once in a while, skim the broth. Add the rest if beef stock (if you have any leftover and if necessary).</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Using a ladle and with chopsticks, dissolve the curry roux. If the curry is too thick for your taste, add water to dilute. From this point stir often and be careful not to burn the curry!</a:t>
            </a:r>
            <a:endParaRPr sz="900">
              <a:solidFill>
                <a:schemeClr val="dk1"/>
              </a:solidFill>
            </a:endParaRPr>
          </a:p>
          <a:p>
            <a:pPr indent="-147149" lvl="0" marL="0" rtl="0" algn="l">
              <a:spcBef>
                <a:spcPts val="0"/>
              </a:spcBef>
              <a:spcAft>
                <a:spcPts val="0"/>
              </a:spcAft>
              <a:buClr>
                <a:schemeClr val="dk1"/>
              </a:buClr>
              <a:buSzPts val="900"/>
              <a:buAutoNum type="arabicPeriod"/>
            </a:pPr>
            <a:r>
              <a:rPr lang="es" sz="900">
                <a:solidFill>
                  <a:schemeClr val="dk1"/>
                </a:solidFill>
              </a:rPr>
              <a:t>Add milk and Worcestershire sauce. Grate the apple to add a hint of sweetness. Simmer uncovered on                              low heat, stirring occasionally, until the curry becomes thick. </a:t>
            </a:r>
            <a:endParaRPr sz="900">
              <a:solidFill>
                <a:schemeClr val="dk1"/>
              </a:solidFill>
            </a:endParaRPr>
          </a:p>
        </p:txBody>
      </p:sp>
      <p:sp>
        <p:nvSpPr>
          <p:cNvPr id="472" name="Google Shape;472;p60"/>
          <p:cNvSpPr txBox="1"/>
          <p:nvPr/>
        </p:nvSpPr>
        <p:spPr>
          <a:xfrm>
            <a:off x="4896650" y="821950"/>
            <a:ext cx="2025000" cy="1728300"/>
          </a:xfrm>
          <a:prstGeom prst="rect">
            <a:avLst/>
          </a:prstGeom>
          <a:noFill/>
          <a:ln>
            <a:noFill/>
          </a:ln>
        </p:spPr>
        <p:txBody>
          <a:bodyPr anchorCtr="0" anchor="t" bIns="91425" lIns="180000" spcFirstLastPara="1" rIns="91425" wrap="square" tIns="91425">
            <a:noAutofit/>
          </a:bodyPr>
          <a:lstStyle/>
          <a:p>
            <a:pPr indent="0" lvl="0" marL="0" rtl="0" algn="l">
              <a:spcBef>
                <a:spcPts val="0"/>
              </a:spcBef>
              <a:spcAft>
                <a:spcPts val="0"/>
              </a:spcAft>
              <a:buNone/>
            </a:pPr>
            <a:r>
              <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2 tbsp extra virgin olive oil (2 tbsp = 1 tbsp for beef, 1 tbsp for onion)</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2 tbsp unsalted butter (2 tbsp = 1 tbsp for beef, 1 tbsp for onion)</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2 cloves garlic (minced)</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1 inch ginger (1” = 2.5 cm) (grated)</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1 tbsp curry powder</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2 tbsp tomato paste (for ketchup)</a:t>
            </a:r>
            <a:endParaRPr sz="900">
              <a:solidFill>
                <a:schemeClr val="dk1"/>
              </a:solidFill>
            </a:endParaRPr>
          </a:p>
        </p:txBody>
      </p:sp>
      <p:sp>
        <p:nvSpPr>
          <p:cNvPr id="473" name="Google Shape;473;p60"/>
          <p:cNvSpPr txBox="1"/>
          <p:nvPr/>
        </p:nvSpPr>
        <p:spPr>
          <a:xfrm>
            <a:off x="7119000" y="821950"/>
            <a:ext cx="2025000" cy="1728300"/>
          </a:xfrm>
          <a:prstGeom prst="rect">
            <a:avLst/>
          </a:prstGeom>
          <a:noFill/>
          <a:ln>
            <a:noFill/>
          </a:ln>
        </p:spPr>
        <p:txBody>
          <a:bodyPr anchorCtr="0" anchor="t" bIns="91425" lIns="91425" spcFirstLastPara="1" rIns="91425" wrap="square" tIns="91425">
            <a:noAutofit/>
          </a:bodyPr>
          <a:lstStyle/>
          <a:p>
            <a:pPr indent="-152400" lvl="0" marL="89999" rtl="0" algn="l">
              <a:spcBef>
                <a:spcPts val="0"/>
              </a:spcBef>
              <a:spcAft>
                <a:spcPts val="0"/>
              </a:spcAft>
              <a:buClr>
                <a:schemeClr val="dk1"/>
              </a:buClr>
              <a:buSzPts val="900"/>
              <a:buChar char="●"/>
            </a:pPr>
            <a:r>
              <a:rPr lang="es" sz="900">
                <a:solidFill>
                  <a:schemeClr val="dk1"/>
                </a:solidFill>
              </a:rPr>
              <a:t>1 cup red wine</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8 cups beef stock (8 cups = 2 QT or 1.9 L)</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2 bay leaves</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1 box Japanese curry roux (1 box = 7-8.4 oz or 200-240g) (see notes for homemade roux recipe)</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2 tbsp milk</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1 tbsp Worcestershire sauce</a:t>
            </a:r>
            <a:endParaRPr sz="900">
              <a:solidFill>
                <a:schemeClr val="dk1"/>
              </a:solidFill>
            </a:endParaRPr>
          </a:p>
          <a:p>
            <a:pPr indent="-152400" lvl="0" marL="89999" rtl="0" algn="l">
              <a:spcBef>
                <a:spcPts val="0"/>
              </a:spcBef>
              <a:spcAft>
                <a:spcPts val="0"/>
              </a:spcAft>
              <a:buClr>
                <a:schemeClr val="dk1"/>
              </a:buClr>
              <a:buSzPts val="900"/>
              <a:buChar char="●"/>
            </a:pPr>
            <a:r>
              <a:rPr lang="es" sz="900">
                <a:solidFill>
                  <a:schemeClr val="dk1"/>
                </a:solidFill>
              </a:rPr>
              <a:t>¼ apple (I use Fuji)</a:t>
            </a:r>
            <a:endParaRPr sz="9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1" sz="1600">
              <a:latin typeface="Open Sans"/>
              <a:ea typeface="Open Sans"/>
              <a:cs typeface="Open Sans"/>
              <a:sym typeface="Open Sans"/>
            </a:endParaRPr>
          </a:p>
        </p:txBody>
      </p:sp>
      <p:sp>
        <p:nvSpPr>
          <p:cNvPr id="474" name="Google Shape;474;p60">
            <a:hlinkClick action="ppaction://hlinksldjump" r:id="rId4"/>
          </p:cNvPr>
          <p:cNvSpPr txBox="1"/>
          <p:nvPr/>
        </p:nvSpPr>
        <p:spPr>
          <a:xfrm>
            <a:off x="8286825" y="48100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61"/>
          <p:cNvSpPr txBox="1"/>
          <p:nvPr/>
        </p:nvSpPr>
        <p:spPr>
          <a:xfrm>
            <a:off x="126250" y="2492725"/>
            <a:ext cx="4359600" cy="200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Onion</a:t>
            </a:r>
            <a:endParaRPr b="1" sz="15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a:t>
            </a:r>
            <a:r>
              <a:rPr lang="es" sz="1100">
                <a:solidFill>
                  <a:schemeClr val="dk1"/>
                </a:solidFill>
              </a:rPr>
              <a:t>My spotlight ingredient is the onion. The onion is a delicate but strong tasting root. It may seem to make you cry when you cut it, it looks like a funny big garlic. Onions also have many layers like the peel. This plant takes 100-175 days to grow. It is high in dietary fibers and folic acid. There are many types of onions, like green onions, red onions, yellow onions, and the shallot. Onions are more of a spice of some sort. It is mostly used in tiny slices and placed in meals that way. It is a root and a fact is, when you cut an onion under cold running water you won’t cry.</a:t>
            </a:r>
            <a:endParaRPr b="1" sz="1100">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480" name="Google Shape;480;p61"/>
          <p:cNvSpPr txBox="1"/>
          <p:nvPr/>
        </p:nvSpPr>
        <p:spPr>
          <a:xfrm>
            <a:off x="4619575" y="97525"/>
            <a:ext cx="4437900" cy="200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100">
                <a:solidFill>
                  <a:schemeClr val="dk1"/>
                </a:solidFill>
              </a:rPr>
              <a:t>This dish is a main course (entree) of a meal. It has lots of flavour and spiciness, you can taste a hint of sweetness from the onion and apple. This dish is not very significant to to my family, we normally eat this for dinner occasionally. This culture is clearly Japanese, it is stated in the name. Curry can be in many cultures this curry is Japanese. I think this recipe is good because it has many flavors in it. It is very spicy and it can be a little sweet and sometimes you might taste bitter in it. Curry is also served with rice or bread, most people eat it with rice.</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481" name="Google Shape;481;p61"/>
          <p:cNvPicPr preferRelativeResize="0"/>
          <p:nvPr/>
        </p:nvPicPr>
        <p:blipFill rotWithShape="1">
          <a:blip r:embed="rId3">
            <a:alphaModFix/>
          </a:blip>
          <a:srcRect b="22526" l="0" r="0" t="22531"/>
          <a:stretch/>
        </p:blipFill>
        <p:spPr>
          <a:xfrm>
            <a:off x="47950" y="54506"/>
            <a:ext cx="4437900" cy="2438100"/>
          </a:xfrm>
          <a:prstGeom prst="rect">
            <a:avLst/>
          </a:prstGeom>
          <a:noFill/>
          <a:ln>
            <a:noFill/>
          </a:ln>
        </p:spPr>
      </p:pic>
      <p:pic>
        <p:nvPicPr>
          <p:cNvPr id="482" name="Google Shape;482;p61"/>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id="487" name="Google Shape;487;p62"/>
          <p:cNvPicPr preferRelativeResize="0"/>
          <p:nvPr/>
        </p:nvPicPr>
        <p:blipFill rotWithShape="1">
          <a:blip r:embed="rId3">
            <a:alphaModFix/>
          </a:blip>
          <a:srcRect b="0" l="27854" r="27854" t="0"/>
          <a:stretch/>
        </p:blipFill>
        <p:spPr>
          <a:xfrm>
            <a:off x="0" y="0"/>
            <a:ext cx="3037500" cy="5143500"/>
          </a:xfrm>
          <a:prstGeom prst="rect">
            <a:avLst/>
          </a:prstGeom>
          <a:noFill/>
          <a:ln>
            <a:noFill/>
          </a:ln>
        </p:spPr>
      </p:pic>
      <p:sp>
        <p:nvSpPr>
          <p:cNvPr id="488" name="Google Shape;488;p62"/>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Ackee and Saltfish</a:t>
            </a:r>
            <a:endParaRPr sz="800"/>
          </a:p>
        </p:txBody>
      </p:sp>
      <p:sp>
        <p:nvSpPr>
          <p:cNvPr id="489" name="Google Shape;489;p62"/>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500">
                <a:latin typeface="Open Sans"/>
                <a:ea typeface="Open Sans"/>
                <a:cs typeface="Open Sans"/>
                <a:sym typeface="Open Sans"/>
              </a:rPr>
              <a:t>INGREDIENTS:</a:t>
            </a:r>
            <a:endParaRPr b="1" sz="15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Char char="●"/>
            </a:pPr>
            <a:r>
              <a:rPr lang="es" sz="1100"/>
              <a:t>½ pound salt fish</a:t>
            </a:r>
            <a:endParaRPr sz="1100"/>
          </a:p>
          <a:p>
            <a:pPr indent="-298450" lvl="0" marL="457200" marR="0" rtl="0" algn="l">
              <a:lnSpc>
                <a:spcPct val="100000"/>
              </a:lnSpc>
              <a:spcBef>
                <a:spcPts val="0"/>
              </a:spcBef>
              <a:spcAft>
                <a:spcPts val="0"/>
              </a:spcAft>
              <a:buSzPts val="1100"/>
              <a:buFont typeface="Open Sans"/>
              <a:buChar char="●"/>
            </a:pPr>
            <a:r>
              <a:rPr lang="es" sz="1100"/>
              <a:t>Fresh Ackee soaked, or tinned akee</a:t>
            </a:r>
            <a:endParaRPr sz="1100"/>
          </a:p>
          <a:p>
            <a:pPr indent="-298450" lvl="0" marL="457200" marR="0" rtl="0" algn="l">
              <a:lnSpc>
                <a:spcPct val="100000"/>
              </a:lnSpc>
              <a:spcBef>
                <a:spcPts val="0"/>
              </a:spcBef>
              <a:spcAft>
                <a:spcPts val="0"/>
              </a:spcAft>
              <a:buSzPts val="1100"/>
              <a:buFont typeface="Open Sans"/>
              <a:buChar char="●"/>
            </a:pPr>
            <a:r>
              <a:rPr lang="es" sz="1100"/>
              <a:t>1 small sweet pepper ( yellow 1 medium onion, chopped</a:t>
            </a:r>
            <a:endParaRPr sz="1100"/>
          </a:p>
          <a:p>
            <a:pPr indent="-298450" lvl="0" marL="457200" marR="0" rtl="0" algn="l">
              <a:lnSpc>
                <a:spcPct val="100000"/>
              </a:lnSpc>
              <a:spcBef>
                <a:spcPts val="0"/>
              </a:spcBef>
              <a:spcAft>
                <a:spcPts val="0"/>
              </a:spcAft>
              <a:buSzPts val="1100"/>
              <a:buFont typeface="Open Sans"/>
              <a:buChar char="●"/>
            </a:pPr>
            <a:r>
              <a:rPr lang="es" sz="1100"/>
              <a:t>w or red or green) julienned</a:t>
            </a:r>
            <a:endParaRPr sz="1100"/>
          </a:p>
          <a:p>
            <a:pPr indent="-298450" lvl="0" marL="457200" marR="0" rtl="0" algn="l">
              <a:lnSpc>
                <a:spcPct val="100000"/>
              </a:lnSpc>
              <a:spcBef>
                <a:spcPts val="0"/>
              </a:spcBef>
              <a:spcAft>
                <a:spcPts val="0"/>
              </a:spcAft>
              <a:buSzPts val="1100"/>
              <a:buFont typeface="Open Sans"/>
              <a:buChar char="●"/>
            </a:pPr>
            <a:r>
              <a:rPr lang="es" sz="1100"/>
              <a:t>1 MEDIUM tomato, chopped</a:t>
            </a:r>
            <a:endParaRPr sz="1100"/>
          </a:p>
          <a:p>
            <a:pPr indent="-298450" lvl="0" marL="457200" marR="0" rtl="0" algn="l">
              <a:lnSpc>
                <a:spcPct val="100000"/>
              </a:lnSpc>
              <a:spcBef>
                <a:spcPts val="0"/>
              </a:spcBef>
              <a:spcAft>
                <a:spcPts val="0"/>
              </a:spcAft>
              <a:buSzPts val="1100"/>
              <a:buFont typeface="Open Sans"/>
              <a:buChar char="●"/>
            </a:pPr>
            <a:r>
              <a:rPr lang="es" sz="1100"/>
              <a:t>2 cloves of garlic, minced</a:t>
            </a:r>
            <a:endParaRPr b="0" i="0" sz="1100" u="none" cap="none" strike="noStrike">
              <a:solidFill>
                <a:srgbClr val="000000"/>
              </a:solidFill>
              <a:latin typeface="Open Sans"/>
              <a:ea typeface="Open Sans"/>
              <a:cs typeface="Open Sans"/>
              <a:sym typeface="Open Sans"/>
            </a:endParaRPr>
          </a:p>
        </p:txBody>
      </p:sp>
      <p:sp>
        <p:nvSpPr>
          <p:cNvPr id="490" name="Google Shape;490;p62"/>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Malachi Makoso</a:t>
            </a:r>
            <a:endParaRPr sz="600"/>
          </a:p>
        </p:txBody>
      </p:sp>
      <p:sp>
        <p:nvSpPr>
          <p:cNvPr id="491" name="Google Shape;491;p62"/>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entress </a:t>
            </a:r>
            <a:endParaRPr i="1" sz="600"/>
          </a:p>
        </p:txBody>
      </p:sp>
      <p:sp>
        <p:nvSpPr>
          <p:cNvPr id="492" name="Google Shape;492;p62"/>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2-4 servings</a:t>
            </a:r>
            <a:endParaRPr i="1" sz="600"/>
          </a:p>
        </p:txBody>
      </p:sp>
      <p:sp>
        <p:nvSpPr>
          <p:cNvPr id="493" name="Google Shape;493;p62"/>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SzPts val="1100"/>
              <a:buChar char="●"/>
            </a:pPr>
            <a:r>
              <a:rPr lang="es" sz="1100"/>
              <a:t>1 teaspoon scotch bonnet pepper, chopped finely ( omit if you don't want the dish spicy)</a:t>
            </a:r>
            <a:endParaRPr sz="1100"/>
          </a:p>
          <a:p>
            <a:pPr indent="-298450" lvl="0" marL="457200" marR="0" rtl="0" algn="l">
              <a:lnSpc>
                <a:spcPct val="100000"/>
              </a:lnSpc>
              <a:spcBef>
                <a:spcPts val="0"/>
              </a:spcBef>
              <a:spcAft>
                <a:spcPts val="0"/>
              </a:spcAft>
              <a:buSzPts val="1100"/>
              <a:buFont typeface="Open Sans"/>
              <a:buChar char="●"/>
            </a:pPr>
            <a:r>
              <a:rPr lang="es" sz="1100"/>
              <a:t>2 stalks scallion, chopped </a:t>
            </a:r>
            <a:endParaRPr sz="1100"/>
          </a:p>
          <a:p>
            <a:pPr indent="-298450" lvl="0" marL="457200" marR="0" rtl="0" algn="l">
              <a:lnSpc>
                <a:spcPct val="100000"/>
              </a:lnSpc>
              <a:spcBef>
                <a:spcPts val="0"/>
              </a:spcBef>
              <a:spcAft>
                <a:spcPts val="0"/>
              </a:spcAft>
              <a:buSzPts val="1100"/>
              <a:buFont typeface="Open Sans"/>
              <a:buChar char="●"/>
            </a:pPr>
            <a:r>
              <a:rPr lang="es" sz="1100"/>
              <a:t>1-2 tablespoons extra vinegar olive oil</a:t>
            </a:r>
            <a:endParaRPr sz="1100"/>
          </a:p>
          <a:p>
            <a:pPr indent="0" lvl="0" marL="457200" marR="0" rtl="0" algn="l">
              <a:lnSpc>
                <a:spcPct val="100000"/>
              </a:lnSpc>
              <a:spcBef>
                <a:spcPts val="0"/>
              </a:spcBef>
              <a:spcAft>
                <a:spcPts val="0"/>
              </a:spcAft>
              <a:buNone/>
            </a:pPr>
            <a:r>
              <a:rPr lang="es" sz="1100"/>
              <a:t>Salt and pepper to taste</a:t>
            </a:r>
            <a:endParaRPr sz="16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94" name="Google Shape;494;p62"/>
          <p:cNvSpPr txBox="1"/>
          <p:nvPr/>
        </p:nvSpPr>
        <p:spPr>
          <a:xfrm>
            <a:off x="3219750" y="3202550"/>
            <a:ext cx="5751000" cy="18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SzPts val="1100"/>
              <a:buFont typeface="Open Sans"/>
              <a:buAutoNum type="arabicPeriod"/>
            </a:pPr>
            <a:r>
              <a:rPr lang="es" sz="1100"/>
              <a:t>Put salt fish to soak in cold water for about an 1 hour </a:t>
            </a:r>
            <a:endParaRPr sz="1100"/>
          </a:p>
          <a:p>
            <a:pPr indent="-298450" lvl="0" marL="457200" marR="0" rtl="0" algn="l">
              <a:lnSpc>
                <a:spcPct val="100000"/>
              </a:lnSpc>
              <a:spcBef>
                <a:spcPts val="0"/>
              </a:spcBef>
              <a:spcAft>
                <a:spcPts val="0"/>
              </a:spcAft>
              <a:buSzPts val="1100"/>
              <a:buFont typeface="Open Sans"/>
              <a:buAutoNum type="arabicPeriod"/>
            </a:pPr>
            <a:r>
              <a:rPr lang="es" sz="1100"/>
              <a:t>Pour off water; add fresh water and boil until tender   </a:t>
            </a:r>
            <a:endParaRPr sz="1100"/>
          </a:p>
          <a:p>
            <a:pPr indent="-298450" lvl="0" marL="457200" marR="0" rtl="0" algn="l">
              <a:lnSpc>
                <a:spcPct val="100000"/>
              </a:lnSpc>
              <a:spcBef>
                <a:spcPts val="0"/>
              </a:spcBef>
              <a:spcAft>
                <a:spcPts val="0"/>
              </a:spcAft>
              <a:buSzPts val="1100"/>
              <a:buFont typeface="Open Sans"/>
              <a:buAutoNum type="arabicPeriod"/>
            </a:pPr>
            <a:r>
              <a:rPr lang="es" sz="1100"/>
              <a:t>De-bone and flake saltfish  </a:t>
            </a:r>
            <a:endParaRPr sz="1100"/>
          </a:p>
          <a:p>
            <a:pPr indent="-298450" lvl="0" marL="457200" marR="0" rtl="0" algn="l">
              <a:lnSpc>
                <a:spcPct val="100000"/>
              </a:lnSpc>
              <a:spcBef>
                <a:spcPts val="0"/>
              </a:spcBef>
              <a:spcAft>
                <a:spcPts val="0"/>
              </a:spcAft>
              <a:buSzPts val="1100"/>
              <a:buFont typeface="Open Sans"/>
              <a:buAutoNum type="arabicPeriod"/>
            </a:pPr>
            <a:r>
              <a:rPr lang="es" sz="1100"/>
              <a:t>Heat oil and saute onion, garlic, scallions, tomatoes, scotch bonnet pepper and sweet pepper until tender, about 5 to 6 minutes </a:t>
            </a:r>
            <a:endParaRPr sz="1100"/>
          </a:p>
          <a:p>
            <a:pPr indent="-298450" lvl="0" marL="457200" marR="0" rtl="0" algn="l">
              <a:lnSpc>
                <a:spcPct val="100000"/>
              </a:lnSpc>
              <a:spcBef>
                <a:spcPts val="0"/>
              </a:spcBef>
              <a:spcAft>
                <a:spcPts val="0"/>
              </a:spcAft>
              <a:buSzPts val="1100"/>
              <a:buFont typeface="Open Sans"/>
              <a:buAutoNum type="arabicPeriod"/>
            </a:pPr>
            <a:r>
              <a:rPr lang="es" sz="1100"/>
              <a:t>Add flaked salt fish, fresh or canned ackee and black pepper </a:t>
            </a:r>
            <a:endParaRPr sz="1100"/>
          </a:p>
          <a:p>
            <a:pPr indent="-298450" lvl="0" marL="457200" marR="0" rtl="0" algn="l">
              <a:lnSpc>
                <a:spcPct val="100000"/>
              </a:lnSpc>
              <a:spcBef>
                <a:spcPts val="0"/>
              </a:spcBef>
              <a:spcAft>
                <a:spcPts val="0"/>
              </a:spcAft>
              <a:buSzPts val="1100"/>
              <a:buFont typeface="Open Sans"/>
              <a:buAutoNum type="arabicPeriod"/>
            </a:pPr>
            <a:r>
              <a:rPr lang="es" sz="1100"/>
              <a:t>Toss lightly; cover and allow to stand over low heat for about 2 minutes</a:t>
            </a:r>
            <a:endParaRPr sz="1800">
              <a:latin typeface="Open Sans"/>
              <a:ea typeface="Open Sans"/>
              <a:cs typeface="Open Sans"/>
              <a:sym typeface="Open Sans"/>
            </a:endParaRPr>
          </a:p>
        </p:txBody>
      </p:sp>
      <p:sp>
        <p:nvSpPr>
          <p:cNvPr id="495" name="Google Shape;495;p62">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pic>
        <p:nvPicPr>
          <p:cNvPr id="500" name="Google Shape;500;p63"/>
          <p:cNvPicPr preferRelativeResize="0"/>
          <p:nvPr/>
        </p:nvPicPr>
        <p:blipFill rotWithShape="1">
          <a:blip r:embed="rId3">
            <a:alphaModFix/>
          </a:blip>
          <a:srcRect b="0" l="25000" r="25000" t="0"/>
          <a:stretch/>
        </p:blipFill>
        <p:spPr>
          <a:xfrm>
            <a:off x="5714999" y="0"/>
            <a:ext cx="3429000" cy="5143500"/>
          </a:xfrm>
          <a:prstGeom prst="rect">
            <a:avLst/>
          </a:prstGeom>
          <a:noFill/>
          <a:ln>
            <a:noFill/>
          </a:ln>
        </p:spPr>
      </p:pic>
      <p:sp>
        <p:nvSpPr>
          <p:cNvPr id="501" name="Google Shape;501;p63"/>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chemeClr val="dk1"/>
              </a:buClr>
              <a:buSzPts val="1100"/>
              <a:buFont typeface="Arial"/>
              <a:buNone/>
            </a:pPr>
            <a:r>
              <a:rPr lang="es" sz="1700"/>
              <a:t>My spotlight Ingredient is tomato. It is a big red juicy fruit. It is round. It is acidic in taste. It is harvested near the end of the life cycle of a plant. The </a:t>
            </a:r>
            <a:r>
              <a:rPr lang="es" sz="1700"/>
              <a:t>health</a:t>
            </a:r>
            <a:r>
              <a:rPr lang="es" sz="1700"/>
              <a:t> benefits are, it can help reduce chance of heart disease and cancer.</a:t>
            </a:r>
            <a:endParaRPr sz="1700"/>
          </a:p>
        </p:txBody>
      </p:sp>
      <p:sp>
        <p:nvSpPr>
          <p:cNvPr id="502" name="Google Shape;502;p63"/>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Tomatos</a:t>
            </a:r>
            <a:endParaRPr b="1" i="0" sz="2300" u="none" cap="none" strike="noStrike">
              <a:solidFill>
                <a:srgbClr val="000000"/>
              </a:solidFill>
              <a:latin typeface="Open Sans"/>
              <a:ea typeface="Open Sans"/>
              <a:cs typeface="Open Sans"/>
              <a:sym typeface="Open Sans"/>
            </a:endParaRPr>
          </a:p>
        </p:txBody>
      </p:sp>
      <p:sp>
        <p:nvSpPr>
          <p:cNvPr id="503" name="Google Shape;503;p63"/>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222222"/>
              </a:buClr>
              <a:buFont typeface="Arial"/>
              <a:buNone/>
            </a:pPr>
            <a:r>
              <a:rPr i="1" lang="es" sz="1500">
                <a:latin typeface="Open Sans"/>
                <a:ea typeface="Open Sans"/>
                <a:cs typeface="Open Sans"/>
                <a:sym typeface="Open Sans"/>
              </a:rPr>
              <a:t>My family is Jamaican, and this recipe is a famous dish in Jamaica. When me and my family go to Jamaica that is the literal first thing we eat when we get there. The ackee fruit can be poisonous. Jamaicans know how to cook it just right so it is not poisonous. I think that it is great because it has a LOT of seasoning.</a:t>
            </a:r>
            <a:endParaRPr b="0" i="0" sz="15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pic>
        <p:nvPicPr>
          <p:cNvPr id="116" name="Google Shape;116;p28"/>
          <p:cNvPicPr preferRelativeResize="0"/>
          <p:nvPr/>
        </p:nvPicPr>
        <p:blipFill rotWithShape="1">
          <a:blip r:embed="rId3">
            <a:alphaModFix/>
          </a:blip>
          <a:srcRect b="0" l="27848" r="27848" t="0"/>
          <a:stretch/>
        </p:blipFill>
        <p:spPr>
          <a:xfrm>
            <a:off x="0" y="0"/>
            <a:ext cx="2585700" cy="5143500"/>
          </a:xfrm>
          <a:prstGeom prst="rect">
            <a:avLst/>
          </a:prstGeom>
          <a:noFill/>
          <a:ln>
            <a:noFill/>
          </a:ln>
        </p:spPr>
      </p:pic>
      <p:sp>
        <p:nvSpPr>
          <p:cNvPr id="117" name="Google Shape;117;p28"/>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North Indian Chole</a:t>
            </a:r>
            <a:endParaRPr sz="800"/>
          </a:p>
        </p:txBody>
      </p:sp>
      <p:sp>
        <p:nvSpPr>
          <p:cNvPr id="118" name="Google Shape;118;p28"/>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Clr>
                <a:srgbClr val="000000"/>
              </a:buClr>
              <a:buSzPts val="900"/>
              <a:buFont typeface="Open Sans"/>
              <a:buChar char="●"/>
            </a:pPr>
            <a:r>
              <a:rPr lang="es" sz="900"/>
              <a:t>250g chickpeas soaked in water overnight</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3 green chillies-slit lengthwise</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½ cinnamon stick</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½ teaspoon grated ginger</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19" name="Google Shape;119;p28"/>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Aayush Chahal</a:t>
            </a:r>
            <a:endParaRPr sz="600"/>
          </a:p>
        </p:txBody>
      </p:sp>
      <p:sp>
        <p:nvSpPr>
          <p:cNvPr id="120" name="Google Shape;120;p28"/>
          <p:cNvSpPr txBox="1"/>
          <p:nvPr/>
        </p:nvSpPr>
        <p:spPr>
          <a:xfrm>
            <a:off x="2991150" y="9428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121" name="Google Shape;121;p28"/>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4-5 servings</a:t>
            </a:r>
            <a:endParaRPr i="1" sz="600"/>
          </a:p>
        </p:txBody>
      </p:sp>
      <p:sp>
        <p:nvSpPr>
          <p:cNvPr id="122" name="Google Shape;122;p28"/>
          <p:cNvSpPr txBox="1"/>
          <p:nvPr/>
        </p:nvSpPr>
        <p:spPr>
          <a:xfrm>
            <a:off x="2667150" y="2455075"/>
            <a:ext cx="6320100" cy="227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11150" lvl="0" marL="457200" marR="0" rtl="0" algn="l">
              <a:lnSpc>
                <a:spcPct val="100000"/>
              </a:lnSpc>
              <a:spcBef>
                <a:spcPts val="600"/>
              </a:spcBef>
              <a:spcAft>
                <a:spcPts val="0"/>
              </a:spcAft>
              <a:buSzPts val="1300"/>
              <a:buAutoNum type="arabicPeriod"/>
            </a:pPr>
            <a:r>
              <a:rPr lang="es" sz="1300"/>
              <a:t>Pressure cook the chickpeas along with ~3 cups of water and ~1 tsp. of salt.</a:t>
            </a:r>
            <a:endParaRPr sz="1300"/>
          </a:p>
          <a:p>
            <a:pPr indent="-311150" lvl="0" marL="457200" marR="0" rtl="0" algn="l">
              <a:lnSpc>
                <a:spcPct val="100000"/>
              </a:lnSpc>
              <a:spcBef>
                <a:spcPts val="0"/>
              </a:spcBef>
              <a:spcAft>
                <a:spcPts val="0"/>
              </a:spcAft>
              <a:buSzPts val="1300"/>
              <a:buAutoNum type="arabicPeriod"/>
            </a:pPr>
            <a:r>
              <a:rPr lang="es" sz="1300"/>
              <a:t>Heat oil in a pan, add cumin seeds.  When the seeds flutter, add cinnamon stick, cardamom, cloves, bay leaf, and ginger.  Saute them all for about a minute.</a:t>
            </a:r>
            <a:endParaRPr sz="1300"/>
          </a:p>
          <a:p>
            <a:pPr indent="-311150" lvl="0" marL="457200" marR="0" rtl="0" algn="l">
              <a:lnSpc>
                <a:spcPct val="100000"/>
              </a:lnSpc>
              <a:spcBef>
                <a:spcPts val="0"/>
              </a:spcBef>
              <a:spcAft>
                <a:spcPts val="0"/>
              </a:spcAft>
              <a:buSzPts val="1300"/>
              <a:buAutoNum type="arabicPeriod"/>
            </a:pPr>
            <a:r>
              <a:rPr lang="es" sz="1300"/>
              <a:t>Add chopped onion and saute them till transparent.</a:t>
            </a:r>
            <a:endParaRPr sz="1300"/>
          </a:p>
          <a:p>
            <a:pPr indent="-311150" lvl="0" marL="457200" marR="0" rtl="0" algn="l">
              <a:lnSpc>
                <a:spcPct val="100000"/>
              </a:lnSpc>
              <a:spcBef>
                <a:spcPts val="0"/>
              </a:spcBef>
              <a:spcAft>
                <a:spcPts val="0"/>
              </a:spcAft>
              <a:buSzPts val="1300"/>
              <a:buAutoNum type="arabicPeriod"/>
            </a:pPr>
            <a:r>
              <a:rPr lang="es" sz="1300"/>
              <a:t>Add chillies and tomatoes; cook until soft.</a:t>
            </a:r>
            <a:endParaRPr sz="1300"/>
          </a:p>
          <a:p>
            <a:pPr indent="-311150" lvl="0" marL="457200" marR="0" rtl="0" algn="l">
              <a:lnSpc>
                <a:spcPct val="100000"/>
              </a:lnSpc>
              <a:spcBef>
                <a:spcPts val="0"/>
              </a:spcBef>
              <a:spcAft>
                <a:spcPts val="0"/>
              </a:spcAft>
              <a:buSzPts val="1300"/>
              <a:buAutoNum type="arabicPeriod"/>
            </a:pPr>
            <a:r>
              <a:rPr lang="es" sz="1300"/>
              <a:t>Add boiled chickpeas and 1 tsp. of Chana Masala.</a:t>
            </a:r>
            <a:endParaRPr sz="1300"/>
          </a:p>
          <a:p>
            <a:pPr indent="-311150" lvl="0" marL="457200" marR="0" rtl="0" algn="l">
              <a:lnSpc>
                <a:spcPct val="100000"/>
              </a:lnSpc>
              <a:spcBef>
                <a:spcPts val="0"/>
              </a:spcBef>
              <a:spcAft>
                <a:spcPts val="0"/>
              </a:spcAft>
              <a:buSzPts val="1300"/>
              <a:buAutoNum type="arabicPeriod"/>
            </a:pPr>
            <a:r>
              <a:rPr lang="es" sz="1300"/>
              <a:t>Let the chickpeas simmer for 15 minutes on low heat.</a:t>
            </a:r>
            <a:endParaRPr sz="1300"/>
          </a:p>
          <a:p>
            <a:pPr indent="-311150" lvl="0" marL="457200" marR="0" rtl="0" algn="l">
              <a:lnSpc>
                <a:spcPct val="100000"/>
              </a:lnSpc>
              <a:spcBef>
                <a:spcPts val="0"/>
              </a:spcBef>
              <a:spcAft>
                <a:spcPts val="0"/>
              </a:spcAft>
              <a:buSzPts val="1300"/>
              <a:buAutoNum type="arabicPeriod"/>
            </a:pPr>
            <a:r>
              <a:rPr lang="es" sz="1300"/>
              <a:t>Put in bowl and serve with hot puris (fried indian bread)</a:t>
            </a:r>
            <a:endParaRPr sz="1300"/>
          </a:p>
          <a:p>
            <a:pPr indent="-311150" lvl="0" marL="457200" marR="0" rtl="0" algn="l">
              <a:lnSpc>
                <a:spcPct val="100000"/>
              </a:lnSpc>
              <a:spcBef>
                <a:spcPts val="0"/>
              </a:spcBef>
              <a:spcAft>
                <a:spcPts val="0"/>
              </a:spcAft>
              <a:buSzPts val="1300"/>
              <a:buAutoNum type="arabicPeriod"/>
            </a:pPr>
            <a:r>
              <a:rPr lang="es" sz="1300"/>
              <a:t>Enjoy</a:t>
            </a:r>
            <a:endParaRPr sz="13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23" name="Google Shape;123;p28"/>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Clr>
                <a:srgbClr val="000000"/>
              </a:buClr>
              <a:buSzPts val="900"/>
              <a:buFont typeface="Open Sans"/>
              <a:buChar char="●"/>
            </a:pPr>
            <a:r>
              <a:rPr lang="es" sz="900"/>
              <a:t>1 whole black cardamom</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1 bay leaf</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1 large onion (finely chopped)</a:t>
            </a:r>
            <a:endParaRPr sz="900"/>
          </a:p>
          <a:p>
            <a:pPr indent="-147149" lvl="0" marL="89999" marR="0" rtl="0" algn="l">
              <a:lnSpc>
                <a:spcPct val="100000"/>
              </a:lnSpc>
              <a:spcBef>
                <a:spcPts val="0"/>
              </a:spcBef>
              <a:spcAft>
                <a:spcPts val="0"/>
              </a:spcAft>
              <a:buClr>
                <a:srgbClr val="000000"/>
              </a:buClr>
              <a:buSzPts val="900"/>
              <a:buFont typeface="Open Sans"/>
              <a:buChar char="●"/>
            </a:pPr>
            <a:r>
              <a:rPr lang="es" sz="900"/>
              <a:t>2 tomatoes (finely chopped)</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24" name="Google Shape;124;p28"/>
          <p:cNvSpPr txBox="1"/>
          <p:nvPr/>
        </p:nvSpPr>
        <p:spPr>
          <a:xfrm>
            <a:off x="6889125" y="1205050"/>
            <a:ext cx="21567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47149" lvl="0" marL="89999" marR="0" rtl="0" algn="l">
              <a:lnSpc>
                <a:spcPct val="100000"/>
              </a:lnSpc>
              <a:spcBef>
                <a:spcPts val="0"/>
              </a:spcBef>
              <a:spcAft>
                <a:spcPts val="0"/>
              </a:spcAft>
              <a:buSzPts val="900"/>
              <a:buFont typeface="Open Sans"/>
              <a:buChar char="●"/>
            </a:pPr>
            <a:r>
              <a:rPr lang="es" sz="900"/>
              <a:t>salt to taste</a:t>
            </a:r>
            <a:endParaRPr sz="900"/>
          </a:p>
          <a:p>
            <a:pPr indent="-147149" lvl="0" marL="89999" marR="0" rtl="0" algn="l">
              <a:lnSpc>
                <a:spcPct val="100000"/>
              </a:lnSpc>
              <a:spcBef>
                <a:spcPts val="0"/>
              </a:spcBef>
              <a:spcAft>
                <a:spcPts val="0"/>
              </a:spcAft>
              <a:buSzPts val="900"/>
              <a:buFont typeface="Open Sans"/>
              <a:buChar char="●"/>
            </a:pPr>
            <a:r>
              <a:rPr lang="es" sz="900"/>
              <a:t> 2 teaspoon oil</a:t>
            </a:r>
            <a:endParaRPr sz="900"/>
          </a:p>
          <a:p>
            <a:pPr indent="-147149" lvl="0" marL="89999" marR="0" rtl="0" algn="l">
              <a:lnSpc>
                <a:spcPct val="100000"/>
              </a:lnSpc>
              <a:spcBef>
                <a:spcPts val="0"/>
              </a:spcBef>
              <a:spcAft>
                <a:spcPts val="0"/>
              </a:spcAft>
              <a:buSzPts val="900"/>
              <a:buFont typeface="Open Sans"/>
              <a:buChar char="●"/>
            </a:pPr>
            <a:r>
              <a:rPr lang="es" sz="900"/>
              <a:t> 1 ½ teaspoon cumin seeds</a:t>
            </a:r>
            <a:endParaRPr sz="900"/>
          </a:p>
          <a:p>
            <a:pPr indent="-147149" lvl="0" marL="89999" marR="0" rtl="0" algn="l">
              <a:lnSpc>
                <a:spcPct val="100000"/>
              </a:lnSpc>
              <a:spcBef>
                <a:spcPts val="0"/>
              </a:spcBef>
              <a:spcAft>
                <a:spcPts val="0"/>
              </a:spcAft>
              <a:buSzPts val="900"/>
              <a:buFont typeface="Open Sans"/>
              <a:buChar char="●"/>
            </a:pPr>
            <a:r>
              <a:rPr lang="es" sz="900"/>
              <a:t> 3 cloves </a:t>
            </a:r>
            <a:endParaRPr sz="900"/>
          </a:p>
          <a:p>
            <a:pPr indent="-147149" lvl="0" marL="89999" marR="0" rtl="0" algn="l">
              <a:lnSpc>
                <a:spcPct val="100000"/>
              </a:lnSpc>
              <a:spcBef>
                <a:spcPts val="0"/>
              </a:spcBef>
              <a:spcAft>
                <a:spcPts val="0"/>
              </a:spcAft>
              <a:buSzPts val="900"/>
              <a:buFont typeface="Open Sans"/>
              <a:buChar char="●"/>
            </a:pPr>
            <a:r>
              <a:rPr lang="es" sz="900"/>
              <a:t>1 teaspoon Chana Masala (available at most Indian stores).</a:t>
            </a:r>
            <a:r>
              <a:rPr lang="es" sz="1000"/>
              <a:t> </a:t>
            </a:r>
            <a:endParaRPr sz="1000"/>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25" name="Google Shape;125;p28">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64"/>
          <p:cNvSpPr txBox="1"/>
          <p:nvPr/>
        </p:nvSpPr>
        <p:spPr>
          <a:xfrm>
            <a:off x="2968425" y="1654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“Bravo” Potatoes</a:t>
            </a:r>
            <a:endParaRPr sz="800">
              <a:latin typeface="Open Sans"/>
              <a:ea typeface="Open Sans"/>
              <a:cs typeface="Open Sans"/>
              <a:sym typeface="Open Sans"/>
            </a:endParaRPr>
          </a:p>
        </p:txBody>
      </p:sp>
      <p:sp>
        <p:nvSpPr>
          <p:cNvPr id="509" name="Google Shape;509;p64"/>
          <p:cNvSpPr txBox="1"/>
          <p:nvPr/>
        </p:nvSpPr>
        <p:spPr>
          <a:xfrm>
            <a:off x="2644425" y="1273225"/>
            <a:ext cx="21567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500">
                <a:latin typeface="Open Sans"/>
                <a:ea typeface="Open Sans"/>
                <a:cs typeface="Open Sans"/>
                <a:sym typeface="Open Sans"/>
              </a:rPr>
              <a:t>INGREDIENTS:</a:t>
            </a:r>
            <a:endParaRPr b="1" sz="1500">
              <a:latin typeface="Open Sans"/>
              <a:ea typeface="Open Sans"/>
              <a:cs typeface="Open Sans"/>
              <a:sym typeface="Open Sans"/>
            </a:endParaRPr>
          </a:p>
          <a:p>
            <a:pPr indent="-153499" lvl="0" marL="179999" rtl="0" algn="l">
              <a:spcBef>
                <a:spcPts val="0"/>
              </a:spcBef>
              <a:spcAft>
                <a:spcPts val="0"/>
              </a:spcAft>
              <a:buSzPts val="1000"/>
              <a:buChar char="●"/>
            </a:pPr>
            <a:r>
              <a:rPr lang="es" sz="1000">
                <a:solidFill>
                  <a:schemeClr val="dk1"/>
                </a:solidFill>
              </a:rPr>
              <a:t>4 cups of russet potatoes, peeled and cut into half inch cubes. </a:t>
            </a:r>
            <a:endParaRPr sz="1000">
              <a:solidFill>
                <a:schemeClr val="dk1"/>
              </a:solidFill>
            </a:endParaRPr>
          </a:p>
          <a:p>
            <a:pPr indent="-159849" lvl="0" marL="179999" rtl="0" algn="l">
              <a:spcBef>
                <a:spcPts val="500"/>
              </a:spcBef>
              <a:spcAft>
                <a:spcPts val="0"/>
              </a:spcAft>
              <a:buSzPts val="1100"/>
              <a:buChar char="●"/>
            </a:pPr>
            <a:r>
              <a:rPr lang="es" sz="1000">
                <a:solidFill>
                  <a:schemeClr val="dk1"/>
                </a:solidFill>
              </a:rPr>
              <a:t>2 tablespoons olive oil.</a:t>
            </a:r>
            <a:r>
              <a:rPr lang="es" sz="1100">
                <a:solidFill>
                  <a:schemeClr val="dk1"/>
                </a:solidFill>
              </a:rPr>
              <a:t> </a:t>
            </a:r>
            <a:endParaRPr sz="1100">
              <a:solidFill>
                <a:schemeClr val="dk1"/>
              </a:solidFill>
            </a:endParaRPr>
          </a:p>
          <a:p>
            <a:pPr indent="0" lvl="0" marL="0" marR="0" rtl="0" algn="l">
              <a:lnSpc>
                <a:spcPct val="100000"/>
              </a:lnSpc>
              <a:spcBef>
                <a:spcPts val="5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10" name="Google Shape;510;p64"/>
          <p:cNvSpPr txBox="1"/>
          <p:nvPr/>
        </p:nvSpPr>
        <p:spPr>
          <a:xfrm>
            <a:off x="2968425" y="633625"/>
            <a:ext cx="5751000" cy="30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rgbClr val="00BCD0"/>
              </a:buClr>
              <a:buFont typeface="PT Sans"/>
              <a:buNone/>
            </a:pPr>
            <a:r>
              <a:t/>
            </a:r>
            <a:endParaRPr sz="600"/>
          </a:p>
          <a:p>
            <a:pPr indent="0" lvl="0" marL="0" marR="0" rtl="0" algn="ctr">
              <a:lnSpc>
                <a:spcPct val="115000"/>
              </a:lnSpc>
              <a:spcBef>
                <a:spcPts val="0"/>
              </a:spcBef>
              <a:spcAft>
                <a:spcPts val="0"/>
              </a:spcAft>
              <a:buClr>
                <a:srgbClr val="00BCD0"/>
              </a:buClr>
              <a:buFont typeface="PT Sans"/>
              <a:buNone/>
            </a:pPr>
            <a:r>
              <a:rPr lang="es" sz="2000">
                <a:latin typeface="Times New Roman"/>
                <a:ea typeface="Times New Roman"/>
                <a:cs typeface="Times New Roman"/>
                <a:sym typeface="Times New Roman"/>
              </a:rPr>
              <a:t>Maisie Carroll</a:t>
            </a:r>
            <a:endParaRPr sz="600">
              <a:latin typeface="Times New Roman"/>
              <a:ea typeface="Times New Roman"/>
              <a:cs typeface="Times New Roman"/>
              <a:sym typeface="Times New Roman"/>
            </a:endParaRPr>
          </a:p>
        </p:txBody>
      </p:sp>
      <p:sp>
        <p:nvSpPr>
          <p:cNvPr id="511" name="Google Shape;511;p64"/>
          <p:cNvSpPr txBox="1"/>
          <p:nvPr/>
        </p:nvSpPr>
        <p:spPr>
          <a:xfrm>
            <a:off x="3103550" y="10489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 dish</a:t>
            </a:r>
            <a:endParaRPr i="1" sz="600"/>
          </a:p>
        </p:txBody>
      </p:sp>
      <p:sp>
        <p:nvSpPr>
          <p:cNvPr id="512" name="Google Shape;512;p64"/>
          <p:cNvSpPr txBox="1"/>
          <p:nvPr/>
        </p:nvSpPr>
        <p:spPr>
          <a:xfrm>
            <a:off x="6540175" y="11368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4-6 servings</a:t>
            </a:r>
            <a:endParaRPr i="1" sz="600"/>
          </a:p>
        </p:txBody>
      </p:sp>
      <p:sp>
        <p:nvSpPr>
          <p:cNvPr id="513" name="Google Shape;513;p64"/>
          <p:cNvSpPr txBox="1"/>
          <p:nvPr/>
        </p:nvSpPr>
        <p:spPr>
          <a:xfrm>
            <a:off x="2752050" y="255780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500">
                <a:latin typeface="Open Sans"/>
                <a:ea typeface="Open Sans"/>
                <a:cs typeface="Open Sans"/>
                <a:sym typeface="Open Sans"/>
              </a:rPr>
              <a:t>PROCEDURE:</a:t>
            </a:r>
            <a:endParaRPr b="1" sz="1500">
              <a:latin typeface="Open Sans"/>
              <a:ea typeface="Open Sans"/>
              <a:cs typeface="Open Sans"/>
              <a:sym typeface="Open Sans"/>
            </a:endParaRPr>
          </a:p>
          <a:p>
            <a:pPr indent="-317500" lvl="0" marL="457200" rtl="0" algn="l">
              <a:spcBef>
                <a:spcPts val="0"/>
              </a:spcBef>
              <a:spcAft>
                <a:spcPts val="0"/>
              </a:spcAft>
              <a:buClr>
                <a:schemeClr val="dk1"/>
              </a:buClr>
              <a:buSzPts val="1400"/>
              <a:buAutoNum type="arabicPeriod"/>
            </a:pPr>
            <a:r>
              <a:rPr lang="es">
                <a:solidFill>
                  <a:schemeClr val="dk1"/>
                </a:solidFill>
              </a:rPr>
              <a:t>Heat olive oil in a frying pan until it shimmers.</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Fry the cubed potatoes until browned and partially cooked.</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Pulse tomatoes, garlic, and seasonings in a food processor just to break up tomatoes. DO NOT PUREE.</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Add the tomato mixture to the browned potatoes and stir to coat.</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Reduce heat and cook until the potatoes are cooked through, 5-8 minutes. Stir often. Transfer potatoes to a platter.</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Garnish with the lemon juice, cilantro and sea salt. Serce warm or at room temperature.</a:t>
            </a:r>
            <a:endParaRPr>
              <a:solidFill>
                <a:schemeClr val="dk1"/>
              </a:solidFill>
            </a:endParaRPr>
          </a:p>
          <a:p>
            <a:pPr indent="0" lvl="0" marL="457200" marR="0" rtl="0" algn="l">
              <a:lnSpc>
                <a:spcPct val="100000"/>
              </a:lnSpc>
              <a:spcBef>
                <a:spcPts val="5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14" name="Google Shape;514;p64"/>
          <p:cNvSpPr txBox="1"/>
          <p:nvPr/>
        </p:nvSpPr>
        <p:spPr>
          <a:xfrm>
            <a:off x="4801125" y="1063975"/>
            <a:ext cx="2025000" cy="145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89999" lvl="0" marL="179999" rtl="0" algn="l">
              <a:spcBef>
                <a:spcPts val="0"/>
              </a:spcBef>
              <a:spcAft>
                <a:spcPts val="0"/>
              </a:spcAft>
              <a:buNone/>
            </a:pPr>
            <a:r>
              <a:rPr lang="es" sz="1000">
                <a:solidFill>
                  <a:schemeClr val="dk1"/>
                </a:solidFill>
              </a:rPr>
              <a:t>For the Pulse:</a:t>
            </a:r>
            <a:endParaRPr sz="1000">
              <a:solidFill>
                <a:schemeClr val="dk1"/>
              </a:solidFill>
            </a:endParaRPr>
          </a:p>
          <a:p>
            <a:pPr indent="-153499" lvl="0" marL="179999" rtl="0" algn="l">
              <a:spcBef>
                <a:spcPts val="500"/>
              </a:spcBef>
              <a:spcAft>
                <a:spcPts val="0"/>
              </a:spcAft>
              <a:buClr>
                <a:schemeClr val="dk1"/>
              </a:buClr>
              <a:buSzPts val="1000"/>
              <a:buChar char="●"/>
            </a:pPr>
            <a:r>
              <a:rPr lang="es" sz="1000">
                <a:solidFill>
                  <a:schemeClr val="dk1"/>
                </a:solidFill>
              </a:rPr>
              <a:t> 1 can diced and drained tomatoes. </a:t>
            </a:r>
            <a:endParaRPr sz="1000">
              <a:solidFill>
                <a:schemeClr val="dk1"/>
              </a:solidFill>
            </a:endParaRPr>
          </a:p>
          <a:p>
            <a:pPr indent="-153499" lvl="0" marL="179999" rtl="0" algn="l">
              <a:spcBef>
                <a:spcPts val="500"/>
              </a:spcBef>
              <a:spcAft>
                <a:spcPts val="0"/>
              </a:spcAft>
              <a:buClr>
                <a:schemeClr val="dk1"/>
              </a:buClr>
              <a:buSzPts val="1000"/>
              <a:buChar char="●"/>
            </a:pPr>
            <a:r>
              <a:rPr lang="es" sz="1000">
                <a:solidFill>
                  <a:schemeClr val="dk1"/>
                </a:solidFill>
              </a:rPr>
              <a:t>4-5 sliced cloves of garlic. </a:t>
            </a:r>
            <a:endParaRPr sz="1000">
              <a:solidFill>
                <a:schemeClr val="dk1"/>
              </a:solidFill>
            </a:endParaRPr>
          </a:p>
          <a:p>
            <a:pPr indent="-153499" lvl="0" marL="179999" rtl="0" algn="l">
              <a:spcBef>
                <a:spcPts val="500"/>
              </a:spcBef>
              <a:spcAft>
                <a:spcPts val="0"/>
              </a:spcAft>
              <a:buClr>
                <a:schemeClr val="dk1"/>
              </a:buClr>
              <a:buSzPts val="1000"/>
              <a:buChar char="●"/>
            </a:pPr>
            <a:r>
              <a:rPr lang="es" sz="1000">
                <a:solidFill>
                  <a:schemeClr val="dk1"/>
                </a:solidFill>
              </a:rPr>
              <a:t>½ teaspoon ground cumin. </a:t>
            </a:r>
            <a:endParaRPr sz="1000">
              <a:solidFill>
                <a:schemeClr val="dk1"/>
              </a:solidFill>
            </a:endParaRPr>
          </a:p>
          <a:p>
            <a:pPr indent="-153499" lvl="0" marL="179999" rtl="0" algn="l">
              <a:spcBef>
                <a:spcPts val="500"/>
              </a:spcBef>
              <a:spcAft>
                <a:spcPts val="0"/>
              </a:spcAft>
              <a:buClr>
                <a:schemeClr val="dk1"/>
              </a:buClr>
              <a:buSzPts val="1000"/>
              <a:buChar char="●"/>
            </a:pPr>
            <a:r>
              <a:rPr lang="es" sz="1000">
                <a:solidFill>
                  <a:schemeClr val="dk1"/>
                </a:solidFill>
              </a:rPr>
              <a:t>½ teaspoon sugar. </a:t>
            </a:r>
            <a:endParaRPr sz="1000">
              <a:solidFill>
                <a:schemeClr val="dk1"/>
              </a:solidFill>
            </a:endParaRPr>
          </a:p>
          <a:p>
            <a:pPr indent="-89999" lvl="0" marL="179999" rtl="0" algn="l">
              <a:spcBef>
                <a:spcPts val="500"/>
              </a:spcBef>
              <a:spcAft>
                <a:spcPts val="0"/>
              </a:spcAft>
              <a:buNone/>
            </a:pPr>
            <a:r>
              <a:t/>
            </a:r>
            <a:endParaRPr sz="1000">
              <a:solidFill>
                <a:schemeClr val="dk1"/>
              </a:solidFill>
            </a:endParaRPr>
          </a:p>
          <a:p>
            <a:pPr indent="0" lvl="0" marL="0" rtl="0" algn="l">
              <a:spcBef>
                <a:spcPts val="0"/>
              </a:spcBef>
              <a:spcAft>
                <a:spcPts val="0"/>
              </a:spcAft>
              <a:buClr>
                <a:schemeClr val="dk1"/>
              </a:buClr>
              <a:buFont typeface="Arial"/>
              <a:buNone/>
            </a:pPr>
            <a:r>
              <a:t/>
            </a:r>
            <a:endParaRPr sz="18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sz="1000"/>
          </a:p>
        </p:txBody>
      </p:sp>
      <p:sp>
        <p:nvSpPr>
          <p:cNvPr id="515" name="Google Shape;515;p64"/>
          <p:cNvSpPr txBox="1"/>
          <p:nvPr/>
        </p:nvSpPr>
        <p:spPr>
          <a:xfrm>
            <a:off x="6881550" y="1192975"/>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53499" lvl="0" marL="179999" rtl="0" algn="l">
              <a:spcBef>
                <a:spcPts val="0"/>
              </a:spcBef>
              <a:spcAft>
                <a:spcPts val="0"/>
              </a:spcAft>
              <a:buClr>
                <a:schemeClr val="dk1"/>
              </a:buClr>
              <a:buSzPts val="1000"/>
              <a:buChar char="●"/>
            </a:pPr>
            <a:r>
              <a:rPr lang="es" sz="1000">
                <a:solidFill>
                  <a:schemeClr val="dk1"/>
                </a:solidFill>
              </a:rPr>
              <a:t>½ teaspoon crushed red pepper flakes. </a:t>
            </a:r>
            <a:endParaRPr sz="1000">
              <a:solidFill>
                <a:schemeClr val="dk1"/>
              </a:solidFill>
            </a:endParaRPr>
          </a:p>
          <a:p>
            <a:pPr indent="-153499" lvl="0" marL="179999" rtl="0" algn="l">
              <a:spcBef>
                <a:spcPts val="500"/>
              </a:spcBef>
              <a:spcAft>
                <a:spcPts val="0"/>
              </a:spcAft>
              <a:buClr>
                <a:schemeClr val="dk1"/>
              </a:buClr>
              <a:buSzPts val="1000"/>
              <a:buChar char="●"/>
            </a:pPr>
            <a:r>
              <a:rPr lang="es" sz="1000">
                <a:solidFill>
                  <a:schemeClr val="dk1"/>
                </a:solidFill>
              </a:rPr>
              <a:t>10  dashes tabasco. </a:t>
            </a:r>
            <a:endParaRPr sz="1000">
              <a:solidFill>
                <a:schemeClr val="dk1"/>
              </a:solidFill>
            </a:endParaRPr>
          </a:p>
          <a:p>
            <a:pPr indent="-153499" lvl="0" marL="179999" rtl="0" algn="l">
              <a:spcBef>
                <a:spcPts val="500"/>
              </a:spcBef>
              <a:spcAft>
                <a:spcPts val="0"/>
              </a:spcAft>
              <a:buClr>
                <a:schemeClr val="dk1"/>
              </a:buClr>
              <a:buSzPts val="1000"/>
              <a:buChar char="●"/>
            </a:pPr>
            <a:r>
              <a:rPr lang="es" sz="1000">
                <a:solidFill>
                  <a:schemeClr val="dk1"/>
                </a:solidFill>
              </a:rPr>
              <a:t>Garnish with a drizzle lemon juice, chopped fresh cilantro, and coarse sea salt.</a:t>
            </a:r>
            <a:endParaRPr sz="1000">
              <a:solidFill>
                <a:schemeClr val="dk1"/>
              </a:solidFill>
            </a:endParaRPr>
          </a:p>
          <a:p>
            <a:pPr indent="-89999" lvl="0" marL="179999" marR="0" rtl="0" algn="l">
              <a:lnSpc>
                <a:spcPct val="100000"/>
              </a:lnSpc>
              <a:spcBef>
                <a:spcPts val="500"/>
              </a:spcBef>
              <a:spcAft>
                <a:spcPts val="0"/>
              </a:spcAft>
              <a:buClr>
                <a:srgbClr val="000000"/>
              </a:buClr>
              <a:buFont typeface="Arial"/>
              <a:buNone/>
            </a:pPr>
            <a:r>
              <a:t/>
            </a:r>
            <a:endParaRPr sz="1000"/>
          </a:p>
        </p:txBody>
      </p:sp>
      <p:pic>
        <p:nvPicPr>
          <p:cNvPr descr="Image result for hash browns cubed" id="516" name="Google Shape;516;p64"/>
          <p:cNvPicPr preferRelativeResize="0"/>
          <p:nvPr/>
        </p:nvPicPr>
        <p:blipFill>
          <a:blip r:embed="rId3">
            <a:alphaModFix/>
          </a:blip>
          <a:stretch>
            <a:fillRect/>
          </a:stretch>
        </p:blipFill>
        <p:spPr>
          <a:xfrm rot="-5400000">
            <a:off x="-1490025" y="998925"/>
            <a:ext cx="5123250" cy="3145650"/>
          </a:xfrm>
          <a:prstGeom prst="rect">
            <a:avLst/>
          </a:prstGeom>
          <a:noFill/>
          <a:ln>
            <a:noFill/>
          </a:ln>
        </p:spPr>
      </p:pic>
      <p:sp>
        <p:nvSpPr>
          <p:cNvPr id="517" name="Google Shape;517;p64">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65"/>
          <p:cNvSpPr txBox="1"/>
          <p:nvPr/>
        </p:nvSpPr>
        <p:spPr>
          <a:xfrm>
            <a:off x="94075" y="73175"/>
            <a:ext cx="4254900" cy="27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solidFill>
                  <a:schemeClr val="dk1"/>
                </a:solidFill>
                <a:latin typeface="Open Sans"/>
                <a:ea typeface="Open Sans"/>
                <a:cs typeface="Open Sans"/>
                <a:sym typeface="Open Sans"/>
              </a:rPr>
              <a:t>All About My Spotlight Ingredient</a:t>
            </a:r>
            <a:endParaRPr b="1" sz="1600">
              <a:solidFill>
                <a:schemeClr val="dk1"/>
              </a:solidFill>
              <a:latin typeface="Open Sans"/>
              <a:ea typeface="Open Sans"/>
              <a:cs typeface="Open Sans"/>
              <a:sym typeface="Open Sans"/>
            </a:endParaRPr>
          </a:p>
          <a:p>
            <a:pPr indent="0" lvl="0" marL="0" rtl="0" algn="l">
              <a:spcBef>
                <a:spcPts val="500"/>
              </a:spcBef>
              <a:spcAft>
                <a:spcPts val="0"/>
              </a:spcAft>
              <a:buNone/>
            </a:pPr>
            <a:r>
              <a:rPr lang="es">
                <a:solidFill>
                  <a:schemeClr val="dk1"/>
                </a:solidFill>
              </a:rPr>
              <a:t>My spotlight ingredient is potatoes.  It is a oval shaped light brown vegetable. It tastes satisfyingly earthy and delicious. It is a stem food called a tuber, but is often confused as a root. It is harvested in the spring and late fall. It takes about ten weeks for the plant to grow to the right size for harvest. They are a good source of vitamin C and B6. They have no fat or cholesterol. Everyone must enjoy these delicious veggies as they are grown in 125 countries!</a:t>
            </a:r>
            <a:endParaRPr>
              <a:solidFill>
                <a:schemeClr val="dk1"/>
              </a:solidFill>
            </a:endParaRPr>
          </a:p>
          <a:p>
            <a:pPr indent="0" lvl="0" marL="0" rtl="0" algn="l">
              <a:spcBef>
                <a:spcPts val="500"/>
              </a:spcBef>
              <a:spcAft>
                <a:spcPts val="0"/>
              </a:spcAft>
              <a:buNone/>
            </a:pPr>
            <a:r>
              <a:t/>
            </a:r>
            <a:endParaRPr/>
          </a:p>
        </p:txBody>
      </p:sp>
      <p:sp>
        <p:nvSpPr>
          <p:cNvPr id="523" name="Google Shape;523;p65"/>
          <p:cNvSpPr txBox="1"/>
          <p:nvPr/>
        </p:nvSpPr>
        <p:spPr>
          <a:xfrm>
            <a:off x="5175000" y="2705575"/>
            <a:ext cx="3969000" cy="243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s" sz="1700">
                <a:latin typeface="Open Sans"/>
                <a:ea typeface="Open Sans"/>
                <a:cs typeface="Open Sans"/>
                <a:sym typeface="Open Sans"/>
              </a:rPr>
              <a:t>All About My Spotlight Ingredient</a:t>
            </a:r>
            <a:endParaRPr b="1" sz="1700">
              <a:latin typeface="Open Sans"/>
              <a:ea typeface="Open Sans"/>
              <a:cs typeface="Open Sans"/>
              <a:sym typeface="Open Sans"/>
            </a:endParaRPr>
          </a:p>
          <a:p>
            <a:pPr indent="0" lvl="0" marL="0" rtl="0" algn="l">
              <a:spcBef>
                <a:spcPts val="0"/>
              </a:spcBef>
              <a:spcAft>
                <a:spcPts val="500"/>
              </a:spcAft>
              <a:buNone/>
            </a:pPr>
            <a:r>
              <a:rPr lang="es" sz="1300">
                <a:solidFill>
                  <a:schemeClr val="dk1"/>
                </a:solidFill>
              </a:rPr>
              <a:t>My spotlight ingredient is potatoes.  It is a oval shaped light brown vegetable. It tastes satisfyingly earthy and delicious. It is a stem food called a tuber, but is often confused as a root. It is harvested in the spring and late fall. It takes about ten weeks for the plant to grow to the right size for harvest. They are a good source of vitamin C and B6. They have no fat or cholesterol. Everyone must enjoy these delicious veggies as they are grown in 125 countries!</a:t>
            </a:r>
            <a:endParaRPr u="sng">
              <a:latin typeface="Times New Roman"/>
              <a:ea typeface="Times New Roman"/>
              <a:cs typeface="Times New Roman"/>
              <a:sym typeface="Times New Roman"/>
            </a:endParaRPr>
          </a:p>
        </p:txBody>
      </p:sp>
      <p:pic>
        <p:nvPicPr>
          <p:cNvPr descr="Image result for potatoes" id="524" name="Google Shape;524;p65"/>
          <p:cNvPicPr preferRelativeResize="0"/>
          <p:nvPr/>
        </p:nvPicPr>
        <p:blipFill rotWithShape="1">
          <a:blip r:embed="rId3">
            <a:alphaModFix/>
          </a:blip>
          <a:srcRect b="0" l="0" r="0" t="29458"/>
          <a:stretch/>
        </p:blipFill>
        <p:spPr>
          <a:xfrm>
            <a:off x="0" y="2673225"/>
            <a:ext cx="4621000" cy="2437800"/>
          </a:xfrm>
          <a:prstGeom prst="rect">
            <a:avLst/>
          </a:prstGeom>
          <a:noFill/>
          <a:ln>
            <a:noFill/>
          </a:ln>
        </p:spPr>
      </p:pic>
      <p:pic>
        <p:nvPicPr>
          <p:cNvPr descr="Image result for hash browns cubed" id="525" name="Google Shape;525;p65"/>
          <p:cNvPicPr preferRelativeResize="0"/>
          <p:nvPr/>
        </p:nvPicPr>
        <p:blipFill rotWithShape="1">
          <a:blip r:embed="rId4">
            <a:alphaModFix/>
          </a:blip>
          <a:srcRect b="21476" l="0" r="0" t="0"/>
          <a:stretch/>
        </p:blipFill>
        <p:spPr>
          <a:xfrm>
            <a:off x="4889100" y="0"/>
            <a:ext cx="4254900" cy="2505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pic>
        <p:nvPicPr>
          <p:cNvPr id="530" name="Google Shape;530;p66"/>
          <p:cNvPicPr preferRelativeResize="0"/>
          <p:nvPr/>
        </p:nvPicPr>
        <p:blipFill rotWithShape="1">
          <a:blip r:embed="rId3">
            <a:alphaModFix/>
          </a:blip>
          <a:srcRect b="0" l="34934" r="34934" t="0"/>
          <a:stretch/>
        </p:blipFill>
        <p:spPr>
          <a:xfrm>
            <a:off x="6044250" y="0"/>
            <a:ext cx="3099600" cy="5143500"/>
          </a:xfrm>
          <a:prstGeom prst="rect">
            <a:avLst/>
          </a:prstGeom>
          <a:noFill/>
          <a:ln>
            <a:noFill/>
          </a:ln>
        </p:spPr>
      </p:pic>
      <p:sp>
        <p:nvSpPr>
          <p:cNvPr id="531" name="Google Shape;531;p66"/>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Mexican Pinto Beans</a:t>
            </a:r>
            <a:endParaRPr sz="800"/>
          </a:p>
        </p:txBody>
      </p:sp>
      <p:sp>
        <p:nvSpPr>
          <p:cNvPr id="532" name="Google Shape;532;p66"/>
          <p:cNvSpPr txBox="1"/>
          <p:nvPr/>
        </p:nvSpPr>
        <p:spPr>
          <a:xfrm>
            <a:off x="171750" y="11267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304800" lvl="0" marL="457200" marR="0" rtl="0" algn="l">
              <a:lnSpc>
                <a:spcPct val="100000"/>
              </a:lnSpc>
              <a:spcBef>
                <a:spcPts val="0"/>
              </a:spcBef>
              <a:spcAft>
                <a:spcPts val="0"/>
              </a:spcAft>
              <a:buSzPts val="1200"/>
              <a:buFont typeface="Open Sans"/>
              <a:buChar char="●"/>
            </a:pPr>
            <a:r>
              <a:rPr lang="es" sz="1200"/>
              <a:t>An assortment of fresh green peppers or/and chili</a:t>
            </a:r>
            <a:endParaRPr sz="1200"/>
          </a:p>
          <a:p>
            <a:pPr indent="-304800" lvl="0" marL="457200" marR="0" rtl="0" algn="l">
              <a:lnSpc>
                <a:spcPct val="100000"/>
              </a:lnSpc>
              <a:spcBef>
                <a:spcPts val="0"/>
              </a:spcBef>
              <a:spcAft>
                <a:spcPts val="0"/>
              </a:spcAft>
              <a:buSzPts val="1200"/>
              <a:buFont typeface="Open Sans"/>
              <a:buChar char="●"/>
            </a:pPr>
            <a:r>
              <a:rPr lang="es" sz="1200"/>
              <a:t>Chicken Broth (Enough to fill a pot and cover the beans by two inches)</a:t>
            </a:r>
            <a:endParaRPr sz="1200"/>
          </a:p>
          <a:p>
            <a:pPr indent="-304800" lvl="0" marL="457200" marR="0" rtl="0" algn="l">
              <a:lnSpc>
                <a:spcPct val="100000"/>
              </a:lnSpc>
              <a:spcBef>
                <a:spcPts val="0"/>
              </a:spcBef>
              <a:spcAft>
                <a:spcPts val="0"/>
              </a:spcAft>
              <a:buSzPts val="1200"/>
              <a:buFont typeface="Open Sans"/>
              <a:buChar char="●"/>
            </a:pPr>
            <a:r>
              <a:rPr lang="es" sz="1200"/>
              <a:t>2 bay leaves</a:t>
            </a:r>
            <a:endParaRPr sz="1200"/>
          </a:p>
          <a:p>
            <a:pPr indent="0" lvl="0" marL="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33" name="Google Shape;533;p66"/>
          <p:cNvSpPr txBox="1"/>
          <p:nvPr/>
        </p:nvSpPr>
        <p:spPr>
          <a:xfrm>
            <a:off x="171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Gabriel Gutierrez</a:t>
            </a:r>
            <a:endParaRPr sz="600"/>
          </a:p>
        </p:txBody>
      </p:sp>
      <p:sp>
        <p:nvSpPr>
          <p:cNvPr id="534" name="Google Shape;534;p66"/>
          <p:cNvSpPr txBox="1"/>
          <p:nvPr/>
        </p:nvSpPr>
        <p:spPr>
          <a:xfrm>
            <a:off x="0" y="9082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 Dish</a:t>
            </a:r>
            <a:endParaRPr i="1" sz="600"/>
          </a:p>
        </p:txBody>
      </p:sp>
      <p:sp>
        <p:nvSpPr>
          <p:cNvPr id="535" name="Google Shape;535;p66"/>
          <p:cNvSpPr txBox="1"/>
          <p:nvPr/>
        </p:nvSpPr>
        <p:spPr>
          <a:xfrm>
            <a:off x="4019250" y="9701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To serve four people</a:t>
            </a:r>
            <a:endParaRPr i="1" sz="600"/>
          </a:p>
        </p:txBody>
      </p:sp>
      <p:sp>
        <p:nvSpPr>
          <p:cNvPr id="536" name="Google Shape;536;p66"/>
          <p:cNvSpPr txBox="1"/>
          <p:nvPr/>
        </p:nvSpPr>
        <p:spPr>
          <a:xfrm>
            <a:off x="3108000" y="10585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200"/>
          </a:p>
          <a:p>
            <a:pPr indent="-304800" lvl="0" marL="457200" marR="0" rtl="0" algn="l">
              <a:lnSpc>
                <a:spcPct val="100000"/>
              </a:lnSpc>
              <a:spcBef>
                <a:spcPts val="600"/>
              </a:spcBef>
              <a:spcAft>
                <a:spcPts val="0"/>
              </a:spcAft>
              <a:buSzPts val="1200"/>
              <a:buFont typeface="Open Sans"/>
              <a:buChar char="●"/>
            </a:pPr>
            <a:r>
              <a:rPr lang="es" sz="1200"/>
              <a:t>Two strips of bacon or ham hock</a:t>
            </a:r>
            <a:endParaRPr sz="1200"/>
          </a:p>
          <a:p>
            <a:pPr indent="-304800" lvl="0" marL="457200" marR="0" rtl="0" algn="l">
              <a:lnSpc>
                <a:spcPct val="100000"/>
              </a:lnSpc>
              <a:spcBef>
                <a:spcPts val="0"/>
              </a:spcBef>
              <a:spcAft>
                <a:spcPts val="0"/>
              </a:spcAft>
              <a:buSzPts val="1200"/>
              <a:buFont typeface="Open Sans"/>
              <a:buChar char="●"/>
            </a:pPr>
            <a:r>
              <a:rPr lang="es" sz="1200"/>
              <a:t>Half Medium Onion</a:t>
            </a:r>
            <a:endParaRPr sz="1200"/>
          </a:p>
          <a:p>
            <a:pPr indent="-304800" lvl="0" marL="457200" marR="0" rtl="0" algn="l">
              <a:lnSpc>
                <a:spcPct val="100000"/>
              </a:lnSpc>
              <a:spcBef>
                <a:spcPts val="0"/>
              </a:spcBef>
              <a:spcAft>
                <a:spcPts val="0"/>
              </a:spcAft>
              <a:buSzPts val="1200"/>
              <a:buFont typeface="Open Sans"/>
              <a:buChar char="●"/>
            </a:pPr>
            <a:r>
              <a:rPr lang="es" sz="1200"/>
              <a:t>Salt or/and pepper (To taste - around four to seven pinches)</a:t>
            </a:r>
            <a:endParaRPr sz="1200"/>
          </a:p>
          <a:p>
            <a:pPr indent="-304800" lvl="0" marL="457200" marR="0" rtl="0" algn="l">
              <a:lnSpc>
                <a:spcPct val="100000"/>
              </a:lnSpc>
              <a:spcBef>
                <a:spcPts val="0"/>
              </a:spcBef>
              <a:spcAft>
                <a:spcPts val="0"/>
              </a:spcAft>
              <a:buSzPts val="1200"/>
              <a:buFont typeface="Open Sans"/>
              <a:buChar char="●"/>
            </a:pPr>
            <a:r>
              <a:rPr lang="es" sz="1200"/>
              <a:t>1 pkg pinto beans</a:t>
            </a:r>
            <a:endParaRPr sz="1200"/>
          </a:p>
          <a:p>
            <a:pPr indent="0" lvl="0" marL="457200" marR="0" rtl="0" algn="l">
              <a:lnSpc>
                <a:spcPct val="100000"/>
              </a:lnSpc>
              <a:spcBef>
                <a:spcPts val="600"/>
              </a:spcBef>
              <a:spcAft>
                <a:spcPts val="0"/>
              </a:spcAft>
              <a:buNone/>
            </a:pPr>
            <a:r>
              <a:t/>
            </a:r>
            <a:endParaRPr sz="1200"/>
          </a:p>
          <a:p>
            <a:pPr indent="0" lvl="0" marL="0" marR="0" rtl="0" algn="l">
              <a:lnSpc>
                <a:spcPct val="100000"/>
              </a:lnSpc>
              <a:spcBef>
                <a:spcPts val="60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537" name="Google Shape;537;p66"/>
          <p:cNvSpPr txBox="1"/>
          <p:nvPr/>
        </p:nvSpPr>
        <p:spPr>
          <a:xfrm>
            <a:off x="171750" y="2547700"/>
            <a:ext cx="5751000" cy="25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PROCEDURE:</a:t>
            </a:r>
            <a:endParaRPr b="1">
              <a:latin typeface="Open Sans"/>
              <a:ea typeface="Open Sans"/>
              <a:cs typeface="Open Sans"/>
              <a:sym typeface="Open Sans"/>
            </a:endParaRPr>
          </a:p>
          <a:p>
            <a:pPr indent="-304800" lvl="0" marL="457200" marR="0" rtl="0" algn="l">
              <a:lnSpc>
                <a:spcPct val="100000"/>
              </a:lnSpc>
              <a:spcBef>
                <a:spcPts val="0"/>
              </a:spcBef>
              <a:spcAft>
                <a:spcPts val="0"/>
              </a:spcAft>
              <a:buSzPts val="1200"/>
              <a:buAutoNum type="arabicPeriod"/>
            </a:pPr>
            <a:r>
              <a:rPr lang="es" sz="1200"/>
              <a:t>Soak 1 pkg pinto beans overnight, and retrieve them in the morning.</a:t>
            </a:r>
            <a:endParaRPr sz="1200"/>
          </a:p>
          <a:p>
            <a:pPr indent="-304800" lvl="0" marL="457200" marR="0" rtl="0" algn="l">
              <a:lnSpc>
                <a:spcPct val="100000"/>
              </a:lnSpc>
              <a:spcBef>
                <a:spcPts val="0"/>
              </a:spcBef>
              <a:spcAft>
                <a:spcPts val="0"/>
              </a:spcAft>
              <a:buSzPts val="1200"/>
              <a:buAutoNum type="arabicPeriod"/>
            </a:pPr>
            <a:r>
              <a:rPr lang="es" sz="1200"/>
              <a:t>Take a crockpot, and put the beans inside.</a:t>
            </a:r>
            <a:endParaRPr sz="1200"/>
          </a:p>
          <a:p>
            <a:pPr indent="-304800" lvl="0" marL="457200" marR="0" rtl="0" algn="l">
              <a:lnSpc>
                <a:spcPct val="100000"/>
              </a:lnSpc>
              <a:spcBef>
                <a:spcPts val="0"/>
              </a:spcBef>
              <a:spcAft>
                <a:spcPts val="0"/>
              </a:spcAft>
              <a:buSzPts val="1200"/>
              <a:buAutoNum type="arabicPeriod"/>
            </a:pPr>
            <a:r>
              <a:rPr lang="es" sz="1200"/>
              <a:t>Add enough chicken broth to cover the beans by two inches.</a:t>
            </a:r>
            <a:endParaRPr sz="1200"/>
          </a:p>
          <a:p>
            <a:pPr indent="-304800" lvl="0" marL="457200" marR="0" rtl="0" algn="l">
              <a:lnSpc>
                <a:spcPct val="100000"/>
              </a:lnSpc>
              <a:spcBef>
                <a:spcPts val="0"/>
              </a:spcBef>
              <a:spcAft>
                <a:spcPts val="0"/>
              </a:spcAft>
              <a:buSzPts val="1200"/>
              <a:buAutoNum type="arabicPeriod"/>
            </a:pPr>
            <a:r>
              <a:rPr lang="es" sz="1200"/>
              <a:t>Plop in two bay leaves.</a:t>
            </a:r>
            <a:endParaRPr sz="1200"/>
          </a:p>
          <a:p>
            <a:pPr indent="-304800" lvl="0" marL="457200" marR="0" rtl="0" algn="l">
              <a:lnSpc>
                <a:spcPct val="100000"/>
              </a:lnSpc>
              <a:spcBef>
                <a:spcPts val="0"/>
              </a:spcBef>
              <a:spcAft>
                <a:spcPts val="0"/>
              </a:spcAft>
              <a:buSzPts val="1200"/>
              <a:buAutoNum type="arabicPeriod"/>
            </a:pPr>
            <a:r>
              <a:rPr lang="es" sz="1200"/>
              <a:t>Add the bacon/ham hock.</a:t>
            </a:r>
            <a:endParaRPr sz="1200"/>
          </a:p>
          <a:p>
            <a:pPr indent="-304800" lvl="0" marL="457200" marR="0" rtl="0" algn="l">
              <a:lnSpc>
                <a:spcPct val="100000"/>
              </a:lnSpc>
              <a:spcBef>
                <a:spcPts val="0"/>
              </a:spcBef>
              <a:spcAft>
                <a:spcPts val="0"/>
              </a:spcAft>
              <a:buSzPts val="1200"/>
              <a:buAutoNum type="arabicPeriod"/>
            </a:pPr>
            <a:r>
              <a:rPr lang="es" sz="1200"/>
              <a:t>Add the half medium onion.</a:t>
            </a:r>
            <a:endParaRPr sz="1200"/>
          </a:p>
          <a:p>
            <a:pPr indent="-304800" lvl="0" marL="457200" marR="0" rtl="0" algn="l">
              <a:lnSpc>
                <a:spcPct val="100000"/>
              </a:lnSpc>
              <a:spcBef>
                <a:spcPts val="0"/>
              </a:spcBef>
              <a:spcAft>
                <a:spcPts val="0"/>
              </a:spcAft>
              <a:buSzPts val="1200"/>
              <a:buAutoNum type="arabicPeriod"/>
            </a:pPr>
            <a:r>
              <a:rPr lang="es" sz="1200"/>
              <a:t>Place in an assortment of fresh green peppers or chili.</a:t>
            </a:r>
            <a:endParaRPr sz="1200"/>
          </a:p>
          <a:p>
            <a:pPr indent="-304800" lvl="0" marL="457200" marR="0" rtl="0" algn="l">
              <a:lnSpc>
                <a:spcPct val="100000"/>
              </a:lnSpc>
              <a:spcBef>
                <a:spcPts val="0"/>
              </a:spcBef>
              <a:spcAft>
                <a:spcPts val="0"/>
              </a:spcAft>
              <a:buSzPts val="1200"/>
              <a:buAutoNum type="arabicPeriod"/>
            </a:pPr>
            <a:r>
              <a:rPr lang="es" sz="1200"/>
              <a:t>Salt and pepper to taste.</a:t>
            </a:r>
            <a:endParaRPr sz="1200"/>
          </a:p>
          <a:p>
            <a:pPr indent="-304800" lvl="0" marL="457200" marR="0" rtl="0" algn="l">
              <a:lnSpc>
                <a:spcPct val="100000"/>
              </a:lnSpc>
              <a:spcBef>
                <a:spcPts val="0"/>
              </a:spcBef>
              <a:spcAft>
                <a:spcPts val="0"/>
              </a:spcAft>
              <a:buSzPts val="1200"/>
              <a:buAutoNum type="arabicPeriod"/>
            </a:pPr>
            <a:r>
              <a:rPr lang="es" sz="1200"/>
              <a:t>Cook on the low setting for 6-8 hours.</a:t>
            </a:r>
            <a:endParaRPr sz="1200"/>
          </a:p>
          <a:p>
            <a:pPr indent="-304800" lvl="0" marL="457200" marR="0" rtl="0" algn="l">
              <a:lnSpc>
                <a:spcPct val="100000"/>
              </a:lnSpc>
              <a:spcBef>
                <a:spcPts val="0"/>
              </a:spcBef>
              <a:spcAft>
                <a:spcPts val="0"/>
              </a:spcAft>
              <a:buSzPts val="1200"/>
              <a:buAutoNum type="arabicPeriod"/>
            </a:pPr>
            <a:r>
              <a:rPr lang="es" sz="1200"/>
              <a:t>When you are finished eating, put them inside a refrigerator (good for at least a week) or freeze. Take out and heat up later (in the microwave) for a quick snack or meal.</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38" name="Google Shape;538;p66">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pic>
        <p:nvPicPr>
          <p:cNvPr id="543" name="Google Shape;543;p67"/>
          <p:cNvPicPr preferRelativeResize="0"/>
          <p:nvPr/>
        </p:nvPicPr>
        <p:blipFill rotWithShape="1">
          <a:blip r:embed="rId3">
            <a:alphaModFix/>
          </a:blip>
          <a:srcRect b="0" l="16666" r="16666" t="0"/>
          <a:stretch/>
        </p:blipFill>
        <p:spPr>
          <a:xfrm>
            <a:off x="5714999" y="0"/>
            <a:ext cx="3429000" cy="5143500"/>
          </a:xfrm>
          <a:prstGeom prst="rect">
            <a:avLst/>
          </a:prstGeom>
          <a:noFill/>
          <a:ln>
            <a:noFill/>
          </a:ln>
        </p:spPr>
      </p:pic>
      <p:sp>
        <p:nvSpPr>
          <p:cNvPr id="544" name="Google Shape;544;p67"/>
          <p:cNvSpPr txBox="1"/>
          <p:nvPr/>
        </p:nvSpPr>
        <p:spPr>
          <a:xfrm>
            <a:off x="3142000" y="657575"/>
            <a:ext cx="24486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i="1" lang="es" sz="1200">
                <a:latin typeface="Open Sans"/>
                <a:ea typeface="Open Sans"/>
                <a:cs typeface="Open Sans"/>
                <a:sym typeface="Open Sans"/>
              </a:rPr>
              <a:t>The spotlight ingredient of my recipe is the fresh green peppers. They are the fruit of the plant, and can be eaten raw and cooked. They were first found in Mexico, across the southern region of Pueblo. They are generally harvested 80 to 60 days after they are planted, and can be taken when they are green, red, or yellow. They give a unique flavor to the recipe, and it completes the whole dish. Green peppers, unlike their red and yellow cousins, taste very bitter, and slightly spicy. They are crunchy on the outside and wet and smooth on the inside. These peppers are high in vitamin C, A, and B6, and are very good for you.</a:t>
            </a:r>
            <a:endParaRPr i="1" sz="1200">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t/>
            </a:r>
            <a:endParaRPr i="1" sz="1200">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t/>
            </a:r>
            <a:endParaRPr i="1" sz="1200">
              <a:latin typeface="Open Sans"/>
              <a:ea typeface="Open Sans"/>
              <a:cs typeface="Open Sans"/>
              <a:sym typeface="Open Sans"/>
            </a:endParaRPr>
          </a:p>
          <a:p>
            <a:pPr indent="0" lvl="0" marL="0" marR="0" rtl="0" algn="l">
              <a:lnSpc>
                <a:spcPct val="100000"/>
              </a:lnSpc>
              <a:spcBef>
                <a:spcPts val="1200"/>
              </a:spcBef>
              <a:spcAft>
                <a:spcPts val="0"/>
              </a:spcAft>
              <a:buClr>
                <a:srgbClr val="222222"/>
              </a:buClr>
              <a:buFont typeface="Arial"/>
              <a:buNone/>
            </a:pPr>
            <a:r>
              <a:t/>
            </a:r>
            <a:endParaRPr i="1" sz="1200">
              <a:latin typeface="Open Sans"/>
              <a:ea typeface="Open Sans"/>
              <a:cs typeface="Open Sans"/>
              <a:sym typeface="Open Sans"/>
            </a:endParaRPr>
          </a:p>
        </p:txBody>
      </p:sp>
      <p:sp>
        <p:nvSpPr>
          <p:cNvPr id="545" name="Google Shape;545;p67"/>
          <p:cNvSpPr txBox="1"/>
          <p:nvPr/>
        </p:nvSpPr>
        <p:spPr>
          <a:xfrm>
            <a:off x="89675" y="498525"/>
            <a:ext cx="23460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a:latin typeface="Open Sans"/>
                <a:ea typeface="Open Sans"/>
                <a:cs typeface="Open Sans"/>
                <a:sym typeface="Open Sans"/>
              </a:rPr>
              <a:t>All About My Recipe:</a:t>
            </a:r>
            <a:endParaRPr b="1" i="0" u="none" cap="none" strike="noStrike">
              <a:solidFill>
                <a:srgbClr val="000000"/>
              </a:solidFill>
              <a:latin typeface="Open Sans"/>
              <a:ea typeface="Open Sans"/>
              <a:cs typeface="Open Sans"/>
              <a:sym typeface="Open Sans"/>
            </a:endParaRPr>
          </a:p>
        </p:txBody>
      </p:sp>
      <p:sp>
        <p:nvSpPr>
          <p:cNvPr id="546" name="Google Shape;546;p67"/>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i="1" lang="es" sz="1300">
                <a:latin typeface="Open Sans"/>
                <a:ea typeface="Open Sans"/>
                <a:cs typeface="Open Sans"/>
                <a:sym typeface="Open Sans"/>
              </a:rPr>
              <a:t>My </a:t>
            </a:r>
            <a:r>
              <a:rPr i="1" lang="es" sz="1300">
                <a:latin typeface="Open Sans"/>
                <a:ea typeface="Open Sans"/>
                <a:cs typeface="Open Sans"/>
                <a:sym typeface="Open Sans"/>
              </a:rPr>
              <a:t>Bisabuela</a:t>
            </a:r>
            <a:r>
              <a:rPr i="1" lang="es" sz="1300">
                <a:latin typeface="Open Sans"/>
                <a:ea typeface="Open Sans"/>
                <a:cs typeface="Open Sans"/>
                <a:sym typeface="Open Sans"/>
              </a:rPr>
              <a:t> (my great grandmother) beans recipe was passed down to my family, through generations, and whenever we eat it, we know that she is still here with us, no matter where we go, no matter where we are. It’s a recipe that came all the way from Monterrey, Mexico (where my grandmother lived) and it has followed us all the way here. It is, in essence, a part of her that is now a part of us. This recipe is delicious because it has a unique, savory flavor, and we eat it all the time and is a loved family dish.</a:t>
            </a:r>
            <a:endParaRPr b="0" i="0" sz="1300" u="none" cap="none" strike="noStrike">
              <a:solidFill>
                <a:srgbClr val="000000"/>
              </a:solidFill>
              <a:latin typeface="Open Sans"/>
              <a:ea typeface="Open Sans"/>
              <a:cs typeface="Open Sans"/>
              <a:sym typeface="Open Sans"/>
            </a:endParaRPr>
          </a:p>
        </p:txBody>
      </p:sp>
      <p:sp>
        <p:nvSpPr>
          <p:cNvPr id="547" name="Google Shape;547;p67"/>
          <p:cNvSpPr txBox="1"/>
          <p:nvPr/>
        </p:nvSpPr>
        <p:spPr>
          <a:xfrm>
            <a:off x="2666538" y="498525"/>
            <a:ext cx="28176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Spotlight Ingredient: </a:t>
            </a:r>
            <a:endParaRPr b="1">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pic>
        <p:nvPicPr>
          <p:cNvPr id="552" name="Google Shape;552;p68"/>
          <p:cNvPicPr preferRelativeResize="0"/>
          <p:nvPr/>
        </p:nvPicPr>
        <p:blipFill rotWithShape="1">
          <a:blip r:embed="rId3">
            <a:alphaModFix/>
          </a:blip>
          <a:srcRect b="0" l="30314" r="30314" t="0"/>
          <a:stretch/>
        </p:blipFill>
        <p:spPr>
          <a:xfrm>
            <a:off x="0" y="0"/>
            <a:ext cx="3037500" cy="5143500"/>
          </a:xfrm>
          <a:prstGeom prst="rect">
            <a:avLst/>
          </a:prstGeom>
          <a:noFill/>
          <a:ln>
            <a:noFill/>
          </a:ln>
        </p:spPr>
      </p:pic>
      <p:sp>
        <p:nvSpPr>
          <p:cNvPr id="553" name="Google Shape;553;p6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          Memory Pie</a:t>
            </a:r>
            <a:endParaRPr sz="800"/>
          </a:p>
        </p:txBody>
      </p:sp>
      <p:sp>
        <p:nvSpPr>
          <p:cNvPr id="554" name="Google Shape;554;p68"/>
          <p:cNvSpPr txBox="1"/>
          <p:nvPr/>
        </p:nvSpPr>
        <p:spPr>
          <a:xfrm>
            <a:off x="3219750" y="1433650"/>
            <a:ext cx="30375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8 strawberries</a:t>
            </a:r>
            <a:endParaRPr/>
          </a:p>
          <a:p>
            <a:pPr indent="-330200" lvl="0" marL="457200" marR="0" rtl="0" algn="l">
              <a:lnSpc>
                <a:spcPct val="100000"/>
              </a:lnSpc>
              <a:spcBef>
                <a:spcPts val="0"/>
              </a:spcBef>
              <a:spcAft>
                <a:spcPts val="0"/>
              </a:spcAft>
              <a:buClr>
                <a:srgbClr val="000000"/>
              </a:buClr>
              <a:buSzPts val="1600"/>
              <a:buFont typeface="Open Sans"/>
              <a:buChar char="●"/>
            </a:pPr>
            <a:r>
              <a:rPr lang="es"/>
              <a:t>4 or 5 store bought pudding cups, or (next one)</a:t>
            </a:r>
            <a:endParaRPr/>
          </a:p>
          <a:p>
            <a:pPr indent="-330200" lvl="0" marL="457200" marR="0" rtl="0" algn="l">
              <a:lnSpc>
                <a:spcPct val="100000"/>
              </a:lnSpc>
              <a:spcBef>
                <a:spcPts val="0"/>
              </a:spcBef>
              <a:spcAft>
                <a:spcPts val="0"/>
              </a:spcAft>
              <a:buClr>
                <a:srgbClr val="000000"/>
              </a:buClr>
              <a:buSzPts val="1600"/>
              <a:buFont typeface="Open Sans"/>
              <a:buChar char="●"/>
            </a:pPr>
            <a:r>
              <a:rPr lang="es"/>
              <a:t> 1 or 2 packs of pudding powder</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55" name="Google Shape;555;p68"/>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2000">
                <a:latin typeface="Open Sans"/>
                <a:ea typeface="Open Sans"/>
                <a:cs typeface="Open Sans"/>
                <a:sym typeface="Open Sans"/>
              </a:rPr>
              <a:t>Isabella Lopez</a:t>
            </a:r>
            <a:endParaRPr i="1" sz="600"/>
          </a:p>
        </p:txBody>
      </p:sp>
      <p:sp>
        <p:nvSpPr>
          <p:cNvPr id="556" name="Google Shape;556;p68"/>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Dessert</a:t>
            </a:r>
            <a:endParaRPr i="1" sz="600"/>
          </a:p>
        </p:txBody>
      </p:sp>
      <p:sp>
        <p:nvSpPr>
          <p:cNvPr id="557" name="Google Shape;557;p68"/>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About 12</a:t>
            </a:r>
            <a:endParaRPr i="1" sz="600"/>
          </a:p>
        </p:txBody>
      </p:sp>
      <p:sp>
        <p:nvSpPr>
          <p:cNvPr id="558" name="Google Shape;558;p68"/>
          <p:cNvSpPr txBox="1"/>
          <p:nvPr/>
        </p:nvSpPr>
        <p:spPr>
          <a:xfrm>
            <a:off x="6156000" y="1433650"/>
            <a:ext cx="29337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 1 pie crust</a:t>
            </a:r>
            <a:endParaRPr/>
          </a:p>
          <a:p>
            <a:pPr indent="-330200" lvl="0" marL="457200" marR="0" rtl="0" algn="l">
              <a:lnSpc>
                <a:spcPct val="100000"/>
              </a:lnSpc>
              <a:spcBef>
                <a:spcPts val="0"/>
              </a:spcBef>
              <a:spcAft>
                <a:spcPts val="0"/>
              </a:spcAft>
              <a:buClr>
                <a:srgbClr val="000000"/>
              </a:buClr>
              <a:buSzPts val="1600"/>
              <a:buFont typeface="Open Sans"/>
              <a:buChar char="●"/>
            </a:pPr>
            <a:r>
              <a:rPr lang="es"/>
              <a:t>Any toppings that are desired</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59" name="Google Shape;559;p68"/>
          <p:cNvSpPr txBox="1"/>
          <p:nvPr/>
        </p:nvSpPr>
        <p:spPr>
          <a:xfrm>
            <a:off x="3219750" y="3015300"/>
            <a:ext cx="5751000" cy="21861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SzPts val="1600"/>
              <a:buFont typeface="Open Sans"/>
              <a:buAutoNum type="arabicPeriod"/>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AutoNum type="arabicPeriod"/>
            </a:pPr>
            <a:r>
              <a:rPr lang="es"/>
              <a:t>Cut your strawberries into fourths, and cut each fourth in fourths</a:t>
            </a:r>
            <a:endParaRPr/>
          </a:p>
          <a:p>
            <a:pPr indent="-317500" lvl="0" marL="457200" marR="0" rtl="0" algn="l">
              <a:lnSpc>
                <a:spcPct val="100000"/>
              </a:lnSpc>
              <a:spcBef>
                <a:spcPts val="0"/>
              </a:spcBef>
              <a:spcAft>
                <a:spcPts val="0"/>
              </a:spcAft>
              <a:buSzPts val="1400"/>
              <a:buAutoNum type="arabicPeriod"/>
            </a:pPr>
            <a:r>
              <a:rPr lang="es"/>
              <a:t>Pour your pudding into your pie crust</a:t>
            </a:r>
            <a:endParaRPr/>
          </a:p>
          <a:p>
            <a:pPr indent="-317500" lvl="0" marL="457200" marR="0" rtl="0" algn="l">
              <a:lnSpc>
                <a:spcPct val="100000"/>
              </a:lnSpc>
              <a:spcBef>
                <a:spcPts val="0"/>
              </a:spcBef>
              <a:spcAft>
                <a:spcPts val="0"/>
              </a:spcAft>
              <a:buSzPts val="1400"/>
              <a:buAutoNum type="arabicPeriod"/>
            </a:pPr>
            <a:r>
              <a:rPr lang="es"/>
              <a:t>Drop your strawberries into the pudding. Fold them into the pudding</a:t>
            </a:r>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Refrigerate your pie for half an hour</a:t>
            </a:r>
            <a:endParaRPr>
              <a:latin typeface="Open Sans"/>
              <a:ea typeface="Open Sans"/>
              <a:cs typeface="Open Sans"/>
              <a:sym typeface="Open Sans"/>
            </a:endParaRPr>
          </a:p>
          <a:p>
            <a:pPr indent="-317500" lvl="0" marL="457200" marR="0" rtl="0" algn="l">
              <a:lnSpc>
                <a:spcPct val="100000"/>
              </a:lnSpc>
              <a:spcBef>
                <a:spcPts val="0"/>
              </a:spcBef>
              <a:spcAft>
                <a:spcPts val="0"/>
              </a:spcAft>
              <a:buSzPts val="1400"/>
              <a:buFont typeface="Open Sans"/>
              <a:buAutoNum type="arabicPeriod"/>
            </a:pPr>
            <a:r>
              <a:rPr lang="es">
                <a:latin typeface="Open Sans"/>
                <a:ea typeface="Open Sans"/>
                <a:cs typeface="Open Sans"/>
                <a:sym typeface="Open Sans"/>
              </a:rPr>
              <a:t>Take your pie out, add your toppings and enjoy (it’s kinda messy)</a:t>
            </a:r>
            <a:endParaRPr>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6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600">
              <a:latin typeface="Open Sans"/>
              <a:ea typeface="Open Sans"/>
              <a:cs typeface="Open Sans"/>
              <a:sym typeface="Open Sans"/>
            </a:endParaRPr>
          </a:p>
        </p:txBody>
      </p:sp>
      <p:sp>
        <p:nvSpPr>
          <p:cNvPr id="560" name="Google Shape;560;p68">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6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STRAWBERRIES</a:t>
            </a:r>
            <a:endParaRPr/>
          </a:p>
          <a:p>
            <a:pPr indent="0" lvl="0" marL="0" marR="0" rtl="0" algn="l">
              <a:lnSpc>
                <a:spcPct val="100000"/>
              </a:lnSpc>
              <a:spcBef>
                <a:spcPts val="600"/>
              </a:spcBef>
              <a:spcAft>
                <a:spcPts val="0"/>
              </a:spcAft>
              <a:buClr>
                <a:srgbClr val="000000"/>
              </a:buClr>
              <a:buFont typeface="PT Sans"/>
              <a:buNone/>
            </a:pPr>
            <a:r>
              <a:rPr lang="es">
                <a:latin typeface="Open Sans"/>
                <a:ea typeface="Open Sans"/>
                <a:cs typeface="Open Sans"/>
                <a:sym typeface="Open Sans"/>
              </a:rPr>
              <a:t> Strawberries are the spotlight ingredient in my recipe. They are a red fruit with lots of black and/or green seeds. It’s sweet, but it has this other taste I can’t describe. Is it tart? I don’t know. Again, it is a fruit. The strawberries are usually ready 30 days after the flowers bloom. They are usually harvested in spring and early summer. They have vitamin C, B2, B5, B6, and vitamin K. They have manganese, dietary fiber, iodine, potassium, and folate. They can also help combat disease.</a:t>
            </a:r>
            <a:endParaRPr>
              <a:latin typeface="Open Sans"/>
              <a:ea typeface="Open Sans"/>
              <a:cs typeface="Open Sans"/>
              <a:sym typeface="Open Sans"/>
            </a:endParaRPr>
          </a:p>
        </p:txBody>
      </p:sp>
      <p:sp>
        <p:nvSpPr>
          <p:cNvPr id="566" name="Google Shape;566;p6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a:latin typeface="Open Sans"/>
                <a:ea typeface="Open Sans"/>
                <a:cs typeface="Open Sans"/>
                <a:sym typeface="Open Sans"/>
              </a:rPr>
              <a:t>This recipe is really important to me. My mom does not have the time to do anything special, but she did make this pie. I remember that it was a Saturday, and everyone was bored, and she made this pie, and it was delicious. It is not some part of a food culture, as far as I know. I think that what makes this delicious, is that it is a mixture of so many flavors. It’s sweet, it’s salty, and it tastes like strawberries (they’re the only fruit we all like). Who wouldn’t like that!?</a:t>
            </a:r>
            <a:endParaRPr>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latin typeface="Open Sans"/>
              <a:ea typeface="Open Sans"/>
              <a:cs typeface="Open Sans"/>
              <a:sym typeface="Open Sans"/>
            </a:endParaRPr>
          </a:p>
        </p:txBody>
      </p:sp>
      <p:pic>
        <p:nvPicPr>
          <p:cNvPr id="567" name="Google Shape;567;p69"/>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568" name="Google Shape;568;p69"/>
          <p:cNvPicPr preferRelativeResize="0"/>
          <p:nvPr/>
        </p:nvPicPr>
        <p:blipFill rotWithShape="1">
          <a:blip r:embed="rId4">
            <a:alphaModFix/>
          </a:blip>
          <a:srcRect b="9408" l="0" r="0" t="9416"/>
          <a:stretch/>
        </p:blipFill>
        <p:spPr>
          <a:xfrm>
            <a:off x="4619450" y="2655200"/>
            <a:ext cx="4437900" cy="2395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70"/>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PEANUT BUTTER PASTA</a:t>
            </a:r>
            <a:endParaRPr sz="3000">
              <a:latin typeface="Open Sans"/>
              <a:ea typeface="Open Sans"/>
              <a:cs typeface="Open Sans"/>
              <a:sym typeface="Open Sans"/>
            </a:endParaRPr>
          </a:p>
        </p:txBody>
      </p:sp>
      <p:sp>
        <p:nvSpPr>
          <p:cNvPr id="574" name="Google Shape;574;p70"/>
          <p:cNvSpPr txBox="1"/>
          <p:nvPr/>
        </p:nvSpPr>
        <p:spPr>
          <a:xfrm>
            <a:off x="3195000" y="1440838"/>
            <a:ext cx="2754000" cy="10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INGREDIENTS:</a:t>
            </a:r>
            <a:endParaRPr b="1" sz="1600"/>
          </a:p>
          <a:p>
            <a:pPr indent="-311150" lvl="0" marL="457200" marR="0" rtl="0" algn="l">
              <a:lnSpc>
                <a:spcPct val="100000"/>
              </a:lnSpc>
              <a:spcBef>
                <a:spcPts val="0"/>
              </a:spcBef>
              <a:spcAft>
                <a:spcPts val="0"/>
              </a:spcAft>
              <a:buClr>
                <a:srgbClr val="000000"/>
              </a:buClr>
              <a:buSzPts val="1300"/>
              <a:buFont typeface="Open Sans"/>
              <a:buChar char="●"/>
            </a:pPr>
            <a:r>
              <a:rPr lang="es" sz="1300"/>
              <a:t>8 oz udon or soba noodles</a:t>
            </a:r>
            <a:endParaRPr sz="1300"/>
          </a:p>
          <a:p>
            <a:pPr indent="-311150" lvl="0" marL="457200" rtl="0" algn="l">
              <a:spcBef>
                <a:spcPts val="0"/>
              </a:spcBef>
              <a:spcAft>
                <a:spcPts val="0"/>
              </a:spcAft>
              <a:buSzPts val="1300"/>
              <a:buFont typeface="Open Sans"/>
              <a:buChar char="●"/>
            </a:pPr>
            <a:r>
              <a:rPr lang="es" sz="1300">
                <a:solidFill>
                  <a:schemeClr val="dk1"/>
                </a:solidFill>
              </a:rPr>
              <a:t>3 tablespoons tahini</a:t>
            </a:r>
            <a:endParaRPr sz="1300"/>
          </a:p>
          <a:p>
            <a:pPr indent="-311150" lvl="0" marL="457200" marR="0" rtl="0" algn="l">
              <a:lnSpc>
                <a:spcPct val="100000"/>
              </a:lnSpc>
              <a:spcBef>
                <a:spcPts val="500"/>
              </a:spcBef>
              <a:spcAft>
                <a:spcPts val="0"/>
              </a:spcAft>
              <a:buClr>
                <a:srgbClr val="000000"/>
              </a:buClr>
              <a:buSzPts val="1300"/>
              <a:buFont typeface="Open Sans"/>
              <a:buChar char="●"/>
            </a:pPr>
            <a:r>
              <a:rPr lang="es" sz="1300"/>
              <a:t>1 tablespoon peanut butter</a:t>
            </a:r>
            <a:endParaRPr sz="1300"/>
          </a:p>
          <a:p>
            <a:pPr indent="-311150" lvl="0" marL="457200" marR="0" rtl="0" algn="l">
              <a:lnSpc>
                <a:spcPct val="100000"/>
              </a:lnSpc>
              <a:spcBef>
                <a:spcPts val="0"/>
              </a:spcBef>
              <a:spcAft>
                <a:spcPts val="0"/>
              </a:spcAft>
              <a:buSzPts val="1300"/>
              <a:buChar char="●"/>
            </a:pPr>
            <a:r>
              <a:rPr lang="es" sz="1300"/>
              <a:t>1 teaspoon maple syrup</a:t>
            </a:r>
            <a:endParaRPr sz="1300"/>
          </a:p>
          <a:p>
            <a:pPr indent="0" lvl="0" marL="0" marR="0" rtl="0" algn="l">
              <a:lnSpc>
                <a:spcPct val="100000"/>
              </a:lnSpc>
              <a:spcBef>
                <a:spcPts val="600"/>
              </a:spcBef>
              <a:spcAft>
                <a:spcPts val="0"/>
              </a:spcAft>
              <a:buClr>
                <a:srgbClr val="000000"/>
              </a:buClr>
              <a:buFont typeface="Arial"/>
              <a:buNone/>
            </a:pPr>
            <a:r>
              <a:t/>
            </a:r>
            <a:endParaRPr b="0" i="0" sz="800" u="none" cap="none" strike="noStrike">
              <a:solidFill>
                <a:srgbClr val="000000"/>
              </a:solidFill>
              <a:latin typeface="Open Sans"/>
              <a:ea typeface="Open Sans"/>
              <a:cs typeface="Open Sans"/>
              <a:sym typeface="Open Sans"/>
            </a:endParaRPr>
          </a:p>
        </p:txBody>
      </p:sp>
      <p:sp>
        <p:nvSpPr>
          <p:cNvPr id="575" name="Google Shape;575;p70"/>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Leo Hitt</a:t>
            </a:r>
            <a:endParaRPr sz="600"/>
          </a:p>
        </p:txBody>
      </p:sp>
      <p:sp>
        <p:nvSpPr>
          <p:cNvPr id="576" name="Google Shape;576;p70"/>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Entrée</a:t>
            </a:r>
            <a:endParaRPr i="1" sz="600"/>
          </a:p>
        </p:txBody>
      </p:sp>
      <p:sp>
        <p:nvSpPr>
          <p:cNvPr id="577" name="Google Shape;577;p70"/>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Number of Servings: 4</a:t>
            </a:r>
            <a:endParaRPr i="1" sz="600"/>
          </a:p>
        </p:txBody>
      </p:sp>
      <p:sp>
        <p:nvSpPr>
          <p:cNvPr id="578" name="Google Shape;578;p70"/>
          <p:cNvSpPr txBox="1"/>
          <p:nvPr/>
        </p:nvSpPr>
        <p:spPr>
          <a:xfrm>
            <a:off x="3393000" y="280762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a:t>
            </a:r>
            <a:endParaRPr b="1" sz="1600"/>
          </a:p>
          <a:p>
            <a:pPr indent="-304800" lvl="0" marL="457200" rtl="0" algn="l">
              <a:spcBef>
                <a:spcPts val="0"/>
              </a:spcBef>
              <a:spcAft>
                <a:spcPts val="0"/>
              </a:spcAft>
              <a:buSzPts val="1200"/>
              <a:buFont typeface="Open Sans"/>
              <a:buAutoNum type="arabicPeriod"/>
            </a:pPr>
            <a:r>
              <a:rPr lang="es" sz="1200">
                <a:solidFill>
                  <a:schemeClr val="dk1"/>
                </a:solidFill>
              </a:rPr>
              <a:t>Cook noodles in plenty of boiling water according to directions on package.</a:t>
            </a:r>
            <a:endParaRPr sz="1200"/>
          </a:p>
          <a:p>
            <a:pPr indent="-304800" lvl="0" marL="457200" marR="0" rtl="0" algn="l">
              <a:lnSpc>
                <a:spcPct val="100000"/>
              </a:lnSpc>
              <a:spcBef>
                <a:spcPts val="500"/>
              </a:spcBef>
              <a:spcAft>
                <a:spcPts val="0"/>
              </a:spcAft>
              <a:buClr>
                <a:srgbClr val="000000"/>
              </a:buClr>
              <a:buSzPts val="1200"/>
              <a:buFont typeface="Open Sans"/>
              <a:buAutoNum type="arabicPeriod"/>
            </a:pPr>
            <a:r>
              <a:rPr lang="es" sz="1200"/>
              <a:t>While noodles cook, make the sauce. Put the remaining ingredients in small bowl and blend. Add enough warm water to create a creamy texture.</a:t>
            </a:r>
            <a:endParaRPr sz="1200"/>
          </a:p>
          <a:p>
            <a:pPr indent="-304800" lvl="0" marL="457200" marR="0" rtl="0" algn="l">
              <a:lnSpc>
                <a:spcPct val="100000"/>
              </a:lnSpc>
              <a:spcBef>
                <a:spcPts val="0"/>
              </a:spcBef>
              <a:spcAft>
                <a:spcPts val="0"/>
              </a:spcAft>
              <a:buClr>
                <a:srgbClr val="000000"/>
              </a:buClr>
              <a:buSzPts val="1200"/>
              <a:buFont typeface="Open Sans"/>
              <a:buAutoNum type="arabicPeriod"/>
            </a:pPr>
            <a:r>
              <a:rPr lang="es" sz="1200"/>
              <a:t>Rinse and drain cooked noodles. Pour sauce over noodles and toss well.</a:t>
            </a:r>
            <a:endParaRPr sz="1200"/>
          </a:p>
          <a:p>
            <a:pPr indent="-304800" lvl="0" marL="457200" marR="0" rtl="0" algn="l">
              <a:lnSpc>
                <a:spcPct val="100000"/>
              </a:lnSpc>
              <a:spcBef>
                <a:spcPts val="0"/>
              </a:spcBef>
              <a:spcAft>
                <a:spcPts val="0"/>
              </a:spcAft>
              <a:buClr>
                <a:srgbClr val="000000"/>
              </a:buClr>
              <a:buSzPts val="1200"/>
              <a:buAutoNum type="arabicPeriod"/>
            </a:pPr>
            <a:r>
              <a:rPr lang="es" sz="1200"/>
              <a:t>(</a:t>
            </a:r>
            <a:r>
              <a:rPr b="1" lang="es" sz="1200">
                <a:solidFill>
                  <a:srgbClr val="FF0000"/>
                </a:solidFill>
              </a:rPr>
              <a:t>OPTIONAL</a:t>
            </a:r>
            <a:r>
              <a:rPr lang="es" sz="1200"/>
              <a:t>) Garnish with scallions (I never do this, it is optional, we never eat this with scallions. I don’t think the scallions would go well with the sauce. You can try it if you want! 😃).</a:t>
            </a:r>
            <a:endParaRPr i="0" sz="1200" u="none" cap="none" strike="noStrike">
              <a:solidFill>
                <a:srgbClr val="000000"/>
              </a:solidFill>
            </a:endParaRPr>
          </a:p>
        </p:txBody>
      </p:sp>
      <p:pic>
        <p:nvPicPr>
          <p:cNvPr id="579" name="Google Shape;579;p70"/>
          <p:cNvPicPr preferRelativeResize="0"/>
          <p:nvPr/>
        </p:nvPicPr>
        <p:blipFill>
          <a:blip r:embed="rId3">
            <a:alphaModFix/>
          </a:blip>
          <a:stretch>
            <a:fillRect/>
          </a:stretch>
        </p:blipFill>
        <p:spPr>
          <a:xfrm>
            <a:off x="1" y="-25"/>
            <a:ext cx="3143575" cy="3143575"/>
          </a:xfrm>
          <a:prstGeom prst="rect">
            <a:avLst/>
          </a:prstGeom>
          <a:noFill/>
          <a:ln>
            <a:noFill/>
          </a:ln>
        </p:spPr>
      </p:pic>
      <p:pic>
        <p:nvPicPr>
          <p:cNvPr id="580" name="Google Shape;580;p70"/>
          <p:cNvPicPr preferRelativeResize="0"/>
          <p:nvPr/>
        </p:nvPicPr>
        <p:blipFill>
          <a:blip r:embed="rId4">
            <a:alphaModFix/>
          </a:blip>
          <a:stretch>
            <a:fillRect/>
          </a:stretch>
        </p:blipFill>
        <p:spPr>
          <a:xfrm rot="5400000">
            <a:off x="313877" y="2829675"/>
            <a:ext cx="2003375" cy="2631124"/>
          </a:xfrm>
          <a:prstGeom prst="rect">
            <a:avLst/>
          </a:prstGeom>
          <a:noFill/>
          <a:ln>
            <a:noFill/>
          </a:ln>
        </p:spPr>
      </p:pic>
      <p:sp>
        <p:nvSpPr>
          <p:cNvPr id="581" name="Google Shape;581;p70">
            <a:hlinkClick action="ppaction://hlinksldjump" r:id="rId5"/>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
        <p:nvSpPr>
          <p:cNvPr id="582" name="Google Shape;582;p70"/>
          <p:cNvSpPr txBox="1"/>
          <p:nvPr/>
        </p:nvSpPr>
        <p:spPr>
          <a:xfrm>
            <a:off x="5826475" y="1502775"/>
            <a:ext cx="3143700" cy="1088700"/>
          </a:xfrm>
          <a:prstGeom prst="rect">
            <a:avLst/>
          </a:prstGeom>
          <a:noFill/>
          <a:ln>
            <a:noFill/>
          </a:ln>
        </p:spPr>
        <p:txBody>
          <a:bodyPr anchorCtr="0" anchor="t" bIns="91425" lIns="91425" spcFirstLastPara="1" rIns="91425" wrap="square" tIns="91425">
            <a:noAutofit/>
          </a:bodyPr>
          <a:lstStyle/>
          <a:p>
            <a:pPr indent="-311150" lvl="0" marL="457200" rtl="0" algn="l">
              <a:spcBef>
                <a:spcPts val="600"/>
              </a:spcBef>
              <a:spcAft>
                <a:spcPts val="0"/>
              </a:spcAft>
              <a:buClr>
                <a:schemeClr val="dk1"/>
              </a:buClr>
              <a:buSzPts val="1300"/>
              <a:buChar char="●"/>
            </a:pPr>
            <a:r>
              <a:rPr lang="es" sz="1300">
                <a:solidFill>
                  <a:schemeClr val="dk1"/>
                </a:solidFill>
              </a:rPr>
              <a:t>2 tablespoons brown rice vinegar</a:t>
            </a:r>
            <a:endParaRPr sz="1300">
              <a:solidFill>
                <a:schemeClr val="dk1"/>
              </a:solidFill>
            </a:endParaRPr>
          </a:p>
          <a:p>
            <a:pPr indent="-311150" lvl="0" marL="457200" rtl="0" algn="l">
              <a:spcBef>
                <a:spcPts val="0"/>
              </a:spcBef>
              <a:spcAft>
                <a:spcPts val="0"/>
              </a:spcAft>
              <a:buClr>
                <a:schemeClr val="dk1"/>
              </a:buClr>
              <a:buSzPts val="1300"/>
              <a:buChar char="●"/>
            </a:pPr>
            <a:r>
              <a:rPr lang="es" sz="1300">
                <a:solidFill>
                  <a:schemeClr val="dk1"/>
                </a:solidFill>
              </a:rPr>
              <a:t>2 tablespoons tamari or shoyu</a:t>
            </a:r>
            <a:endParaRPr sz="1300">
              <a:solidFill>
                <a:schemeClr val="dk1"/>
              </a:solidFill>
            </a:endParaRPr>
          </a:p>
          <a:p>
            <a:pPr indent="-311150" lvl="0" marL="457200" rtl="0" algn="l">
              <a:spcBef>
                <a:spcPts val="0"/>
              </a:spcBef>
              <a:spcAft>
                <a:spcPts val="0"/>
              </a:spcAft>
              <a:buClr>
                <a:schemeClr val="dk1"/>
              </a:buClr>
              <a:buSzPts val="1300"/>
              <a:buChar char="●"/>
            </a:pPr>
            <a:r>
              <a:rPr lang="es" sz="1300">
                <a:solidFill>
                  <a:schemeClr val="dk1"/>
                </a:solidFill>
              </a:rPr>
              <a:t>1 teaspoon toasted sesame oil</a:t>
            </a:r>
            <a:endParaRPr sz="1300">
              <a:solidFill>
                <a:schemeClr val="dk1"/>
              </a:solidFill>
            </a:endParaRPr>
          </a:p>
          <a:p>
            <a:pPr indent="-311150" lvl="0" marL="457200" rtl="0" algn="l">
              <a:spcBef>
                <a:spcPts val="0"/>
              </a:spcBef>
              <a:spcAft>
                <a:spcPts val="0"/>
              </a:spcAft>
              <a:buClr>
                <a:schemeClr val="dk1"/>
              </a:buClr>
              <a:buSzPts val="1300"/>
              <a:buChar char="●"/>
            </a:pPr>
            <a:r>
              <a:rPr lang="es" sz="1300">
                <a:solidFill>
                  <a:schemeClr val="dk1"/>
                </a:solidFill>
              </a:rPr>
              <a:t>½ teaspoon ground coriander</a:t>
            </a:r>
            <a:endParaRPr sz="19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71"/>
          <p:cNvSpPr txBox="1"/>
          <p:nvPr/>
        </p:nvSpPr>
        <p:spPr>
          <a:xfrm>
            <a:off x="303850" y="2395200"/>
            <a:ext cx="44379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rPr>
              <a:t>SPOTLIGHT INGREDIENT: SCALLION</a:t>
            </a:r>
            <a:endParaRPr b="1"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Scallions.</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It is green, it has a fairly strong taste, it is green, it is usually cut up</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The part of the plant is the stem.</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Scallions are harvested when they are an adult. They take 30 days before you harvest them.</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Scallions health benefits are: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Aid in Weight Loss</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Help Blood Clotting</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Boost Immunity</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Enhance Heart Health</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Improve Bone Health</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May Block Cancer Growth</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800">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8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800">
              <a:latin typeface="Open Sans"/>
              <a:ea typeface="Open Sans"/>
              <a:cs typeface="Open Sans"/>
              <a:sym typeface="Open Sans"/>
            </a:endParaRPr>
          </a:p>
        </p:txBody>
      </p:sp>
      <p:sp>
        <p:nvSpPr>
          <p:cNvPr id="588" name="Google Shape;588;p71"/>
          <p:cNvSpPr txBox="1"/>
          <p:nvPr/>
        </p:nvSpPr>
        <p:spPr>
          <a:xfrm>
            <a:off x="4825075" y="146750"/>
            <a:ext cx="4232400" cy="234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rPr>
              <a:t>ALL ABOUT MY RECIPE</a:t>
            </a:r>
            <a:endParaRPr b="1"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This recipe is special to my family because we all like it.</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WE don’t have it on a special occasion, I don’t know about other people.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Peanut butter pasta is something my mom found online. The people who posted the idea said they made it for potlucks.</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100">
                <a:solidFill>
                  <a:schemeClr val="dk1"/>
                </a:solidFill>
              </a:rPr>
              <a:t>I think it’s delicious because of the way the peanut </a:t>
            </a:r>
            <a:r>
              <a:rPr lang="es" sz="1100">
                <a:solidFill>
                  <a:schemeClr val="dk1"/>
                </a:solidFill>
              </a:rPr>
              <a:t>butter</a:t>
            </a:r>
            <a:r>
              <a:rPr lang="es" sz="1100">
                <a:solidFill>
                  <a:schemeClr val="dk1"/>
                </a:solidFill>
              </a:rPr>
              <a:t> taste combines with the texture of the noodles.</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800">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sz="800">
              <a:latin typeface="Open Sans"/>
              <a:ea typeface="Open Sans"/>
              <a:cs typeface="Open Sans"/>
              <a:sym typeface="Open Sans"/>
            </a:endParaRPr>
          </a:p>
        </p:txBody>
      </p:sp>
      <p:pic>
        <p:nvPicPr>
          <p:cNvPr id="589" name="Google Shape;589;p71"/>
          <p:cNvPicPr preferRelativeResize="0"/>
          <p:nvPr/>
        </p:nvPicPr>
        <p:blipFill>
          <a:blip r:embed="rId3">
            <a:alphaModFix/>
          </a:blip>
          <a:stretch>
            <a:fillRect/>
          </a:stretch>
        </p:blipFill>
        <p:spPr>
          <a:xfrm>
            <a:off x="0" y="0"/>
            <a:ext cx="4024100" cy="2395200"/>
          </a:xfrm>
          <a:prstGeom prst="rect">
            <a:avLst/>
          </a:prstGeom>
          <a:noFill/>
          <a:ln>
            <a:noFill/>
          </a:ln>
        </p:spPr>
      </p:pic>
      <p:pic>
        <p:nvPicPr>
          <p:cNvPr id="590" name="Google Shape;590;p71"/>
          <p:cNvPicPr preferRelativeResize="0"/>
          <p:nvPr/>
        </p:nvPicPr>
        <p:blipFill>
          <a:blip r:embed="rId4">
            <a:alphaModFix/>
          </a:blip>
          <a:stretch>
            <a:fillRect/>
          </a:stretch>
        </p:blipFill>
        <p:spPr>
          <a:xfrm>
            <a:off x="4911600" y="2756050"/>
            <a:ext cx="4232399" cy="2345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pic>
        <p:nvPicPr>
          <p:cNvPr id="595" name="Google Shape;595;p72"/>
          <p:cNvPicPr preferRelativeResize="0"/>
          <p:nvPr/>
        </p:nvPicPr>
        <p:blipFill rotWithShape="1">
          <a:blip r:embed="rId3">
            <a:alphaModFix/>
          </a:blip>
          <a:srcRect b="0" l="36187" r="29950" t="0"/>
          <a:stretch/>
        </p:blipFill>
        <p:spPr>
          <a:xfrm>
            <a:off x="6526625" y="0"/>
            <a:ext cx="2617200" cy="5143500"/>
          </a:xfrm>
          <a:prstGeom prst="rect">
            <a:avLst/>
          </a:prstGeom>
          <a:noFill/>
          <a:ln>
            <a:noFill/>
          </a:ln>
        </p:spPr>
      </p:pic>
      <p:sp>
        <p:nvSpPr>
          <p:cNvPr id="596" name="Google Shape;596;p72"/>
          <p:cNvSpPr txBox="1"/>
          <p:nvPr/>
        </p:nvSpPr>
        <p:spPr>
          <a:xfrm>
            <a:off x="1717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Tamales</a:t>
            </a:r>
            <a:endParaRPr sz="800"/>
          </a:p>
        </p:txBody>
      </p:sp>
      <p:sp>
        <p:nvSpPr>
          <p:cNvPr id="597" name="Google Shape;597;p72"/>
          <p:cNvSpPr txBox="1"/>
          <p:nvPr/>
        </p:nvSpPr>
        <p:spPr>
          <a:xfrm>
            <a:off x="161700" y="738950"/>
            <a:ext cx="2111100" cy="128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53499" lvl="0" marL="179999" marR="0" rtl="0" algn="l">
              <a:lnSpc>
                <a:spcPct val="100000"/>
              </a:lnSpc>
              <a:spcBef>
                <a:spcPts val="0"/>
              </a:spcBef>
              <a:spcAft>
                <a:spcPts val="0"/>
              </a:spcAft>
              <a:buSzPts val="1000"/>
              <a:buFont typeface="Open Sans"/>
              <a:buChar char="●"/>
            </a:pPr>
            <a:r>
              <a:rPr lang="es" sz="1000"/>
              <a:t>24 corn husks</a:t>
            </a:r>
            <a:endParaRPr sz="1000"/>
          </a:p>
          <a:p>
            <a:pPr indent="-153499" lvl="0" marL="179999" marR="0" rtl="0" algn="l">
              <a:lnSpc>
                <a:spcPct val="100000"/>
              </a:lnSpc>
              <a:spcBef>
                <a:spcPts val="0"/>
              </a:spcBef>
              <a:spcAft>
                <a:spcPts val="0"/>
              </a:spcAft>
              <a:buSzPts val="1000"/>
              <a:buFont typeface="Open Sans"/>
              <a:buChar char="●"/>
            </a:pPr>
            <a:r>
              <a:rPr lang="es" sz="1000"/>
              <a:t>1 broiler/fryer 3-4 pounds of chicken cut up</a:t>
            </a:r>
            <a:endParaRPr sz="1000"/>
          </a:p>
          <a:p>
            <a:pPr indent="-153499" lvl="0" marL="179999" marR="0" rtl="0" algn="l">
              <a:lnSpc>
                <a:spcPct val="100000"/>
              </a:lnSpc>
              <a:spcBef>
                <a:spcPts val="0"/>
              </a:spcBef>
              <a:spcAft>
                <a:spcPts val="0"/>
              </a:spcAft>
              <a:buSzPts val="1000"/>
              <a:buChar char="●"/>
            </a:pPr>
            <a:r>
              <a:rPr lang="es" sz="1000"/>
              <a:t>1 medium onion,quartered</a:t>
            </a:r>
            <a:endParaRPr sz="1000"/>
          </a:p>
          <a:p>
            <a:pPr indent="-153499" lvl="0" marL="179999" marR="0" rtl="0" algn="l">
              <a:lnSpc>
                <a:spcPct val="100000"/>
              </a:lnSpc>
              <a:spcBef>
                <a:spcPts val="0"/>
              </a:spcBef>
              <a:spcAft>
                <a:spcPts val="0"/>
              </a:spcAft>
              <a:buSzPts val="1000"/>
              <a:buChar char="●"/>
            </a:pPr>
            <a:r>
              <a:rPr lang="es" sz="1000"/>
              <a:t>2 teaspoons of salt</a:t>
            </a:r>
            <a:endParaRPr b="0" i="0" sz="1000" u="none" cap="none" strike="noStrike">
              <a:solidFill>
                <a:srgbClr val="000000"/>
              </a:solidFill>
              <a:latin typeface="Open Sans"/>
              <a:ea typeface="Open Sans"/>
              <a:cs typeface="Open Sans"/>
              <a:sym typeface="Open Sans"/>
            </a:endParaRPr>
          </a:p>
        </p:txBody>
      </p:sp>
      <p:sp>
        <p:nvSpPr>
          <p:cNvPr id="598" name="Google Shape;598;p72"/>
          <p:cNvSpPr txBox="1"/>
          <p:nvPr/>
        </p:nvSpPr>
        <p:spPr>
          <a:xfrm>
            <a:off x="171750" y="4144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Axel Perez</a:t>
            </a:r>
            <a:endParaRPr sz="600"/>
          </a:p>
        </p:txBody>
      </p:sp>
      <p:sp>
        <p:nvSpPr>
          <p:cNvPr id="599" name="Google Shape;599;p72"/>
          <p:cNvSpPr txBox="1"/>
          <p:nvPr/>
        </p:nvSpPr>
        <p:spPr>
          <a:xfrm>
            <a:off x="171750" y="6196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00" name="Google Shape;600;p72"/>
          <p:cNvSpPr txBox="1"/>
          <p:nvPr/>
        </p:nvSpPr>
        <p:spPr>
          <a:xfrm>
            <a:off x="3726625" y="6196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24 servings</a:t>
            </a:r>
            <a:endParaRPr i="1" sz="600"/>
          </a:p>
        </p:txBody>
      </p:sp>
      <p:sp>
        <p:nvSpPr>
          <p:cNvPr id="601" name="Google Shape;601;p72"/>
          <p:cNvSpPr txBox="1"/>
          <p:nvPr/>
        </p:nvSpPr>
        <p:spPr>
          <a:xfrm>
            <a:off x="92575" y="2192900"/>
            <a:ext cx="6317400" cy="284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a:t>Recipe Procedure: </a:t>
            </a:r>
            <a:endParaRPr b="1"/>
          </a:p>
          <a:p>
            <a:pPr indent="0" lvl="0" marL="0" rtl="0" algn="l">
              <a:lnSpc>
                <a:spcPct val="115000"/>
              </a:lnSpc>
              <a:spcBef>
                <a:spcPts val="0"/>
              </a:spcBef>
              <a:spcAft>
                <a:spcPts val="0"/>
              </a:spcAft>
              <a:buNone/>
            </a:pPr>
            <a:r>
              <a:rPr lang="es" sz="800"/>
              <a:t>Step 1: Soak the corn husks Rinse the corn husks to remove any debris, then place into a large bowl and cover them with cold water. Let them soak for at least two hours.Step 2: Cook the chicken Start this step about an hour after you’ve set out the husks to soak.In a large stockpot (at least 6 quarts), combine chicken, water, onion, salt and garlic. Bring to a boil, and then immediately reduce the heat to a simmer. Cook at a low simmer, covered, until the chicken is tender, 45-60 minutes.Step 3: Prep the chicken and broth Remove the chicken from the broth. Let it rest on a plate or cutting board until it’s cool enough to handle. Meanwhile, pour the broth into a bowl through a strainer to remove the vegetables. Skim the fat from the top of the broth with a big spoon.When the chicken is cool, remove the meat from the bone and shred it with two forks.Step 4: Make the dough In a large bowl, beat the shortening until it’s light and fluffy, about 1 minute. Measure out two cups of the broth, and have the masa harina ready. Gradually beat in the masa, adding small amounts at a time and alternating with the broth. Beat well until the dough is uniform and light.Step 5: Cook a tasty filling Back to the stovetop!In a Dutch oven, heat the oil over medium heat. Stir in the flour until blended. Cook and stir until the flour is lightly browned, 7-9 minutes. (This will remove the raw flour taste.) Stir in the seasonings, shredded chicken and four cups of the reserved broth. Bring to a boil. Reduce the heat and simmer, uncovered, stirring occasionally. Simmering allows the mixture to thicken; this should take about 45 minutes.Drain the corn husks and pat dry, then fill them assembly line-style:On the wide end of the husk, spread 3 tablespoons dough to within 1/2 in. of the edges.Top each with 2 tablespoons chicken mixture and 2 teaspoons olives.Fold the long sides of the husk over the filling. Make sure they overlap slightly for a secure closure.Fold the narrow end of husk over.Tie with a strip of husk to secure.Repeat until all of the husks are filled and secured.Step 7: Steam, Place a large steamer basket in a 6-quart stockpot over 1 in. of water. Place the tamales upright in the steamer. Bring the water to a boil. Let them steam, covered, until the dough peels away from the husk, about 45 minutes.</a:t>
            </a:r>
            <a:endParaRPr sz="800"/>
          </a:p>
        </p:txBody>
      </p:sp>
      <p:sp>
        <p:nvSpPr>
          <p:cNvPr id="602" name="Google Shape;602;p72">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
        <p:nvSpPr>
          <p:cNvPr id="603" name="Google Shape;603;p72"/>
          <p:cNvSpPr txBox="1"/>
          <p:nvPr/>
        </p:nvSpPr>
        <p:spPr>
          <a:xfrm>
            <a:off x="4384900" y="674575"/>
            <a:ext cx="2025000" cy="12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¼  teaspoon garlic</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¼ teaspoon garlic</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¼ teaspoon pepper</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2 cans sliced ripe olives</a:t>
            </a:r>
            <a:endParaRPr sz="1000">
              <a:solidFill>
                <a:schemeClr val="dk1"/>
              </a:solidFill>
            </a:endParaRPr>
          </a:p>
          <a:p>
            <a:pPr indent="-89999" lvl="0" marL="179999" rtl="0" algn="l">
              <a:spcBef>
                <a:spcPts val="0"/>
              </a:spcBef>
              <a:spcAft>
                <a:spcPts val="0"/>
              </a:spcAft>
              <a:buClr>
                <a:srgbClr val="000000"/>
              </a:buClr>
              <a:buSzPts val="1100"/>
              <a:buFont typeface="Arial"/>
              <a:buNone/>
            </a:pPr>
            <a:r>
              <a:rPr lang="es" sz="1000">
                <a:solidFill>
                  <a:schemeClr val="dk1"/>
                </a:solidFill>
              </a:rPr>
              <a:t>Dough:</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1 cup shortening</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3 cups flour </a:t>
            </a:r>
            <a:endParaRPr sz="1000">
              <a:solidFill>
                <a:schemeClr val="dk1"/>
              </a:solidFill>
            </a:endParaRPr>
          </a:p>
        </p:txBody>
      </p:sp>
      <p:sp>
        <p:nvSpPr>
          <p:cNvPr id="604" name="Google Shape;604;p72"/>
          <p:cNvSpPr txBox="1"/>
          <p:nvPr/>
        </p:nvSpPr>
        <p:spPr>
          <a:xfrm>
            <a:off x="2394975" y="911300"/>
            <a:ext cx="1989900" cy="12816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chemeClr val="dk1"/>
              </a:buClr>
              <a:buSzPts val="1000"/>
              <a:buChar char="●"/>
            </a:pPr>
            <a:r>
              <a:rPr lang="es" sz="1000">
                <a:solidFill>
                  <a:schemeClr val="dk1"/>
                </a:solidFill>
              </a:rPr>
              <a:t>1 garlic Clove, crushed</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3 quarts water</a:t>
            </a:r>
            <a:endParaRPr sz="1000">
              <a:solidFill>
                <a:schemeClr val="dk1"/>
              </a:solidFill>
            </a:endParaRPr>
          </a:p>
          <a:p>
            <a:pPr indent="0" lvl="0" marL="0" rtl="0" algn="l">
              <a:spcBef>
                <a:spcPts val="0"/>
              </a:spcBef>
              <a:spcAft>
                <a:spcPts val="0"/>
              </a:spcAft>
              <a:buClr>
                <a:srgbClr val="000000"/>
              </a:buClr>
              <a:buSzPts val="1100"/>
              <a:buFont typeface="Arial"/>
              <a:buNone/>
            </a:pPr>
            <a:r>
              <a:rPr lang="es">
                <a:solidFill>
                  <a:schemeClr val="dk1"/>
                </a:solidFill>
              </a:rPr>
              <a:t>Filling:</a:t>
            </a:r>
            <a:endParaRPr>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6 tablespoons canola oil</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tablespoons all purpose flour</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¾ cup chili powder</a:t>
            </a:r>
            <a:endParaRPr sz="1000">
              <a:solidFill>
                <a:schemeClr val="dk1"/>
              </a:solidFill>
            </a:endParaRPr>
          </a:p>
          <a:p>
            <a:pPr indent="-153499" lvl="0" marL="179999" rtl="0" algn="l">
              <a:spcBef>
                <a:spcPts val="0"/>
              </a:spcBef>
              <a:spcAft>
                <a:spcPts val="0"/>
              </a:spcAft>
              <a:buClr>
                <a:schemeClr val="dk1"/>
              </a:buClr>
              <a:buSzPts val="1000"/>
              <a:buChar char="●"/>
            </a:pPr>
            <a:r>
              <a:rPr lang="es" sz="1000">
                <a:solidFill>
                  <a:schemeClr val="dk1"/>
                </a:solidFill>
              </a:rPr>
              <a:t>half teaspoon salt</a:t>
            </a:r>
            <a:endParaRPr sz="10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73"/>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INGREDIENT:Pepper</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My spotlight ingredient is a  bell pepper. Some taste sweet some taste spicy and they come in green, red and yellow. The pepper is a fruit. It is mid harvest. It kind of looks like an apple because it is round but bumpy. All peppers are originally green but as they ripping more they can turn yellow and red.Most sweet peppers mature in 60-90 days. Red peppers contain more than 200 percent of vitamin C.Red bell peppers are a great source of vitamin B6 and folate.</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610" name="Google Shape;610;p7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RECIPE:Tamales</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s" sz="1500">
                <a:solidFill>
                  <a:schemeClr val="dk1"/>
                </a:solidFill>
                <a:latin typeface="Open Sans"/>
                <a:ea typeface="Open Sans"/>
                <a:cs typeface="Open Sans"/>
                <a:sym typeface="Open Sans"/>
              </a:rPr>
              <a:t>This recipe is important to my family because we make tamales almost every time we have a special events.We mostly make around the time when it is someone's birthday or a holiday like christmas.For my family it makes a lot of memories because it is something special that we do like a tradition.</a:t>
            </a:r>
            <a:endParaRPr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611" name="Google Shape;611;p73"/>
          <p:cNvPicPr preferRelativeResize="0"/>
          <p:nvPr/>
        </p:nvPicPr>
        <p:blipFill rotWithShape="1">
          <a:blip r:embed="rId3">
            <a:alphaModFix/>
          </a:blip>
          <a:srcRect b="8813" l="0" r="0" t="8813"/>
          <a:stretch/>
        </p:blipFill>
        <p:spPr>
          <a:xfrm>
            <a:off x="47950" y="0"/>
            <a:ext cx="4437900" cy="2492700"/>
          </a:xfrm>
          <a:prstGeom prst="rect">
            <a:avLst/>
          </a:prstGeom>
          <a:noFill/>
          <a:ln>
            <a:noFill/>
          </a:ln>
        </p:spPr>
      </p:pic>
      <p:pic>
        <p:nvPicPr>
          <p:cNvPr id="612" name="Google Shape;612;p73"/>
          <p:cNvPicPr preferRelativeResize="0"/>
          <p:nvPr/>
        </p:nvPicPr>
        <p:blipFill rotWithShape="1">
          <a:blip r:embed="rId4">
            <a:alphaModFix/>
          </a:blip>
          <a:srcRect b="17451" l="0" r="0" t="17457"/>
          <a:stretch/>
        </p:blipFill>
        <p:spPr>
          <a:xfrm>
            <a:off x="4619450" y="2519350"/>
            <a:ext cx="4524600" cy="2624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TOMATOES</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Although you may think tomatoes are very flavorful, 94.5% of their weight comes from water!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Tomatoes are also the most popular fruit in the U.S.A, with 93% of American gardening households grow tomatoes!</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They also reduce the chances of getting cancer and reduce the harmful effects of smoking.</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sp>
        <p:nvSpPr>
          <p:cNvPr id="131" name="Google Shape;131;p2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We eat it during important dates such as marriages and celebrations.  My mom learned this recipe in 7th grade.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It is a part of Northern Indian culture.  I feel like the turmeric brings out the flavor.  One time, my mom made it without turmeric, and it tasted horrible!</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This is mainly served as an entree.</a:t>
            </a:r>
            <a:endParaRPr sz="1200">
              <a:latin typeface="Open Sans"/>
              <a:ea typeface="Open Sans"/>
              <a:cs typeface="Open Sans"/>
              <a:sym typeface="Open Sans"/>
            </a:endParaRPr>
          </a:p>
        </p:txBody>
      </p:sp>
      <p:pic>
        <p:nvPicPr>
          <p:cNvPr id="132" name="Google Shape;132;p29"/>
          <p:cNvPicPr preferRelativeResize="0"/>
          <p:nvPr/>
        </p:nvPicPr>
        <p:blipFill rotWithShape="1">
          <a:blip r:embed="rId3">
            <a:alphaModFix/>
          </a:blip>
          <a:srcRect b="8962" l="0" r="0" t="8962"/>
          <a:stretch/>
        </p:blipFill>
        <p:spPr>
          <a:xfrm>
            <a:off x="126250" y="97525"/>
            <a:ext cx="4359600" cy="2395200"/>
          </a:xfrm>
          <a:prstGeom prst="rect">
            <a:avLst/>
          </a:prstGeom>
          <a:noFill/>
          <a:ln>
            <a:noFill/>
          </a:ln>
        </p:spPr>
      </p:pic>
      <p:pic>
        <p:nvPicPr>
          <p:cNvPr id="133" name="Google Shape;133;p29"/>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74"/>
          <p:cNvSpPr txBox="1"/>
          <p:nvPr/>
        </p:nvSpPr>
        <p:spPr>
          <a:xfrm>
            <a:off x="3219750" y="85775"/>
            <a:ext cx="5840400" cy="5130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200">
                <a:latin typeface="Open Sans"/>
                <a:ea typeface="Open Sans"/>
                <a:cs typeface="Open Sans"/>
                <a:sym typeface="Open Sans"/>
              </a:rPr>
              <a:t>Chocolate Strawberry French Macarons!</a:t>
            </a:r>
            <a:endParaRPr b="1" sz="2200">
              <a:latin typeface="Open Sans"/>
              <a:ea typeface="Open Sans"/>
              <a:cs typeface="Open Sans"/>
              <a:sym typeface="Open Sans"/>
            </a:endParaRPr>
          </a:p>
        </p:txBody>
      </p:sp>
      <p:sp>
        <p:nvSpPr>
          <p:cNvPr id="618" name="Google Shape;618;p74"/>
          <p:cNvSpPr txBox="1"/>
          <p:nvPr/>
        </p:nvSpPr>
        <p:spPr>
          <a:xfrm>
            <a:off x="3219750" y="900825"/>
            <a:ext cx="2449200" cy="13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292100" lvl="0" marL="0" marR="0" rtl="0" algn="l">
              <a:lnSpc>
                <a:spcPct val="100000"/>
              </a:lnSpc>
              <a:spcBef>
                <a:spcPts val="0"/>
              </a:spcBef>
              <a:spcAft>
                <a:spcPts val="0"/>
              </a:spcAft>
              <a:buClr>
                <a:srgbClr val="000000"/>
              </a:buClr>
              <a:buSzPts val="1000"/>
              <a:buChar char="●"/>
            </a:pPr>
            <a:r>
              <a:rPr b="1" lang="es" sz="1000" u="sng"/>
              <a:t>FOR THE CHOCOLATE MACARONS:</a:t>
            </a:r>
            <a:endParaRPr b="1" sz="1000" u="sng"/>
          </a:p>
          <a:p>
            <a:pPr indent="-279400" lvl="0" marL="457200" marR="0" rtl="0" algn="l">
              <a:lnSpc>
                <a:spcPct val="100000"/>
              </a:lnSpc>
              <a:spcBef>
                <a:spcPts val="0"/>
              </a:spcBef>
              <a:spcAft>
                <a:spcPts val="0"/>
              </a:spcAft>
              <a:buSzPts val="800"/>
              <a:buChar char="●"/>
            </a:pPr>
            <a:r>
              <a:rPr lang="es" sz="800"/>
              <a:t>1 cup (125 gr) powdered sugar</a:t>
            </a:r>
            <a:endParaRPr sz="800"/>
          </a:p>
          <a:p>
            <a:pPr indent="-279400" lvl="0" marL="457200" marR="0" rtl="0" algn="l">
              <a:lnSpc>
                <a:spcPct val="100000"/>
              </a:lnSpc>
              <a:spcBef>
                <a:spcPts val="0"/>
              </a:spcBef>
              <a:spcAft>
                <a:spcPts val="0"/>
              </a:spcAft>
              <a:buSzPts val="800"/>
              <a:buChar char="●"/>
            </a:pPr>
            <a:r>
              <a:rPr lang="es" sz="800"/>
              <a:t>1/2 cup (50 gr) fine almond flour</a:t>
            </a:r>
            <a:endParaRPr sz="800"/>
          </a:p>
          <a:p>
            <a:pPr indent="-279400" lvl="0" marL="457200" marR="0" rtl="0" algn="l">
              <a:lnSpc>
                <a:spcPct val="100000"/>
              </a:lnSpc>
              <a:spcBef>
                <a:spcPts val="0"/>
              </a:spcBef>
              <a:spcAft>
                <a:spcPts val="0"/>
              </a:spcAft>
              <a:buSzPts val="800"/>
              <a:buChar char="●"/>
            </a:pPr>
            <a:r>
              <a:rPr lang="es" sz="800"/>
              <a:t>3 tbsp (25 gr) cocoa powder </a:t>
            </a:r>
            <a:endParaRPr sz="800"/>
          </a:p>
          <a:p>
            <a:pPr indent="-279400" lvl="0" marL="457200" marR="0" rtl="0" algn="l">
              <a:lnSpc>
                <a:spcPct val="100000"/>
              </a:lnSpc>
              <a:spcBef>
                <a:spcPts val="0"/>
              </a:spcBef>
              <a:spcAft>
                <a:spcPts val="0"/>
              </a:spcAft>
              <a:buSzPts val="800"/>
              <a:buChar char="●"/>
            </a:pPr>
            <a:r>
              <a:rPr lang="es" sz="800"/>
              <a:t>2 large egg whites at room temperature (60-65 grams)</a:t>
            </a:r>
            <a:endParaRPr sz="800"/>
          </a:p>
          <a:p>
            <a:pPr indent="-279400" lvl="0" marL="457200" marR="0" rtl="0" algn="l">
              <a:lnSpc>
                <a:spcPct val="100000"/>
              </a:lnSpc>
              <a:spcBef>
                <a:spcPts val="0"/>
              </a:spcBef>
              <a:spcAft>
                <a:spcPts val="0"/>
              </a:spcAft>
              <a:buSzPts val="800"/>
              <a:buChar char="●"/>
            </a:pPr>
            <a:r>
              <a:rPr lang="es" sz="800"/>
              <a:t>pinch of cream of tartar</a:t>
            </a:r>
            <a:endParaRPr sz="800"/>
          </a:p>
          <a:p>
            <a:pPr indent="-279400" lvl="0" marL="457200" marR="0" rtl="0" algn="l">
              <a:lnSpc>
                <a:spcPct val="100000"/>
              </a:lnSpc>
              <a:spcBef>
                <a:spcPts val="0"/>
              </a:spcBef>
              <a:spcAft>
                <a:spcPts val="0"/>
              </a:spcAft>
              <a:buSzPts val="800"/>
              <a:buChar char="●"/>
            </a:pPr>
            <a:r>
              <a:rPr lang="es" sz="800"/>
              <a:t>5 tbsp granulated sugar</a:t>
            </a:r>
            <a:endParaRPr sz="800"/>
          </a:p>
          <a:p>
            <a:pPr indent="0" lvl="0" marL="457200" marR="0" rtl="0" algn="l">
              <a:lnSpc>
                <a:spcPct val="100000"/>
              </a:lnSpc>
              <a:spcBef>
                <a:spcPts val="600"/>
              </a:spcBef>
              <a:spcAft>
                <a:spcPts val="0"/>
              </a:spcAft>
              <a:buNone/>
            </a:pPr>
            <a:r>
              <a:t/>
            </a:r>
            <a:endParaRPr sz="600"/>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sp>
        <p:nvSpPr>
          <p:cNvPr id="619" name="Google Shape;619;p74"/>
          <p:cNvSpPr txBox="1"/>
          <p:nvPr/>
        </p:nvSpPr>
        <p:spPr>
          <a:xfrm>
            <a:off x="3295950" y="8219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t/>
            </a:r>
            <a:endParaRPr i="1" sz="600"/>
          </a:p>
        </p:txBody>
      </p:sp>
      <p:sp>
        <p:nvSpPr>
          <p:cNvPr id="620" name="Google Shape;620;p74"/>
          <p:cNvSpPr txBox="1"/>
          <p:nvPr/>
        </p:nvSpPr>
        <p:spPr>
          <a:xfrm>
            <a:off x="7056225" y="515038"/>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t/>
            </a:r>
            <a:endParaRPr/>
          </a:p>
          <a:p>
            <a:pPr indent="0" lvl="0" marL="0" marR="0" rtl="0" algn="l">
              <a:lnSpc>
                <a:spcPct val="115000"/>
              </a:lnSpc>
              <a:spcBef>
                <a:spcPts val="0"/>
              </a:spcBef>
              <a:spcAft>
                <a:spcPts val="0"/>
              </a:spcAft>
              <a:buClr>
                <a:srgbClr val="00BCD0"/>
              </a:buClr>
              <a:buFont typeface="PT Sans"/>
              <a:buNone/>
            </a:pPr>
            <a:r>
              <a:rPr i="1" lang="es"/>
              <a:t>10-15 Servings</a:t>
            </a:r>
            <a:endParaRPr i="1"/>
          </a:p>
        </p:txBody>
      </p:sp>
      <p:sp>
        <p:nvSpPr>
          <p:cNvPr id="621" name="Google Shape;621;p74"/>
          <p:cNvSpPr txBox="1"/>
          <p:nvPr/>
        </p:nvSpPr>
        <p:spPr>
          <a:xfrm>
            <a:off x="5585725" y="1128850"/>
            <a:ext cx="2754000" cy="9144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b="1" lang="es" sz="1000" u="sng"/>
              <a:t>For the Strawberry Frosting:</a:t>
            </a:r>
            <a:endParaRPr b="1" sz="1000" u="sng"/>
          </a:p>
          <a:p>
            <a:pPr indent="-279400" lvl="0" marL="457200" marR="0" rtl="0" algn="l">
              <a:lnSpc>
                <a:spcPct val="100000"/>
              </a:lnSpc>
              <a:spcBef>
                <a:spcPts val="0"/>
              </a:spcBef>
              <a:spcAft>
                <a:spcPts val="0"/>
              </a:spcAft>
              <a:buSzPts val="800"/>
              <a:buChar char="●"/>
            </a:pPr>
            <a:r>
              <a:rPr lang="es" sz="800"/>
              <a:t>1 cup fresh strawberries</a:t>
            </a:r>
            <a:endParaRPr sz="800"/>
          </a:p>
          <a:p>
            <a:pPr indent="-279400" lvl="0" marL="457200" marR="0" rtl="0" algn="l">
              <a:lnSpc>
                <a:spcPct val="100000"/>
              </a:lnSpc>
              <a:spcBef>
                <a:spcPts val="0"/>
              </a:spcBef>
              <a:spcAft>
                <a:spcPts val="0"/>
              </a:spcAft>
              <a:buSzPts val="800"/>
              <a:buChar char="●"/>
            </a:pPr>
            <a:r>
              <a:rPr lang="es" sz="800"/>
              <a:t>1 cup butter</a:t>
            </a:r>
            <a:endParaRPr sz="800"/>
          </a:p>
          <a:p>
            <a:pPr indent="-279400" lvl="0" marL="457200" marR="0" rtl="0" algn="l">
              <a:lnSpc>
                <a:spcPct val="100000"/>
              </a:lnSpc>
              <a:spcBef>
                <a:spcPts val="0"/>
              </a:spcBef>
              <a:spcAft>
                <a:spcPts val="0"/>
              </a:spcAft>
              <a:buSzPts val="800"/>
              <a:buChar char="●"/>
            </a:pPr>
            <a:r>
              <a:rPr lang="es" sz="800"/>
              <a:t>1 cup confectioners' sugar, sifted</a:t>
            </a:r>
            <a:endParaRPr sz="800"/>
          </a:p>
          <a:p>
            <a:pPr indent="-279400" lvl="0" marL="457200" marR="0" rtl="0" algn="l">
              <a:lnSpc>
                <a:spcPct val="100000"/>
              </a:lnSpc>
              <a:spcBef>
                <a:spcPts val="0"/>
              </a:spcBef>
              <a:spcAft>
                <a:spcPts val="0"/>
              </a:spcAft>
              <a:buSzPts val="800"/>
              <a:buChar char="●"/>
            </a:pPr>
            <a:r>
              <a:rPr lang="es" sz="800"/>
              <a:t>1 teaspoon vanilla extract</a:t>
            </a:r>
            <a:endParaRPr sz="800"/>
          </a:p>
          <a:p>
            <a:pPr indent="-279400" lvl="0" marL="457200" marR="0" rtl="0" algn="l">
              <a:lnSpc>
                <a:spcPct val="100000"/>
              </a:lnSpc>
              <a:spcBef>
                <a:spcPts val="0"/>
              </a:spcBef>
              <a:spcAft>
                <a:spcPts val="0"/>
              </a:spcAft>
              <a:buSzPts val="800"/>
              <a:buChar char="●"/>
            </a:pPr>
            <a:r>
              <a:rPr lang="es" sz="800"/>
              <a:t>2 1/2 cups confectioners' sugar, sifted, divided</a:t>
            </a:r>
            <a:endParaRPr sz="8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22" name="Google Shape;622;p74"/>
          <p:cNvSpPr txBox="1"/>
          <p:nvPr/>
        </p:nvSpPr>
        <p:spPr>
          <a:xfrm>
            <a:off x="3112850" y="2258625"/>
            <a:ext cx="4193700" cy="268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PROCEDURE: </a:t>
            </a:r>
            <a:endParaRPr b="1">
              <a:latin typeface="Open Sans"/>
              <a:ea typeface="Open Sans"/>
              <a:cs typeface="Open Sans"/>
              <a:sym typeface="Open Sans"/>
            </a:endParaRPr>
          </a:p>
          <a:p>
            <a:pPr indent="0" lvl="0" marL="0" marR="0" rtl="0" algn="l">
              <a:lnSpc>
                <a:spcPct val="100000"/>
              </a:lnSpc>
              <a:spcBef>
                <a:spcPts val="0"/>
              </a:spcBef>
              <a:spcAft>
                <a:spcPts val="0"/>
              </a:spcAft>
              <a:buNone/>
            </a:pPr>
            <a:r>
              <a:rPr b="1" lang="es" sz="1000">
                <a:latin typeface="Open Sans"/>
                <a:ea typeface="Open Sans"/>
                <a:cs typeface="Open Sans"/>
                <a:sym typeface="Open Sans"/>
              </a:rPr>
              <a:t>:</a:t>
            </a:r>
            <a:r>
              <a:rPr b="1" lang="es" sz="800"/>
              <a:t>FOR THE CHOCOLATE MACARONS:</a:t>
            </a:r>
            <a:endParaRPr b="1" sz="800"/>
          </a:p>
          <a:p>
            <a:pPr indent="0" lvl="0" marL="0" marR="0" rtl="0" algn="l">
              <a:lnSpc>
                <a:spcPct val="100000"/>
              </a:lnSpc>
              <a:spcBef>
                <a:spcPts val="0"/>
              </a:spcBef>
              <a:spcAft>
                <a:spcPts val="0"/>
              </a:spcAft>
              <a:buClr>
                <a:schemeClr val="dk1"/>
              </a:buClr>
              <a:buSzPts val="1100"/>
              <a:buFont typeface="Arial"/>
              <a:buNone/>
            </a:pPr>
            <a:r>
              <a:rPr lang="es" sz="800"/>
              <a:t>Preheat oven to 350 F (190 C).</a:t>
            </a:r>
            <a:endParaRPr sz="800"/>
          </a:p>
          <a:p>
            <a:pPr indent="0" lvl="0" marL="0" marR="0" rtl="0" algn="l">
              <a:lnSpc>
                <a:spcPct val="100000"/>
              </a:lnSpc>
              <a:spcBef>
                <a:spcPts val="0"/>
              </a:spcBef>
              <a:spcAft>
                <a:spcPts val="0"/>
              </a:spcAft>
              <a:buClr>
                <a:schemeClr val="dk1"/>
              </a:buClr>
              <a:buSzPts val="1100"/>
              <a:buFont typeface="Arial"/>
              <a:buNone/>
            </a:pPr>
            <a:r>
              <a:rPr lang="es" sz="800"/>
              <a:t>Line 2 baking sheets with parchment paper (alternatively use silpat for macarons).</a:t>
            </a:r>
            <a:endParaRPr sz="800"/>
          </a:p>
          <a:p>
            <a:pPr indent="0" lvl="0" marL="0" marR="0" rtl="0" algn="l">
              <a:lnSpc>
                <a:spcPct val="100000"/>
              </a:lnSpc>
              <a:spcBef>
                <a:spcPts val="0"/>
              </a:spcBef>
              <a:spcAft>
                <a:spcPts val="0"/>
              </a:spcAft>
              <a:buClr>
                <a:schemeClr val="dk1"/>
              </a:buClr>
              <a:buSzPts val="1100"/>
              <a:buFont typeface="Arial"/>
              <a:buNone/>
            </a:pPr>
            <a:r>
              <a:rPr lang="es" sz="800"/>
              <a:t>Sift together powdered sugar, cocoa powder and almond flour. Discard any large pieces.</a:t>
            </a:r>
            <a:endParaRPr sz="800"/>
          </a:p>
          <a:p>
            <a:pPr indent="0" lvl="0" marL="0" marR="0" rtl="0" algn="l">
              <a:lnSpc>
                <a:spcPct val="100000"/>
              </a:lnSpc>
              <a:spcBef>
                <a:spcPts val="0"/>
              </a:spcBef>
              <a:spcAft>
                <a:spcPts val="0"/>
              </a:spcAft>
              <a:buClr>
                <a:schemeClr val="dk1"/>
              </a:buClr>
              <a:buSzPts val="1100"/>
              <a:buFont typeface="Arial"/>
              <a:buNone/>
            </a:pPr>
            <a:r>
              <a:rPr lang="es" sz="800"/>
              <a:t>Beat egg whites and cream of tartar until they begin to foam, for 1 minute.</a:t>
            </a:r>
            <a:endParaRPr sz="800"/>
          </a:p>
          <a:p>
            <a:pPr indent="0" lvl="0" marL="0" marR="0" rtl="0" algn="l">
              <a:lnSpc>
                <a:spcPct val="100000"/>
              </a:lnSpc>
              <a:spcBef>
                <a:spcPts val="0"/>
              </a:spcBef>
              <a:spcAft>
                <a:spcPts val="0"/>
              </a:spcAft>
              <a:buClr>
                <a:schemeClr val="dk1"/>
              </a:buClr>
              <a:buSzPts val="1100"/>
              <a:buFont typeface="Arial"/>
              <a:buNone/>
            </a:pPr>
            <a:r>
              <a:rPr lang="es" sz="800"/>
              <a:t>Slowly add sugar, beating on medium-high speed. Beat until stiff, for 3 minutes.</a:t>
            </a:r>
            <a:endParaRPr sz="800"/>
          </a:p>
          <a:p>
            <a:pPr indent="0" lvl="0" marL="0" marR="0" rtl="0" algn="l">
              <a:lnSpc>
                <a:spcPct val="100000"/>
              </a:lnSpc>
              <a:spcBef>
                <a:spcPts val="0"/>
              </a:spcBef>
              <a:spcAft>
                <a:spcPts val="0"/>
              </a:spcAft>
              <a:buClr>
                <a:schemeClr val="dk1"/>
              </a:buClr>
              <a:buSzPts val="1100"/>
              <a:buFont typeface="Arial"/>
              <a:buNone/>
            </a:pPr>
            <a:r>
              <a:rPr lang="es" sz="800"/>
              <a:t>Fold in the dry ingredients in two additions, using a rubber spatula. Fold so the mixture is smooth, not runny.</a:t>
            </a:r>
            <a:endParaRPr sz="800"/>
          </a:p>
          <a:p>
            <a:pPr indent="0" lvl="0" marL="0" marR="0" rtl="0" algn="l">
              <a:lnSpc>
                <a:spcPct val="100000"/>
              </a:lnSpc>
              <a:spcBef>
                <a:spcPts val="0"/>
              </a:spcBef>
              <a:spcAft>
                <a:spcPts val="0"/>
              </a:spcAft>
              <a:buClr>
                <a:schemeClr val="dk1"/>
              </a:buClr>
              <a:buSzPts val="1100"/>
              <a:buFont typeface="Arial"/>
              <a:buNone/>
            </a:pPr>
            <a:r>
              <a:rPr lang="es" sz="800"/>
              <a:t>Fill a pastry bag, fitted with 1/2 inch tip (or just cut the tip of the bag and do not use a piping tip) with the batter.</a:t>
            </a:r>
            <a:endParaRPr sz="800"/>
          </a:p>
          <a:p>
            <a:pPr indent="0" lvl="0" marL="0" marR="0" rtl="0" algn="l">
              <a:lnSpc>
                <a:spcPct val="100000"/>
              </a:lnSpc>
              <a:spcBef>
                <a:spcPts val="0"/>
              </a:spcBef>
              <a:spcAft>
                <a:spcPts val="0"/>
              </a:spcAft>
              <a:buClr>
                <a:schemeClr val="dk1"/>
              </a:buClr>
              <a:buSzPts val="1100"/>
              <a:buFont typeface="Arial"/>
              <a:buNone/>
            </a:pPr>
            <a:r>
              <a:rPr lang="es" sz="800"/>
              <a:t>Pipe batter into 1-inch circles, spaced at least 1 inch apart. Tap baking sheets on the counter a few times, to release any air bubbles.</a:t>
            </a:r>
            <a:endParaRPr sz="800"/>
          </a:p>
          <a:p>
            <a:pPr indent="0" lvl="0" marL="0" marR="0" rtl="0" algn="l">
              <a:lnSpc>
                <a:spcPct val="100000"/>
              </a:lnSpc>
              <a:spcBef>
                <a:spcPts val="0"/>
              </a:spcBef>
              <a:spcAft>
                <a:spcPts val="0"/>
              </a:spcAft>
              <a:buClr>
                <a:schemeClr val="dk1"/>
              </a:buClr>
              <a:buSzPts val="1100"/>
              <a:buFont typeface="Arial"/>
              <a:buNone/>
            </a:pPr>
            <a:r>
              <a:rPr lang="es" sz="800"/>
              <a:t>Let macarons sit at room temperature for 45 minutes to 1 hour, so the tops are no longer glossy.</a:t>
            </a:r>
            <a:endParaRPr sz="800"/>
          </a:p>
          <a:p>
            <a:pPr indent="0" lvl="0" marL="0" marR="0" rtl="0" algn="l">
              <a:lnSpc>
                <a:spcPct val="100000"/>
              </a:lnSpc>
              <a:spcBef>
                <a:spcPts val="0"/>
              </a:spcBef>
              <a:spcAft>
                <a:spcPts val="0"/>
              </a:spcAft>
              <a:buClr>
                <a:schemeClr val="dk1"/>
              </a:buClr>
              <a:buSzPts val="1100"/>
              <a:buFont typeface="Arial"/>
              <a:buNone/>
            </a:pPr>
            <a:r>
              <a:rPr lang="es" sz="800"/>
              <a:t>Reduce oven temperature to 325 F (160 C). Bake for 12 minutes. Remove from the oven and let them cool on the baking sheets for at least 15 minutes, then remove and transfer to a cooling rack.</a:t>
            </a:r>
            <a:endParaRPr sz="800"/>
          </a:p>
          <a:p>
            <a:pPr indent="0" lvl="0" marL="0" marR="0" rtl="0" algn="l">
              <a:lnSpc>
                <a:spcPct val="100000"/>
              </a:lnSpc>
              <a:spcBef>
                <a:spcPts val="0"/>
              </a:spcBef>
              <a:spcAft>
                <a:spcPts val="0"/>
              </a:spcAft>
              <a:buNone/>
            </a:pPr>
            <a:r>
              <a:t/>
            </a:r>
            <a:endParaRPr sz="900"/>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pic>
        <p:nvPicPr>
          <p:cNvPr descr="Image result for chocolate strawberry french macarons chocolate shell" id="623" name="Google Shape;623;p74"/>
          <p:cNvPicPr preferRelativeResize="0"/>
          <p:nvPr/>
        </p:nvPicPr>
        <p:blipFill>
          <a:blip r:embed="rId3">
            <a:alphaModFix/>
          </a:blip>
          <a:stretch>
            <a:fillRect/>
          </a:stretch>
        </p:blipFill>
        <p:spPr>
          <a:xfrm>
            <a:off x="0" y="0"/>
            <a:ext cx="3112850" cy="5143500"/>
          </a:xfrm>
          <a:prstGeom prst="rect">
            <a:avLst/>
          </a:prstGeom>
          <a:noFill/>
          <a:ln>
            <a:noFill/>
          </a:ln>
        </p:spPr>
      </p:pic>
      <p:sp>
        <p:nvSpPr>
          <p:cNvPr id="624" name="Google Shape;624;p74"/>
          <p:cNvSpPr txBox="1"/>
          <p:nvPr/>
        </p:nvSpPr>
        <p:spPr>
          <a:xfrm>
            <a:off x="7223400" y="1969150"/>
            <a:ext cx="1920600" cy="268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000" u="sng"/>
              <a:t>Strawberry frosting:</a:t>
            </a:r>
            <a:endParaRPr b="1" sz="1000" u="sng"/>
          </a:p>
          <a:p>
            <a:pPr indent="0" lvl="0" marL="0" rtl="0" algn="l">
              <a:spcBef>
                <a:spcPts val="0"/>
              </a:spcBef>
              <a:spcAft>
                <a:spcPts val="0"/>
              </a:spcAft>
              <a:buClr>
                <a:schemeClr val="dk1"/>
              </a:buClr>
              <a:buSzPts val="1100"/>
              <a:buFont typeface="Arial"/>
              <a:buNone/>
            </a:pPr>
            <a:r>
              <a:rPr lang="es" sz="800"/>
              <a:t>Place strawberries in a blender; puree until smooth.</a:t>
            </a:r>
            <a:endParaRPr sz="800"/>
          </a:p>
          <a:p>
            <a:pPr indent="0" lvl="0" marL="0" rtl="0" algn="l">
              <a:spcBef>
                <a:spcPts val="0"/>
              </a:spcBef>
              <a:spcAft>
                <a:spcPts val="0"/>
              </a:spcAft>
              <a:buClr>
                <a:schemeClr val="dk1"/>
              </a:buClr>
              <a:buSzPts val="1100"/>
              <a:buFont typeface="Arial"/>
              <a:buNone/>
            </a:pPr>
            <a:r>
              <a:rPr lang="es" sz="800"/>
              <a:t>Transfer strawberry puree to a saucepan over medium heat; bring to a boil, stirring often, until puree is reduced by at least half, about 20 minutes. Remove from heat and cool completely.</a:t>
            </a:r>
            <a:endParaRPr sz="800"/>
          </a:p>
          <a:p>
            <a:pPr indent="0" lvl="0" marL="0" rtl="0" algn="l">
              <a:spcBef>
                <a:spcPts val="0"/>
              </a:spcBef>
              <a:spcAft>
                <a:spcPts val="0"/>
              </a:spcAft>
              <a:buClr>
                <a:schemeClr val="dk1"/>
              </a:buClr>
              <a:buSzPts val="1100"/>
              <a:buFont typeface="Arial"/>
              <a:buNone/>
            </a:pPr>
            <a:r>
              <a:rPr lang="es" sz="800"/>
              <a:t>Beat butter with an electric mixer in a bowl until light and fluffy.</a:t>
            </a:r>
            <a:endParaRPr sz="800"/>
          </a:p>
          <a:p>
            <a:pPr indent="0" lvl="0" marL="0" rtl="0" algn="l">
              <a:spcBef>
                <a:spcPts val="0"/>
              </a:spcBef>
              <a:spcAft>
                <a:spcPts val="0"/>
              </a:spcAft>
              <a:buClr>
                <a:schemeClr val="dk1"/>
              </a:buClr>
              <a:buSzPts val="1100"/>
              <a:buFont typeface="Arial"/>
              <a:buNone/>
            </a:pPr>
            <a:r>
              <a:rPr lang="es" sz="800"/>
              <a:t>Beat 1 cup confectioners' sugar into butter until just blended.</a:t>
            </a:r>
            <a:endParaRPr sz="800"/>
          </a:p>
          <a:p>
            <a:pPr indent="0" lvl="0" marL="0" rtl="0" algn="l">
              <a:spcBef>
                <a:spcPts val="0"/>
              </a:spcBef>
              <a:spcAft>
                <a:spcPts val="0"/>
              </a:spcAft>
              <a:buClr>
                <a:schemeClr val="dk1"/>
              </a:buClr>
              <a:buSzPts val="1100"/>
              <a:buFont typeface="Arial"/>
              <a:buNone/>
            </a:pPr>
            <a:r>
              <a:rPr lang="es" sz="800"/>
              <a:t>Beat 2 tablespoons strawberry puree and vanilla extract into butter mixture until just blended.</a:t>
            </a:r>
            <a:endParaRPr sz="800"/>
          </a:p>
          <a:p>
            <a:pPr indent="0" lvl="0" marL="0" rtl="0" algn="l">
              <a:spcBef>
                <a:spcPts val="0"/>
              </a:spcBef>
              <a:spcAft>
                <a:spcPts val="0"/>
              </a:spcAft>
              <a:buClr>
                <a:schemeClr val="dk1"/>
              </a:buClr>
              <a:buSzPts val="1100"/>
              <a:buFont typeface="Arial"/>
              <a:buNone/>
            </a:pPr>
            <a:r>
              <a:rPr lang="es" sz="800"/>
              <a:t>Repeat with 1 cup confectioners' sugar, followed by 2 tablespoons strawberry puree two more times.</a:t>
            </a:r>
            <a:endParaRPr sz="800"/>
          </a:p>
          <a:p>
            <a:pPr indent="0" lvl="0" marL="0" rtl="0" algn="l">
              <a:spcBef>
                <a:spcPts val="0"/>
              </a:spcBef>
              <a:spcAft>
                <a:spcPts val="0"/>
              </a:spcAft>
              <a:buClr>
                <a:schemeClr val="dk1"/>
              </a:buClr>
              <a:buSzPts val="1100"/>
              <a:buFont typeface="Arial"/>
              <a:buNone/>
            </a:pPr>
            <a:r>
              <a:rPr lang="es" sz="800"/>
              <a:t>Beat last 1/2 cup confectioners' sugar into mixture until just blended.</a:t>
            </a:r>
            <a:endParaRPr sz="800"/>
          </a:p>
          <a:p>
            <a:pPr indent="0" lvl="0" marL="0" rtl="0" algn="l">
              <a:spcBef>
                <a:spcPts val="0"/>
              </a:spcBef>
              <a:spcAft>
                <a:spcPts val="0"/>
              </a:spcAft>
              <a:buClr>
                <a:schemeClr val="dk1"/>
              </a:buClr>
              <a:buSzPts val="1100"/>
              <a:buFont typeface="Arial"/>
              <a:buNone/>
            </a:pPr>
            <a:r>
              <a:t/>
            </a:r>
            <a:endParaRPr sz="800"/>
          </a:p>
          <a:p>
            <a:pPr indent="0" lvl="0" marL="0" rtl="0" algn="l">
              <a:spcBef>
                <a:spcPts val="0"/>
              </a:spcBef>
              <a:spcAft>
                <a:spcPts val="0"/>
              </a:spcAft>
              <a:buClr>
                <a:schemeClr val="dk1"/>
              </a:buClr>
              <a:buSzPts val="1100"/>
              <a:buFont typeface="Arial"/>
              <a:buNone/>
            </a:pPr>
            <a:r>
              <a:t/>
            </a:r>
            <a:endParaRPr sz="900"/>
          </a:p>
        </p:txBody>
      </p:sp>
      <p:sp>
        <p:nvSpPr>
          <p:cNvPr id="625" name="Google Shape;625;p74"/>
          <p:cNvSpPr txBox="1"/>
          <p:nvPr/>
        </p:nvSpPr>
        <p:spPr>
          <a:xfrm>
            <a:off x="5197325" y="446375"/>
            <a:ext cx="16326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t>Delilah Spector</a:t>
            </a:r>
            <a:endParaRPr/>
          </a:p>
        </p:txBody>
      </p:sp>
      <p:sp>
        <p:nvSpPr>
          <p:cNvPr id="626" name="Google Shape;626;p74"/>
          <p:cNvSpPr txBox="1"/>
          <p:nvPr/>
        </p:nvSpPr>
        <p:spPr>
          <a:xfrm>
            <a:off x="3491550" y="593913"/>
            <a:ext cx="18294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s"/>
              <a:t>Dessert</a:t>
            </a:r>
            <a:endParaRPr i="1"/>
          </a:p>
        </p:txBody>
      </p:sp>
      <p:sp>
        <p:nvSpPr>
          <p:cNvPr id="627" name="Google Shape;627;p74">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75"/>
          <p:cNvSpPr txBox="1"/>
          <p:nvPr/>
        </p:nvSpPr>
        <p:spPr>
          <a:xfrm>
            <a:off x="2322125" y="436500"/>
            <a:ext cx="6723900" cy="204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This recipe is special to me because last year I took a baking class with one of my best friends from elementary school and in that class we learned how to make french macarons. After this class I knew that one weekend soon I wanted to try to make french macarons again. I’ve made french macarons about 6 times and even though i’ve never gotten them perfect me and my family still love to eat them and I still love to make them. I would say what makes this recipe delicious is the contrast of the strawberry with the chocolate and how they blend well together.</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sp>
        <p:nvSpPr>
          <p:cNvPr id="633" name="Google Shape;633;p75"/>
          <p:cNvSpPr txBox="1"/>
          <p:nvPr/>
        </p:nvSpPr>
        <p:spPr>
          <a:xfrm>
            <a:off x="4316050" y="169250"/>
            <a:ext cx="28476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800">
                <a:latin typeface="Open Sans"/>
                <a:ea typeface="Open Sans"/>
                <a:cs typeface="Open Sans"/>
                <a:sym typeface="Open Sans"/>
              </a:rPr>
              <a:t>All About My Recipe</a:t>
            </a:r>
            <a:endParaRPr b="1" sz="1800">
              <a:latin typeface="Open Sans"/>
              <a:ea typeface="Open Sans"/>
              <a:cs typeface="Open Sans"/>
              <a:sym typeface="Open Sans"/>
            </a:endParaRPr>
          </a:p>
        </p:txBody>
      </p:sp>
      <p:pic>
        <p:nvPicPr>
          <p:cNvPr descr="Image result for Strawberry" id="634" name="Google Shape;634;p75"/>
          <p:cNvPicPr preferRelativeResize="0"/>
          <p:nvPr/>
        </p:nvPicPr>
        <p:blipFill>
          <a:blip r:embed="rId3">
            <a:alphaModFix/>
          </a:blip>
          <a:stretch>
            <a:fillRect/>
          </a:stretch>
        </p:blipFill>
        <p:spPr>
          <a:xfrm>
            <a:off x="5674750" y="2269275"/>
            <a:ext cx="3469250" cy="2795975"/>
          </a:xfrm>
          <a:prstGeom prst="rect">
            <a:avLst/>
          </a:prstGeom>
          <a:noFill/>
          <a:ln>
            <a:noFill/>
          </a:ln>
        </p:spPr>
      </p:pic>
      <p:sp>
        <p:nvSpPr>
          <p:cNvPr id="635" name="Google Shape;635;p75"/>
          <p:cNvSpPr txBox="1"/>
          <p:nvPr/>
        </p:nvSpPr>
        <p:spPr>
          <a:xfrm>
            <a:off x="167700" y="3410375"/>
            <a:ext cx="6121500" cy="173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chemeClr val="dk1"/>
                </a:solidFill>
                <a:latin typeface="Open Sans"/>
                <a:ea typeface="Open Sans"/>
                <a:cs typeface="Open Sans"/>
                <a:sym typeface="Open Sans"/>
              </a:rPr>
              <a:t>My spotlight ingredient is Strawberry. Strawberry’s are traditionally sweet but have a bit of tartness/sourness to them as well. Strawberries are red and have seeds all around the outside. They also have a green stem on the top of them that is not typically eaten. Strawberry’s have a very refreshing taste and pair well with lemon, raspberry, basil, chocolate, ect. Strawberry is a fruit. Strawberries are typically harvested 4-6 weeks after they bloom. Some health benefits of strawberries are, they offer protection against cancer, they lower risk of strokes, they regulate blood sugar, and they promote healthy eyesight.</a:t>
            </a:r>
            <a:endParaRPr sz="1200">
              <a:solidFill>
                <a:schemeClr val="dk1"/>
              </a:solidFill>
              <a:latin typeface="Open Sans"/>
              <a:ea typeface="Open Sans"/>
              <a:cs typeface="Open Sans"/>
              <a:sym typeface="Open Sans"/>
            </a:endParaRPr>
          </a:p>
        </p:txBody>
      </p:sp>
      <p:sp>
        <p:nvSpPr>
          <p:cNvPr id="636" name="Google Shape;636;p75"/>
          <p:cNvSpPr txBox="1"/>
          <p:nvPr/>
        </p:nvSpPr>
        <p:spPr>
          <a:xfrm>
            <a:off x="603800" y="3074975"/>
            <a:ext cx="4248300" cy="3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800">
                <a:latin typeface="Open Sans"/>
                <a:ea typeface="Open Sans"/>
                <a:cs typeface="Open Sans"/>
                <a:sym typeface="Open Sans"/>
              </a:rPr>
              <a:t>Spotlight Ingredient: Strawberry</a:t>
            </a:r>
            <a:r>
              <a:rPr lang="es" sz="1800" u="sng"/>
              <a:t> </a:t>
            </a:r>
            <a:endParaRPr sz="1800" u="sng"/>
          </a:p>
        </p:txBody>
      </p:sp>
      <p:pic>
        <p:nvPicPr>
          <p:cNvPr descr="Image result for chocolate strawberry french macarons chocolate shell" id="637" name="Google Shape;637;p75"/>
          <p:cNvPicPr preferRelativeResize="0"/>
          <p:nvPr/>
        </p:nvPicPr>
        <p:blipFill>
          <a:blip r:embed="rId4">
            <a:alphaModFix/>
          </a:blip>
          <a:stretch>
            <a:fillRect/>
          </a:stretch>
        </p:blipFill>
        <p:spPr>
          <a:xfrm>
            <a:off x="0" y="0"/>
            <a:ext cx="2322125" cy="31177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pic>
        <p:nvPicPr>
          <p:cNvPr id="642" name="Google Shape;642;p76"/>
          <p:cNvPicPr preferRelativeResize="0"/>
          <p:nvPr/>
        </p:nvPicPr>
        <p:blipFill rotWithShape="1">
          <a:blip r:embed="rId3">
            <a:alphaModFix/>
          </a:blip>
          <a:srcRect b="0" l="27403" r="27398" t="0"/>
          <a:stretch/>
        </p:blipFill>
        <p:spPr>
          <a:xfrm>
            <a:off x="5778150" y="0"/>
            <a:ext cx="3365700" cy="5143500"/>
          </a:xfrm>
          <a:prstGeom prst="rect">
            <a:avLst/>
          </a:prstGeom>
          <a:noFill/>
          <a:ln>
            <a:noFill/>
          </a:ln>
        </p:spPr>
      </p:pic>
      <p:sp>
        <p:nvSpPr>
          <p:cNvPr id="643" name="Google Shape;643;p76"/>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Clr>
                <a:schemeClr val="dk1"/>
              </a:buClr>
              <a:buSzPts val="1100"/>
              <a:buFont typeface="Arial"/>
              <a:buNone/>
            </a:pPr>
            <a:r>
              <a:rPr b="1" lang="es" sz="1900">
                <a:solidFill>
                  <a:schemeClr val="dk1"/>
                </a:solidFill>
                <a:latin typeface="Open Sans"/>
                <a:ea typeface="Open Sans"/>
                <a:cs typeface="Open Sans"/>
                <a:sym typeface="Open Sans"/>
              </a:rPr>
              <a:t>A Caribbean</a:t>
            </a:r>
            <a:r>
              <a:rPr b="1" i="1" lang="es" sz="1900">
                <a:solidFill>
                  <a:schemeClr val="dk1"/>
                </a:solidFill>
                <a:highlight>
                  <a:srgbClr val="FFFFFF"/>
                </a:highlight>
                <a:latin typeface="Open Sans"/>
                <a:ea typeface="Open Sans"/>
                <a:cs typeface="Open Sans"/>
                <a:sym typeface="Open Sans"/>
              </a:rPr>
              <a:t> </a:t>
            </a:r>
            <a:r>
              <a:rPr b="1" lang="es" sz="1900">
                <a:solidFill>
                  <a:schemeClr val="dk1"/>
                </a:solidFill>
                <a:latin typeface="Open Sans"/>
                <a:ea typeface="Open Sans"/>
                <a:cs typeface="Open Sans"/>
                <a:sym typeface="Open Sans"/>
              </a:rPr>
              <a:t>Chicken And Curry Powder</a:t>
            </a:r>
            <a:endParaRPr b="1" sz="1900">
              <a:latin typeface="Open Sans"/>
              <a:ea typeface="Open Sans"/>
              <a:cs typeface="Open Sans"/>
              <a:sym typeface="Open Sans"/>
            </a:endParaRPr>
          </a:p>
        </p:txBody>
      </p:sp>
      <p:sp>
        <p:nvSpPr>
          <p:cNvPr id="644" name="Google Shape;644;p76"/>
          <p:cNvSpPr txBox="1"/>
          <p:nvPr/>
        </p:nvSpPr>
        <p:spPr>
          <a:xfrm>
            <a:off x="171750" y="12812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Whole Chicken </a:t>
            </a:r>
            <a:endParaRPr/>
          </a:p>
          <a:p>
            <a:pPr indent="-330200" lvl="0" marL="457200" marR="0" rtl="0" algn="l">
              <a:lnSpc>
                <a:spcPct val="100000"/>
              </a:lnSpc>
              <a:spcBef>
                <a:spcPts val="0"/>
              </a:spcBef>
              <a:spcAft>
                <a:spcPts val="0"/>
              </a:spcAft>
              <a:buClr>
                <a:srgbClr val="000000"/>
              </a:buClr>
              <a:buSzPts val="1600"/>
              <a:buFont typeface="Open Sans"/>
              <a:buChar char="●"/>
            </a:pPr>
            <a:r>
              <a:rPr lang="es"/>
              <a:t>Minced Garlic</a:t>
            </a:r>
            <a:endParaRPr/>
          </a:p>
          <a:p>
            <a:pPr indent="-330200" lvl="0" marL="457200" marR="0" rtl="0" algn="l">
              <a:lnSpc>
                <a:spcPct val="100000"/>
              </a:lnSpc>
              <a:spcBef>
                <a:spcPts val="0"/>
              </a:spcBef>
              <a:spcAft>
                <a:spcPts val="0"/>
              </a:spcAft>
              <a:buClr>
                <a:srgbClr val="000000"/>
              </a:buClr>
              <a:buSzPts val="1600"/>
              <a:buFont typeface="Open Sans"/>
              <a:buChar char="●"/>
            </a:pPr>
            <a:r>
              <a:rPr lang="es"/>
              <a:t>Green Seasoning </a:t>
            </a:r>
            <a:endParaRPr/>
          </a:p>
          <a:p>
            <a:pPr indent="-317500" lvl="0" marL="457200" marR="0" rtl="0" algn="l">
              <a:lnSpc>
                <a:spcPct val="100000"/>
              </a:lnSpc>
              <a:spcBef>
                <a:spcPts val="0"/>
              </a:spcBef>
              <a:spcAft>
                <a:spcPts val="0"/>
              </a:spcAft>
              <a:buSzPts val="1400"/>
              <a:buChar char="●"/>
            </a:pPr>
            <a:r>
              <a:rPr lang="es"/>
              <a:t>Hot water</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45" name="Google Shape;645;p76"/>
          <p:cNvSpPr txBox="1"/>
          <p:nvPr/>
        </p:nvSpPr>
        <p:spPr>
          <a:xfrm>
            <a:off x="17175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Adrian Carter</a:t>
            </a:r>
            <a:endParaRPr sz="600"/>
          </a:p>
        </p:txBody>
      </p:sp>
      <p:sp>
        <p:nvSpPr>
          <p:cNvPr id="646" name="Google Shape;646;p76"/>
          <p:cNvSpPr txBox="1"/>
          <p:nvPr/>
        </p:nvSpPr>
        <p:spPr>
          <a:xfrm>
            <a:off x="171750" y="974350"/>
            <a:ext cx="20250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lang="es" sz="1200">
                <a:solidFill>
                  <a:schemeClr val="dk1"/>
                </a:solidFill>
              </a:rPr>
              <a:t>      </a:t>
            </a:r>
            <a:r>
              <a:rPr lang="es">
                <a:solidFill>
                  <a:schemeClr val="dk1"/>
                </a:solidFill>
              </a:rPr>
              <a:t>  Entree </a:t>
            </a:r>
            <a:endParaRPr i="1"/>
          </a:p>
        </p:txBody>
      </p:sp>
      <p:sp>
        <p:nvSpPr>
          <p:cNvPr id="647" name="Google Shape;647;p76"/>
          <p:cNvSpPr txBox="1"/>
          <p:nvPr/>
        </p:nvSpPr>
        <p:spPr>
          <a:xfrm>
            <a:off x="3753150" y="974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1</a:t>
            </a:r>
            <a:endParaRPr i="1" sz="600"/>
          </a:p>
        </p:txBody>
      </p:sp>
      <p:sp>
        <p:nvSpPr>
          <p:cNvPr id="648" name="Google Shape;648;p76"/>
          <p:cNvSpPr txBox="1"/>
          <p:nvPr/>
        </p:nvSpPr>
        <p:spPr>
          <a:xfrm>
            <a:off x="3108000" y="12812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salt</a:t>
            </a:r>
            <a:endParaRPr/>
          </a:p>
          <a:p>
            <a:pPr indent="-330200" lvl="0" marL="457200" marR="0" rtl="0" algn="l">
              <a:lnSpc>
                <a:spcPct val="100000"/>
              </a:lnSpc>
              <a:spcBef>
                <a:spcPts val="0"/>
              </a:spcBef>
              <a:spcAft>
                <a:spcPts val="0"/>
              </a:spcAft>
              <a:buClr>
                <a:srgbClr val="000000"/>
              </a:buClr>
              <a:buSzPts val="1600"/>
              <a:buFont typeface="Open Sans"/>
              <a:buChar char="●"/>
            </a:pPr>
            <a:r>
              <a:rPr lang="es"/>
              <a:t>Vegetable Oil</a:t>
            </a:r>
            <a:endParaRPr/>
          </a:p>
          <a:p>
            <a:pPr indent="-330200" lvl="0" marL="457200" marR="0" rtl="0" algn="l">
              <a:lnSpc>
                <a:spcPct val="100000"/>
              </a:lnSpc>
              <a:spcBef>
                <a:spcPts val="0"/>
              </a:spcBef>
              <a:spcAft>
                <a:spcPts val="0"/>
              </a:spcAft>
              <a:buClr>
                <a:srgbClr val="000000"/>
              </a:buClr>
              <a:buSzPts val="1600"/>
              <a:buFont typeface="Open Sans"/>
              <a:buChar char="●"/>
            </a:pPr>
            <a:r>
              <a:rPr lang="es"/>
              <a:t>Curry Powder</a:t>
            </a:r>
            <a:endParaRPr/>
          </a:p>
          <a:p>
            <a:pPr indent="-317500" lvl="0" marL="457200" marR="0" rtl="0" algn="l">
              <a:lnSpc>
                <a:spcPct val="100000"/>
              </a:lnSpc>
              <a:spcBef>
                <a:spcPts val="0"/>
              </a:spcBef>
              <a:spcAft>
                <a:spcPts val="0"/>
              </a:spcAft>
              <a:buSzPts val="1400"/>
              <a:buChar char="●"/>
            </a:pPr>
            <a:r>
              <a:rPr lang="es"/>
              <a:t>Cilantro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49" name="Google Shape;649;p76"/>
          <p:cNvSpPr txBox="1"/>
          <p:nvPr/>
        </p:nvSpPr>
        <p:spPr>
          <a:xfrm>
            <a:off x="171750" y="2626750"/>
            <a:ext cx="5563200" cy="21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500">
                <a:latin typeface="Open Sans"/>
                <a:ea typeface="Open Sans"/>
                <a:cs typeface="Open Sans"/>
                <a:sym typeface="Open Sans"/>
              </a:rPr>
              <a:t>PROCEDURE:</a:t>
            </a:r>
            <a:endParaRPr b="1" sz="1500">
              <a:latin typeface="Open Sans"/>
              <a:ea typeface="Open Sans"/>
              <a:cs typeface="Open Sans"/>
              <a:sym typeface="Open Sans"/>
            </a:endParaRPr>
          </a:p>
          <a:p>
            <a:pPr indent="-298450" lvl="0" marL="457200" rtl="0" algn="l">
              <a:spcBef>
                <a:spcPts val="0"/>
              </a:spcBef>
              <a:spcAft>
                <a:spcPts val="0"/>
              </a:spcAft>
              <a:buSzPts val="1100"/>
              <a:buAutoNum type="arabicPeriod"/>
            </a:pPr>
            <a:r>
              <a:rPr lang="es" sz="1100">
                <a:solidFill>
                  <a:schemeClr val="dk1"/>
                </a:solidFill>
              </a:rPr>
              <a:t>1 cut chicken into small pieces and season with garlic, green seasoning salt and ½ curry powder</a:t>
            </a:r>
            <a:endParaRPr sz="1100">
              <a:solidFill>
                <a:schemeClr val="dk1"/>
              </a:solidFill>
            </a:endParaRPr>
          </a:p>
          <a:p>
            <a:pPr indent="-298450" lvl="0" marL="457200" rtl="0" algn="l">
              <a:spcBef>
                <a:spcPts val="0"/>
              </a:spcBef>
              <a:spcAft>
                <a:spcPts val="0"/>
              </a:spcAft>
              <a:buSzPts val="1100"/>
              <a:buAutoNum type="arabicPeriod"/>
            </a:pPr>
            <a:r>
              <a:rPr lang="es" sz="1100">
                <a:solidFill>
                  <a:schemeClr val="dk1"/>
                </a:solidFill>
              </a:rPr>
              <a:t>2 marinate for 30 minutes or more </a:t>
            </a:r>
            <a:endParaRPr sz="1100">
              <a:solidFill>
                <a:schemeClr val="dk1"/>
              </a:solidFill>
            </a:endParaRPr>
          </a:p>
          <a:p>
            <a:pPr indent="-298450" lvl="0" marL="457200" rtl="0" algn="l">
              <a:spcBef>
                <a:spcPts val="0"/>
              </a:spcBef>
              <a:spcAft>
                <a:spcPts val="0"/>
              </a:spcAft>
              <a:buSzPts val="1100"/>
              <a:buAutoNum type="arabicPeriod"/>
            </a:pPr>
            <a:r>
              <a:rPr lang="es" sz="1100">
                <a:solidFill>
                  <a:schemeClr val="dk1"/>
                </a:solidFill>
              </a:rPr>
              <a:t>3 heat oil in a pot or skillet </a:t>
            </a:r>
            <a:endParaRPr sz="1100">
              <a:solidFill>
                <a:schemeClr val="dk1"/>
              </a:solidFill>
            </a:endParaRPr>
          </a:p>
          <a:p>
            <a:pPr indent="-298450" lvl="0" marL="457200" rtl="0" algn="l">
              <a:spcBef>
                <a:spcPts val="0"/>
              </a:spcBef>
              <a:spcAft>
                <a:spcPts val="0"/>
              </a:spcAft>
              <a:buSzPts val="1100"/>
              <a:buAutoNum type="arabicPeriod"/>
            </a:pPr>
            <a:r>
              <a:rPr lang="es" sz="1100">
                <a:solidFill>
                  <a:schemeClr val="dk1"/>
                </a:solidFill>
              </a:rPr>
              <a:t>4 mix curry powder with ¼ cups of water until smooth ; add to hot oil and cook for 2 minutes  </a:t>
            </a:r>
            <a:endParaRPr sz="1100">
              <a:solidFill>
                <a:schemeClr val="dk1"/>
              </a:solidFill>
            </a:endParaRPr>
          </a:p>
          <a:p>
            <a:pPr indent="-298450" lvl="0" marL="457200" rtl="0" algn="l">
              <a:spcBef>
                <a:spcPts val="0"/>
              </a:spcBef>
              <a:spcAft>
                <a:spcPts val="0"/>
              </a:spcAft>
              <a:buSzPts val="1100"/>
              <a:buAutoNum type="arabicPeriod"/>
            </a:pPr>
            <a:r>
              <a:rPr lang="es" sz="1100">
                <a:solidFill>
                  <a:schemeClr val="dk1"/>
                </a:solidFill>
              </a:rPr>
              <a:t>5 add chicken and stir coat in curry ; cook till all water is dried out; stir well (about 10 mins) </a:t>
            </a:r>
            <a:endParaRPr sz="1100">
              <a:solidFill>
                <a:schemeClr val="dk1"/>
              </a:solidFill>
            </a:endParaRPr>
          </a:p>
          <a:p>
            <a:pPr indent="-298450" lvl="0" marL="457200" rtl="0" algn="l">
              <a:spcBef>
                <a:spcPts val="0"/>
              </a:spcBef>
              <a:spcAft>
                <a:spcPts val="0"/>
              </a:spcAft>
              <a:buSzPts val="1100"/>
              <a:buAutoNum type="arabicPeriod"/>
            </a:pPr>
            <a:r>
              <a:rPr lang="es" sz="1100">
                <a:solidFill>
                  <a:schemeClr val="dk1"/>
                </a:solidFill>
              </a:rPr>
              <a:t>6 add cilantro ; cook for a minute ; stir in ½ cup hot  water </a:t>
            </a:r>
            <a:r>
              <a:rPr lang="es" sz="1100">
                <a:solidFill>
                  <a:schemeClr val="dk1"/>
                </a:solidFill>
                <a:latin typeface="Times New Roman"/>
                <a:ea typeface="Times New Roman"/>
                <a:cs typeface="Times New Roman"/>
                <a:sym typeface="Times New Roman"/>
              </a:rPr>
              <a:t>7 </a:t>
            </a:r>
            <a:r>
              <a:rPr lang="es" sz="1100">
                <a:solidFill>
                  <a:schemeClr val="dk1"/>
                </a:solidFill>
              </a:rPr>
              <a:t>lower heat to medium ; cover and cook until meat is tender ;and water if more sauce is necessary and water accordingly </a:t>
            </a:r>
            <a:endParaRPr sz="1100">
              <a:solidFill>
                <a:schemeClr val="dk1"/>
              </a:solidFill>
            </a:endParaRPr>
          </a:p>
          <a:p>
            <a:pPr indent="-298450" lvl="0" marL="457200" rtl="0" algn="l">
              <a:spcBef>
                <a:spcPts val="0"/>
              </a:spcBef>
              <a:spcAft>
                <a:spcPts val="0"/>
              </a:spcAft>
              <a:buSzPts val="1100"/>
              <a:buAutoNum type="arabicPeriod"/>
            </a:pPr>
            <a:r>
              <a:rPr lang="es" sz="1100">
                <a:solidFill>
                  <a:schemeClr val="dk1"/>
                </a:solidFill>
              </a:rPr>
              <a:t>8 adjust salt to taste</a:t>
            </a:r>
            <a:endParaRPr sz="1100">
              <a:solidFill>
                <a:schemeClr val="dk1"/>
              </a:solidFill>
            </a:endParaRPr>
          </a:p>
          <a:p>
            <a:pPr indent="0" lvl="0" marL="45720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50" name="Google Shape;650;p76">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77"/>
          <p:cNvPicPr preferRelativeResize="0"/>
          <p:nvPr/>
        </p:nvPicPr>
        <p:blipFill rotWithShape="1">
          <a:blip r:embed="rId3">
            <a:alphaModFix/>
          </a:blip>
          <a:srcRect b="0" l="27777" r="27777" t="0"/>
          <a:stretch/>
        </p:blipFill>
        <p:spPr>
          <a:xfrm>
            <a:off x="5506125" y="0"/>
            <a:ext cx="3637800" cy="5143500"/>
          </a:xfrm>
          <a:prstGeom prst="rect">
            <a:avLst/>
          </a:prstGeom>
          <a:noFill/>
          <a:ln>
            <a:noFill/>
          </a:ln>
        </p:spPr>
      </p:pic>
      <p:sp>
        <p:nvSpPr>
          <p:cNvPr id="656" name="Google Shape;656;p77"/>
          <p:cNvSpPr txBox="1"/>
          <p:nvPr/>
        </p:nvSpPr>
        <p:spPr>
          <a:xfrm>
            <a:off x="2972725" y="903575"/>
            <a:ext cx="2382900" cy="25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chemeClr val="dk1"/>
                </a:solidFill>
              </a:rPr>
              <a:t>Garlic is a type of thing that goes into a Seasoning category along with it comes a lot of other types of sea put in with garlic but we won't get into that with garlic types of food all you need to do is to chop it up into small slices put it in with the rest of the food and cook it. </a:t>
            </a:r>
            <a:endParaRPr sz="1500"/>
          </a:p>
        </p:txBody>
      </p:sp>
      <p:sp>
        <p:nvSpPr>
          <p:cNvPr id="657" name="Google Shape;657;p77"/>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Garlic</a:t>
            </a:r>
            <a:endParaRPr b="1" i="0" sz="2300" u="none" cap="none" strike="noStrike">
              <a:solidFill>
                <a:srgbClr val="000000"/>
              </a:solidFill>
              <a:latin typeface="Open Sans"/>
              <a:ea typeface="Open Sans"/>
              <a:cs typeface="Open Sans"/>
              <a:sym typeface="Open Sans"/>
            </a:endParaRPr>
          </a:p>
        </p:txBody>
      </p:sp>
      <p:sp>
        <p:nvSpPr>
          <p:cNvPr id="658" name="Google Shape;658;p77"/>
          <p:cNvSpPr txBox="1"/>
          <p:nvPr/>
        </p:nvSpPr>
        <p:spPr>
          <a:xfrm>
            <a:off x="235050" y="859250"/>
            <a:ext cx="2279100" cy="26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chemeClr val="dk1"/>
                </a:solidFill>
              </a:rPr>
              <a:t>Personally I think that garlic goes into the category of either stem or maybe be leaf but entirely I'm not sure.I think garlic grows maybe in the summer or fall It seems like a seasonal  that happens normally around that time</a:t>
            </a:r>
            <a:endParaRPr i="1" sz="1500"/>
          </a:p>
          <a:p>
            <a:pPr indent="0" lvl="0" marL="0" marR="0" rtl="0" algn="l">
              <a:lnSpc>
                <a:spcPct val="115000"/>
              </a:lnSpc>
              <a:spcBef>
                <a:spcPts val="120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2" name="Shape 662"/>
        <p:cNvGrpSpPr/>
        <p:nvPr/>
      </p:nvGrpSpPr>
      <p:grpSpPr>
        <a:xfrm>
          <a:off x="0" y="0"/>
          <a:ext cx="0" cy="0"/>
          <a:chOff x="0" y="0"/>
          <a:chExt cx="0" cy="0"/>
        </a:xfrm>
      </p:grpSpPr>
      <p:pic>
        <p:nvPicPr>
          <p:cNvPr id="663" name="Google Shape;663;p78"/>
          <p:cNvPicPr preferRelativeResize="0"/>
          <p:nvPr/>
        </p:nvPicPr>
        <p:blipFill rotWithShape="1">
          <a:blip r:embed="rId3">
            <a:alphaModFix/>
          </a:blip>
          <a:srcRect b="0" l="27854" r="27854" t="0"/>
          <a:stretch/>
        </p:blipFill>
        <p:spPr>
          <a:xfrm>
            <a:off x="0" y="0"/>
            <a:ext cx="3037500" cy="5143500"/>
          </a:xfrm>
          <a:prstGeom prst="rect">
            <a:avLst/>
          </a:prstGeom>
          <a:noFill/>
          <a:ln>
            <a:noFill/>
          </a:ln>
        </p:spPr>
      </p:pic>
      <p:sp>
        <p:nvSpPr>
          <p:cNvPr id="664" name="Google Shape;664;p7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Meatloaf</a:t>
            </a:r>
            <a:endParaRPr sz="800"/>
          </a:p>
        </p:txBody>
      </p:sp>
      <p:sp>
        <p:nvSpPr>
          <p:cNvPr id="665" name="Google Shape;665;p78"/>
          <p:cNvSpPr txBox="1"/>
          <p:nvPr/>
        </p:nvSpPr>
        <p:spPr>
          <a:xfrm>
            <a:off x="3073725" y="11798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ground beef</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bread crumbs</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diced onion,</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add milk</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 add a egg</a:t>
            </a:r>
            <a:endParaRPr sz="1200">
              <a:solidFill>
                <a:schemeClr val="dk1"/>
              </a:solidFill>
            </a:endParaRPr>
          </a:p>
          <a:p>
            <a:pPr indent="0" lvl="0" marL="0" rtl="0" algn="l">
              <a:spcBef>
                <a:spcPts val="500"/>
              </a:spcBef>
              <a:spcAft>
                <a:spcPts val="0"/>
              </a:spcAft>
              <a:buClr>
                <a:schemeClr val="dk1"/>
              </a:buClr>
              <a:buSzPts val="1100"/>
              <a:buFont typeface="Arial"/>
              <a:buNone/>
            </a:pPr>
            <a:r>
              <a:t/>
            </a:r>
            <a:endParaRPr b="1" sz="1100">
              <a:solidFill>
                <a:schemeClr val="dk1"/>
              </a:solidFill>
            </a:endParaRPr>
          </a:p>
          <a:p>
            <a:pPr indent="0" lvl="0" marL="0" marR="0" rtl="0" algn="l">
              <a:lnSpc>
                <a:spcPct val="100000"/>
              </a:lnSpc>
              <a:spcBef>
                <a:spcPts val="500"/>
              </a:spcBef>
              <a:spcAft>
                <a:spcPts val="0"/>
              </a:spcAft>
              <a:buNone/>
            </a:pPr>
            <a:r>
              <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66" name="Google Shape;666;p78"/>
          <p:cNvSpPr txBox="1"/>
          <p:nvPr/>
        </p:nvSpPr>
        <p:spPr>
          <a:xfrm>
            <a:off x="3159000" y="63780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Nyla Alves</a:t>
            </a:r>
            <a:endParaRPr sz="600"/>
          </a:p>
        </p:txBody>
      </p:sp>
      <p:sp>
        <p:nvSpPr>
          <p:cNvPr id="667" name="Google Shape;667;p78"/>
          <p:cNvSpPr txBox="1"/>
          <p:nvPr/>
        </p:nvSpPr>
        <p:spPr>
          <a:xfrm>
            <a:off x="3246300" y="9077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t>Entree</a:t>
            </a:r>
            <a:endParaRPr i="1" sz="1200"/>
          </a:p>
        </p:txBody>
      </p:sp>
      <p:sp>
        <p:nvSpPr>
          <p:cNvPr id="668" name="Google Shape;668;p78"/>
          <p:cNvSpPr txBox="1"/>
          <p:nvPr/>
        </p:nvSpPr>
        <p:spPr>
          <a:xfrm>
            <a:off x="7255225"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1-8 servings </a:t>
            </a:r>
            <a:endParaRPr i="1" sz="600"/>
          </a:p>
        </p:txBody>
      </p:sp>
      <p:sp>
        <p:nvSpPr>
          <p:cNvPr id="669" name="Google Shape;669;p78"/>
          <p:cNvSpPr txBox="1"/>
          <p:nvPr/>
        </p:nvSpPr>
        <p:spPr>
          <a:xfrm>
            <a:off x="6660400" y="137392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Font typeface="Arial"/>
              <a:buNone/>
            </a:pPr>
            <a:r>
              <a:t/>
            </a:r>
            <a:endParaRPr b="0" i="1" sz="1600" u="none" cap="none" strike="noStrike">
              <a:solidFill>
                <a:srgbClr val="000000"/>
              </a:solidFill>
              <a:latin typeface="Open Sans"/>
              <a:ea typeface="Open Sans"/>
              <a:cs typeface="Open Sans"/>
              <a:sym typeface="Open Sans"/>
            </a:endParaRPr>
          </a:p>
        </p:txBody>
      </p:sp>
      <p:sp>
        <p:nvSpPr>
          <p:cNvPr id="670" name="Google Shape;670;p78"/>
          <p:cNvSpPr txBox="1"/>
          <p:nvPr/>
        </p:nvSpPr>
        <p:spPr>
          <a:xfrm>
            <a:off x="3073725" y="2721575"/>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42900" lvl="0" marL="457200" marR="0" rtl="0" algn="l">
              <a:lnSpc>
                <a:spcPct val="100000"/>
              </a:lnSpc>
              <a:spcBef>
                <a:spcPts val="0"/>
              </a:spcBef>
              <a:spcAft>
                <a:spcPts val="0"/>
              </a:spcAft>
              <a:buClr>
                <a:srgbClr val="000000"/>
              </a:buClr>
              <a:buSzPts val="1800"/>
              <a:buFont typeface="Open Sans"/>
              <a:buAutoNum type="arabicPeriod"/>
            </a:pPr>
            <a:r>
              <a:rPr lang="es" sz="1600"/>
              <a:t>Place mixture in pan and wait 2 and a half hours </a:t>
            </a:r>
            <a:endParaRPr sz="1600"/>
          </a:p>
          <a:p>
            <a:pPr indent="-342900" lvl="0" marL="457200" marR="0" rtl="0" algn="l">
              <a:lnSpc>
                <a:spcPct val="100000"/>
              </a:lnSpc>
              <a:spcBef>
                <a:spcPts val="0"/>
              </a:spcBef>
              <a:spcAft>
                <a:spcPts val="0"/>
              </a:spcAft>
              <a:buClr>
                <a:srgbClr val="000000"/>
              </a:buClr>
              <a:buSzPts val="1800"/>
              <a:buFont typeface="Open Sans"/>
              <a:buAutoNum type="arabicPeriod"/>
            </a:pPr>
            <a:r>
              <a:rPr lang="es" sz="1600"/>
              <a:t>Take out and let it cool for about 10 minutes, and enjoy</a:t>
            </a:r>
            <a:endParaRPr sz="1600"/>
          </a:p>
          <a:p>
            <a:pPr indent="0" lvl="0" marL="0" marR="0" rtl="0" algn="l">
              <a:lnSpc>
                <a:spcPct val="100000"/>
              </a:lnSpc>
              <a:spcBef>
                <a:spcPts val="6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71" name="Google Shape;671;p78"/>
          <p:cNvSpPr txBox="1"/>
          <p:nvPr/>
        </p:nvSpPr>
        <p:spPr>
          <a:xfrm>
            <a:off x="6801150" y="1373925"/>
            <a:ext cx="2025000" cy="123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s" sz="1200">
                <a:solidFill>
                  <a:schemeClr val="dk1"/>
                </a:solidFill>
              </a:rPr>
              <a:t> ketchup</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dried parsley</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garlic powder</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add salt and pepper</a:t>
            </a:r>
            <a:endParaRPr i="1" sz="1700">
              <a:latin typeface="Open Sans"/>
              <a:ea typeface="Open Sans"/>
              <a:cs typeface="Open Sans"/>
              <a:sym typeface="Open Sans"/>
            </a:endParaRPr>
          </a:p>
        </p:txBody>
      </p:sp>
      <p:sp>
        <p:nvSpPr>
          <p:cNvPr id="672" name="Google Shape;672;p78">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79"/>
          <p:cNvSpPr txBox="1"/>
          <p:nvPr/>
        </p:nvSpPr>
        <p:spPr>
          <a:xfrm>
            <a:off x="172225" y="2612400"/>
            <a:ext cx="49947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ONION</a:t>
            </a:r>
            <a:endParaRPr/>
          </a:p>
          <a:p>
            <a:pPr indent="0" lvl="0" marL="0" marR="0" rtl="0" algn="l">
              <a:lnSpc>
                <a:spcPct val="100000"/>
              </a:lnSpc>
              <a:spcBef>
                <a:spcPts val="600"/>
              </a:spcBef>
              <a:spcAft>
                <a:spcPts val="0"/>
              </a:spcAft>
              <a:buClr>
                <a:srgbClr val="000000"/>
              </a:buClr>
              <a:buFont typeface="PT Sans"/>
              <a:buNone/>
            </a:pPr>
            <a:r>
              <a:rPr lang="es">
                <a:latin typeface="Open Sans"/>
                <a:ea typeface="Open Sans"/>
                <a:cs typeface="Open Sans"/>
                <a:sym typeface="Open Sans"/>
              </a:rPr>
              <a:t>The spotlight ingredient would be the onion because it gives it so much flavor also giving it a nice tang and makes it so flavorful in the dish I’m representing how the onion taste is like kinda spicy but good and be careful when ur cutting because i can make you cry. my vegetable has a stem.The onion has to grow about 100-175 days to process and grow.</a:t>
            </a:r>
            <a:br>
              <a:rPr lang="es" sz="1100">
                <a:latin typeface="Open Sans"/>
                <a:ea typeface="Open Sans"/>
                <a:cs typeface="Open Sans"/>
                <a:sym typeface="Open Sans"/>
              </a:rPr>
            </a:br>
            <a:endParaRPr sz="1100"/>
          </a:p>
        </p:txBody>
      </p:sp>
      <p:sp>
        <p:nvSpPr>
          <p:cNvPr id="678" name="Google Shape;678;p79"/>
          <p:cNvSpPr txBox="1"/>
          <p:nvPr/>
        </p:nvSpPr>
        <p:spPr>
          <a:xfrm>
            <a:off x="4940550" y="81777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a:t>My recipes spotlight ingredient is onion because it plays a very important part to give meatloaf thats happy taste when it touches ur mouth.</a:t>
            </a:r>
            <a:endParaRPr/>
          </a:p>
          <a:p>
            <a:pPr indent="0" lvl="0" marL="0" marR="0" rtl="0" algn="l">
              <a:lnSpc>
                <a:spcPct val="100000"/>
              </a:lnSpc>
              <a:spcBef>
                <a:spcPts val="600"/>
              </a:spcBef>
              <a:spcAft>
                <a:spcPts val="0"/>
              </a:spcAft>
              <a:buClr>
                <a:srgbClr val="000000"/>
              </a:buClr>
              <a:buFont typeface="PT Sans"/>
              <a:buNone/>
            </a:pPr>
            <a:r>
              <a:t/>
            </a:r>
            <a:endParaRPr/>
          </a:p>
        </p:txBody>
      </p:sp>
      <p:pic>
        <p:nvPicPr>
          <p:cNvPr descr="Related image" id="679" name="Google Shape;679;p79"/>
          <p:cNvPicPr preferRelativeResize="0"/>
          <p:nvPr/>
        </p:nvPicPr>
        <p:blipFill>
          <a:blip r:embed="rId3">
            <a:alphaModFix/>
          </a:blip>
          <a:stretch>
            <a:fillRect/>
          </a:stretch>
        </p:blipFill>
        <p:spPr>
          <a:xfrm>
            <a:off x="5519275" y="2532350"/>
            <a:ext cx="3624725" cy="2611150"/>
          </a:xfrm>
          <a:prstGeom prst="rect">
            <a:avLst/>
          </a:prstGeom>
          <a:noFill/>
          <a:ln>
            <a:noFill/>
          </a:ln>
        </p:spPr>
      </p:pic>
      <p:pic>
        <p:nvPicPr>
          <p:cNvPr descr="Image result for onion" id="680" name="Google Shape;680;p79"/>
          <p:cNvPicPr preferRelativeResize="0"/>
          <p:nvPr/>
        </p:nvPicPr>
        <p:blipFill>
          <a:blip r:embed="rId4">
            <a:alphaModFix/>
          </a:blip>
          <a:stretch>
            <a:fillRect/>
          </a:stretch>
        </p:blipFill>
        <p:spPr>
          <a:xfrm>
            <a:off x="152400" y="152400"/>
            <a:ext cx="2307600" cy="2307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pic>
        <p:nvPicPr>
          <p:cNvPr id="685" name="Google Shape;685;p80"/>
          <p:cNvPicPr preferRelativeResize="0"/>
          <p:nvPr/>
        </p:nvPicPr>
        <p:blipFill rotWithShape="1">
          <a:blip r:embed="rId3">
            <a:alphaModFix/>
          </a:blip>
          <a:srcRect b="0" l="27403" r="27398" t="0"/>
          <a:stretch/>
        </p:blipFill>
        <p:spPr>
          <a:xfrm flipH="1">
            <a:off x="6112896" y="5289175"/>
            <a:ext cx="11400" cy="73200"/>
          </a:xfrm>
          <a:prstGeom prst="rect">
            <a:avLst/>
          </a:prstGeom>
          <a:noFill/>
          <a:ln>
            <a:noFill/>
          </a:ln>
        </p:spPr>
      </p:pic>
      <p:sp>
        <p:nvSpPr>
          <p:cNvPr id="686" name="Google Shape;686;p80"/>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Meat Sauce</a:t>
            </a:r>
            <a:endParaRPr sz="800"/>
          </a:p>
        </p:txBody>
      </p:sp>
      <p:sp>
        <p:nvSpPr>
          <p:cNvPr id="687" name="Google Shape;687;p80"/>
          <p:cNvSpPr txBox="1"/>
          <p:nvPr/>
        </p:nvSpPr>
        <p:spPr>
          <a:xfrm>
            <a:off x="171750" y="1148850"/>
            <a:ext cx="2754000" cy="18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rtl="0" algn="l">
              <a:spcBef>
                <a:spcPts val="0"/>
              </a:spcBef>
              <a:spcAft>
                <a:spcPts val="0"/>
              </a:spcAft>
              <a:buSzPts val="1100"/>
              <a:buChar char="●"/>
            </a:pPr>
            <a:r>
              <a:rPr lang="es" sz="1100"/>
              <a:t>1-29 oz can of whole peeled San Marzano tomatoes</a:t>
            </a:r>
            <a:endParaRPr sz="1100"/>
          </a:p>
          <a:p>
            <a:pPr indent="-298450" lvl="0" marL="457200" rtl="0" algn="l">
              <a:spcBef>
                <a:spcPts val="0"/>
              </a:spcBef>
              <a:spcAft>
                <a:spcPts val="0"/>
              </a:spcAft>
              <a:buSzPts val="1100"/>
              <a:buChar char="●"/>
            </a:pPr>
            <a:r>
              <a:rPr lang="es" sz="1100"/>
              <a:t>1½ cups water: 1T Tomato Paste</a:t>
            </a:r>
            <a:endParaRPr sz="1100"/>
          </a:p>
          <a:p>
            <a:pPr indent="-298450" lvl="0" marL="457200" rtl="0" algn="l">
              <a:spcBef>
                <a:spcPts val="0"/>
              </a:spcBef>
              <a:spcAft>
                <a:spcPts val="0"/>
              </a:spcAft>
              <a:buSzPts val="1100"/>
              <a:buChar char="●"/>
            </a:pPr>
            <a:r>
              <a:rPr lang="es" sz="1100"/>
              <a:t>1t beef base</a:t>
            </a:r>
            <a:endParaRPr sz="1100"/>
          </a:p>
          <a:p>
            <a:pPr indent="-298450" lvl="0" marL="457200" rtl="0" algn="l">
              <a:spcBef>
                <a:spcPts val="0"/>
              </a:spcBef>
              <a:spcAft>
                <a:spcPts val="0"/>
              </a:spcAft>
              <a:buSzPts val="1100"/>
              <a:buChar char="●"/>
            </a:pPr>
            <a:r>
              <a:rPr lang="es" sz="1100"/>
              <a:t>½ yellow onion-chopped</a:t>
            </a:r>
            <a:endParaRPr sz="1100"/>
          </a:p>
          <a:p>
            <a:pPr indent="-298450" lvl="0" marL="457200" rtl="0" algn="l">
              <a:spcBef>
                <a:spcPts val="0"/>
              </a:spcBef>
              <a:spcAft>
                <a:spcPts val="0"/>
              </a:spcAft>
              <a:buSzPts val="1100"/>
              <a:buChar char="●"/>
            </a:pPr>
            <a:r>
              <a:rPr lang="es" sz="1100"/>
              <a:t>½ carrot-chopped</a:t>
            </a:r>
            <a:endParaRPr sz="1100"/>
          </a:p>
          <a:p>
            <a:pPr indent="-298450" lvl="0" marL="457200" rtl="0" algn="l">
              <a:spcBef>
                <a:spcPts val="0"/>
              </a:spcBef>
              <a:spcAft>
                <a:spcPts val="0"/>
              </a:spcAft>
              <a:buSzPts val="1100"/>
              <a:buChar char="●"/>
            </a:pPr>
            <a:r>
              <a:rPr lang="es" sz="1100"/>
              <a:t>3T butter</a:t>
            </a:r>
            <a:endParaRPr sz="1100"/>
          </a:p>
          <a:p>
            <a:pPr indent="-298450" lvl="0" marL="457200" rtl="0" algn="l">
              <a:spcBef>
                <a:spcPts val="0"/>
              </a:spcBef>
              <a:spcAft>
                <a:spcPts val="0"/>
              </a:spcAft>
              <a:buSzPts val="1100"/>
              <a:buChar char="●"/>
            </a:pPr>
            <a:r>
              <a:rPr lang="es" sz="1100"/>
              <a:t>2 oz sweet Italian sausage</a:t>
            </a:r>
            <a:endParaRPr sz="1100"/>
          </a:p>
          <a:p>
            <a:pPr indent="0" lvl="0" marL="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88" name="Google Shape;688;p80"/>
          <p:cNvSpPr txBox="1"/>
          <p:nvPr/>
        </p:nvSpPr>
        <p:spPr>
          <a:xfrm>
            <a:off x="231800" y="570875"/>
            <a:ext cx="57510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200"/>
              <a:t> Jack Buffolano</a:t>
            </a:r>
            <a:endParaRPr sz="1200"/>
          </a:p>
        </p:txBody>
      </p:sp>
      <p:sp>
        <p:nvSpPr>
          <p:cNvPr id="689" name="Google Shape;689;p80"/>
          <p:cNvSpPr txBox="1"/>
          <p:nvPr/>
        </p:nvSpPr>
        <p:spPr>
          <a:xfrm>
            <a:off x="171750" y="8810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690" name="Google Shape;690;p80"/>
          <p:cNvSpPr txBox="1"/>
          <p:nvPr/>
        </p:nvSpPr>
        <p:spPr>
          <a:xfrm>
            <a:off x="3761525" y="8810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Servings</a:t>
            </a:r>
            <a:endParaRPr i="1" sz="600"/>
          </a:p>
        </p:txBody>
      </p:sp>
      <p:sp>
        <p:nvSpPr>
          <p:cNvPr id="691" name="Google Shape;691;p80"/>
          <p:cNvSpPr txBox="1"/>
          <p:nvPr/>
        </p:nvSpPr>
        <p:spPr>
          <a:xfrm>
            <a:off x="3195000" y="1275175"/>
            <a:ext cx="2754000" cy="158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98450" lvl="0" marL="457200" rtl="0" algn="l">
              <a:spcBef>
                <a:spcPts val="0"/>
              </a:spcBef>
              <a:spcAft>
                <a:spcPts val="0"/>
              </a:spcAft>
              <a:buSzPts val="1100"/>
              <a:buChar char="●"/>
            </a:pPr>
            <a:r>
              <a:rPr lang="es" sz="1100"/>
              <a:t>2 oz pancetta-chopped</a:t>
            </a:r>
            <a:endParaRPr sz="1100"/>
          </a:p>
          <a:p>
            <a:pPr indent="-298450" lvl="0" marL="457200" rtl="0" algn="l">
              <a:spcBef>
                <a:spcPts val="0"/>
              </a:spcBef>
              <a:spcAft>
                <a:spcPts val="0"/>
              </a:spcAft>
              <a:buSzPts val="1100"/>
              <a:buChar char="●"/>
            </a:pPr>
            <a:r>
              <a:rPr lang="es" sz="1100"/>
              <a:t>¾ lb ground beef</a:t>
            </a:r>
            <a:endParaRPr sz="1100"/>
          </a:p>
          <a:p>
            <a:pPr indent="-298450" lvl="0" marL="457200" rtl="0" algn="l">
              <a:spcBef>
                <a:spcPts val="0"/>
              </a:spcBef>
              <a:spcAft>
                <a:spcPts val="0"/>
              </a:spcAft>
              <a:buSzPts val="1100"/>
              <a:buChar char="●"/>
            </a:pPr>
            <a:r>
              <a:rPr lang="es" sz="1100"/>
              <a:t>¾ lb ground pork</a:t>
            </a:r>
            <a:endParaRPr sz="1100"/>
          </a:p>
          <a:p>
            <a:pPr indent="-298450" lvl="0" marL="457200" rtl="0" algn="l">
              <a:spcBef>
                <a:spcPts val="0"/>
              </a:spcBef>
              <a:spcAft>
                <a:spcPts val="0"/>
              </a:spcAft>
              <a:buSzPts val="1100"/>
              <a:buChar char="●"/>
            </a:pPr>
            <a:r>
              <a:rPr lang="es" sz="1100"/>
              <a:t>Salt and pepper to taste</a:t>
            </a:r>
            <a:endParaRPr sz="1100"/>
          </a:p>
          <a:p>
            <a:pPr indent="-298450" lvl="0" marL="457200" rtl="0" algn="l">
              <a:spcBef>
                <a:spcPts val="0"/>
              </a:spcBef>
              <a:spcAft>
                <a:spcPts val="0"/>
              </a:spcAft>
              <a:buSzPts val="1100"/>
              <a:buChar char="●"/>
            </a:pPr>
            <a:r>
              <a:rPr lang="es" sz="1100"/>
              <a:t>1c dry red wine: 1 bay leaf</a:t>
            </a:r>
            <a:endParaRPr sz="1100"/>
          </a:p>
          <a:p>
            <a:pPr indent="-298450" lvl="0" marL="457200" rtl="0" algn="l">
              <a:spcBef>
                <a:spcPts val="0"/>
              </a:spcBef>
              <a:spcAft>
                <a:spcPts val="0"/>
              </a:spcAft>
              <a:buSzPts val="1100"/>
              <a:buChar char="●"/>
            </a:pPr>
            <a:r>
              <a:rPr lang="es" sz="1100"/>
              <a:t>¾ cup whole milk fresh grated nutmeg</a:t>
            </a:r>
            <a:endParaRPr sz="1100"/>
          </a:p>
        </p:txBody>
      </p:sp>
      <p:sp>
        <p:nvSpPr>
          <p:cNvPr id="692" name="Google Shape;692;p80"/>
          <p:cNvSpPr txBox="1"/>
          <p:nvPr/>
        </p:nvSpPr>
        <p:spPr>
          <a:xfrm>
            <a:off x="231800" y="2951500"/>
            <a:ext cx="5691000" cy="20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rtl="0" algn="l">
              <a:spcBef>
                <a:spcPts val="0"/>
              </a:spcBef>
              <a:spcAft>
                <a:spcPts val="0"/>
              </a:spcAft>
              <a:buSzPts val="1100"/>
              <a:buAutoNum type="arabicPeriod"/>
            </a:pPr>
            <a:r>
              <a:rPr lang="es" sz="1100"/>
              <a:t> Puree tomatoes in blender. </a:t>
            </a:r>
            <a:endParaRPr sz="1100"/>
          </a:p>
          <a:p>
            <a:pPr indent="-298450" lvl="0" marL="457200" rtl="0" algn="l">
              <a:spcBef>
                <a:spcPts val="0"/>
              </a:spcBef>
              <a:spcAft>
                <a:spcPts val="0"/>
              </a:spcAft>
              <a:buSzPts val="1100"/>
              <a:buAutoNum type="arabicPeriod"/>
            </a:pPr>
            <a:r>
              <a:rPr lang="es" sz="1100"/>
              <a:t> Bring 1.5 cups of water to a simmer and whisk in beef base. Let cool. 3. In a large pot, melt butter on low to medium and add in chopped carrots and onion. Add sausage and pancetta. Soften but don’t brown vegetables-approx 25 minutes. Mix frequently. </a:t>
            </a:r>
            <a:endParaRPr sz="1100"/>
          </a:p>
          <a:p>
            <a:pPr indent="-298450" lvl="0" marL="457200" rtl="0" algn="l">
              <a:spcBef>
                <a:spcPts val="0"/>
              </a:spcBef>
              <a:spcAft>
                <a:spcPts val="0"/>
              </a:spcAft>
              <a:buSzPts val="1100"/>
              <a:buAutoNum type="arabicPeriod"/>
            </a:pPr>
            <a:r>
              <a:rPr lang="es" sz="1100"/>
              <a:t> Increase heat to medium and add the meats/ Break up meat to small pieces. Salt and pepper to taste. Cook, stirring constantly for 10 min. </a:t>
            </a:r>
            <a:endParaRPr sz="1100"/>
          </a:p>
          <a:p>
            <a:pPr indent="-298450" lvl="0" marL="457200" rtl="0" algn="l">
              <a:spcBef>
                <a:spcPts val="0"/>
              </a:spcBef>
              <a:spcAft>
                <a:spcPts val="0"/>
              </a:spcAft>
              <a:buSzPts val="1100"/>
              <a:buAutoNum type="arabicPeriod"/>
            </a:pPr>
            <a:r>
              <a:rPr lang="es" sz="1100"/>
              <a:t> Add wine and cook and bring to a boil. Cook until wine evaporates about 3-5 min. Add tomato puree, beef base and bay leaf. Cook for 2.5 hours on a very</a:t>
            </a:r>
            <a:endParaRPr sz="11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descr="Image result for pasta with meat sauce" id="693" name="Google Shape;693;p80"/>
          <p:cNvPicPr preferRelativeResize="0"/>
          <p:nvPr/>
        </p:nvPicPr>
        <p:blipFill>
          <a:blip r:embed="rId4">
            <a:alphaModFix/>
          </a:blip>
          <a:stretch>
            <a:fillRect/>
          </a:stretch>
        </p:blipFill>
        <p:spPr>
          <a:xfrm>
            <a:off x="6087550" y="524625"/>
            <a:ext cx="3056450" cy="4618875"/>
          </a:xfrm>
          <a:prstGeom prst="rect">
            <a:avLst/>
          </a:prstGeom>
          <a:noFill/>
          <a:ln>
            <a:noFill/>
          </a:ln>
        </p:spPr>
      </p:pic>
      <p:sp>
        <p:nvSpPr>
          <p:cNvPr id="694" name="Google Shape;694;p80">
            <a:hlinkClick action="ppaction://hlinksldjump" r:id="rId5"/>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pic>
        <p:nvPicPr>
          <p:cNvPr id="699" name="Google Shape;699;p81"/>
          <p:cNvPicPr preferRelativeResize="0"/>
          <p:nvPr/>
        </p:nvPicPr>
        <p:blipFill rotWithShape="1">
          <a:blip r:embed="rId3">
            <a:alphaModFix/>
          </a:blip>
          <a:srcRect b="260509" l="337366" r="-260515" t="-260509"/>
          <a:stretch/>
        </p:blipFill>
        <p:spPr>
          <a:xfrm rot="10800000">
            <a:off x="9143949" y="5143350"/>
            <a:ext cx="70800" cy="14100"/>
          </a:xfrm>
          <a:prstGeom prst="rect">
            <a:avLst/>
          </a:prstGeom>
          <a:noFill/>
          <a:ln>
            <a:noFill/>
          </a:ln>
        </p:spPr>
      </p:pic>
      <p:sp>
        <p:nvSpPr>
          <p:cNvPr id="700" name="Google Shape;700;p81"/>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701" name="Google Shape;701;p81"/>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Asparagus</a:t>
            </a:r>
            <a:endParaRPr b="1" i="0" sz="2300" u="none" cap="none" strike="noStrike">
              <a:solidFill>
                <a:srgbClr val="000000"/>
              </a:solidFill>
              <a:latin typeface="Open Sans"/>
              <a:ea typeface="Open Sans"/>
              <a:cs typeface="Open Sans"/>
              <a:sym typeface="Open Sans"/>
            </a:endParaRPr>
          </a:p>
        </p:txBody>
      </p:sp>
      <p:sp>
        <p:nvSpPr>
          <p:cNvPr id="702" name="Google Shape;702;p81"/>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lang="es" sz="2400">
                <a:latin typeface="Open Sans"/>
                <a:ea typeface="Open Sans"/>
                <a:cs typeface="Open Sans"/>
                <a:sym typeface="Open Sans"/>
              </a:rPr>
              <a:t>Asparagus is what my mom puts in the pasta with meat sauce, and it has a good taste. It grows in a farm! It is good.</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pic>
        <p:nvPicPr>
          <p:cNvPr id="703" name="Google Shape;703;p81"/>
          <p:cNvPicPr preferRelativeResize="0"/>
          <p:nvPr/>
        </p:nvPicPr>
        <p:blipFill rotWithShape="1">
          <a:blip r:embed="rId4">
            <a:alphaModFix/>
          </a:blip>
          <a:srcRect b="0" l="24809" r="24804" t="0"/>
          <a:stretch/>
        </p:blipFill>
        <p:spPr>
          <a:xfrm>
            <a:off x="5679625" y="13950"/>
            <a:ext cx="3464374"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pic>
        <p:nvPicPr>
          <p:cNvPr id="708" name="Google Shape;708;p82"/>
          <p:cNvPicPr preferRelativeResize="0"/>
          <p:nvPr/>
        </p:nvPicPr>
        <p:blipFill rotWithShape="1">
          <a:blip r:embed="rId3">
            <a:alphaModFix/>
          </a:blip>
          <a:srcRect b="0" l="26388" r="42847" t="0"/>
          <a:stretch/>
        </p:blipFill>
        <p:spPr>
          <a:xfrm>
            <a:off x="0" y="0"/>
            <a:ext cx="2462400" cy="5143500"/>
          </a:xfrm>
          <a:prstGeom prst="rect">
            <a:avLst/>
          </a:prstGeom>
          <a:noFill/>
          <a:ln>
            <a:noFill/>
          </a:ln>
        </p:spPr>
      </p:pic>
      <p:sp>
        <p:nvSpPr>
          <p:cNvPr id="709" name="Google Shape;709;p82"/>
          <p:cNvSpPr txBox="1"/>
          <p:nvPr/>
        </p:nvSpPr>
        <p:spPr>
          <a:xfrm>
            <a:off x="3219750" y="50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Lasagna</a:t>
            </a:r>
            <a:endParaRPr sz="800"/>
          </a:p>
        </p:txBody>
      </p:sp>
      <p:sp>
        <p:nvSpPr>
          <p:cNvPr id="710" name="Google Shape;710;p82"/>
          <p:cNvSpPr txBox="1"/>
          <p:nvPr/>
        </p:nvSpPr>
        <p:spPr>
          <a:xfrm>
            <a:off x="2597325" y="824050"/>
            <a:ext cx="2025000" cy="13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140799" lvl="0" marL="89999" rtl="0" algn="l">
              <a:lnSpc>
                <a:spcPct val="115000"/>
              </a:lnSpc>
              <a:spcBef>
                <a:spcPts val="0"/>
              </a:spcBef>
              <a:spcAft>
                <a:spcPts val="0"/>
              </a:spcAft>
              <a:buSzPts val="800"/>
              <a:buFont typeface="Open Sans"/>
              <a:buChar char="●"/>
            </a:pPr>
            <a:r>
              <a:rPr lang="es" sz="800">
                <a:solidFill>
                  <a:schemeClr val="dk1"/>
                </a:solidFill>
              </a:rPr>
              <a:t>1 pound of sweet Italian sausage</a:t>
            </a:r>
            <a:endParaRPr sz="800">
              <a:solidFill>
                <a:schemeClr val="dk1"/>
              </a:solidFill>
            </a:endParaRPr>
          </a:p>
          <a:p>
            <a:pPr indent="-140799" lvl="0" marL="89999" rtl="0" algn="l">
              <a:lnSpc>
                <a:spcPct val="115000"/>
              </a:lnSpc>
              <a:spcBef>
                <a:spcPts val="0"/>
              </a:spcBef>
              <a:spcAft>
                <a:spcPts val="0"/>
              </a:spcAft>
              <a:buSzPts val="800"/>
              <a:buFont typeface="Open Sans"/>
              <a:buChar char="●"/>
            </a:pPr>
            <a:r>
              <a:rPr lang="es" sz="800">
                <a:solidFill>
                  <a:schemeClr val="dk1"/>
                </a:solidFill>
              </a:rPr>
              <a:t> 1 pound of ground beef</a:t>
            </a:r>
            <a:endParaRPr sz="800">
              <a:solidFill>
                <a:schemeClr val="dk1"/>
              </a:solidFill>
            </a:endParaRPr>
          </a:p>
          <a:p>
            <a:pPr indent="-140799" lvl="0" marL="89999" rtl="0" algn="l">
              <a:lnSpc>
                <a:spcPct val="115000"/>
              </a:lnSpc>
              <a:spcBef>
                <a:spcPts val="0"/>
              </a:spcBef>
              <a:spcAft>
                <a:spcPts val="0"/>
              </a:spcAft>
              <a:buSzPts val="800"/>
              <a:buFont typeface="Open Sans"/>
              <a:buChar char="●"/>
            </a:pPr>
            <a:r>
              <a:rPr lang="es" sz="800">
                <a:solidFill>
                  <a:schemeClr val="dk1"/>
                </a:solidFill>
              </a:rPr>
              <a:t> 1/2 cup of chopped onions </a:t>
            </a:r>
            <a:endParaRPr sz="800">
              <a:solidFill>
                <a:schemeClr val="dk1"/>
              </a:solidFill>
            </a:endParaRPr>
          </a:p>
          <a:p>
            <a:pPr indent="-140799" lvl="0" marL="89999" rtl="0" algn="l">
              <a:lnSpc>
                <a:spcPct val="115000"/>
              </a:lnSpc>
              <a:spcBef>
                <a:spcPts val="0"/>
              </a:spcBef>
              <a:spcAft>
                <a:spcPts val="0"/>
              </a:spcAft>
              <a:buSzPts val="800"/>
              <a:buFont typeface="Open Sans"/>
              <a:buChar char="●"/>
            </a:pPr>
            <a:r>
              <a:rPr lang="es" sz="800">
                <a:solidFill>
                  <a:schemeClr val="dk1"/>
                </a:solidFill>
              </a:rPr>
              <a:t>2 cloves of garlic chopped </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1/2 Cup of Water</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 2 tablespoons white sugar</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1 (28 ounce) can of crushed tomatoes </a:t>
            </a:r>
            <a:endParaRPr sz="800">
              <a:solidFill>
                <a:schemeClr val="dk1"/>
              </a:solidFill>
            </a:endParaRPr>
          </a:p>
        </p:txBody>
      </p:sp>
      <p:sp>
        <p:nvSpPr>
          <p:cNvPr id="711" name="Google Shape;711;p82"/>
          <p:cNvSpPr txBox="1"/>
          <p:nvPr/>
        </p:nvSpPr>
        <p:spPr>
          <a:xfrm>
            <a:off x="3219750" y="4622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Andrew Dodson</a:t>
            </a:r>
            <a:endParaRPr sz="600"/>
          </a:p>
        </p:txBody>
      </p:sp>
      <p:sp>
        <p:nvSpPr>
          <p:cNvPr id="712" name="Google Shape;712;p82"/>
          <p:cNvSpPr txBox="1"/>
          <p:nvPr/>
        </p:nvSpPr>
        <p:spPr>
          <a:xfrm>
            <a:off x="2696950"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713" name="Google Shape;713;p82"/>
          <p:cNvSpPr txBox="1"/>
          <p:nvPr/>
        </p:nvSpPr>
        <p:spPr>
          <a:xfrm>
            <a:off x="6801150"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10 servings</a:t>
            </a:r>
            <a:endParaRPr i="1" sz="600"/>
          </a:p>
        </p:txBody>
      </p:sp>
      <p:sp>
        <p:nvSpPr>
          <p:cNvPr id="714" name="Google Shape;714;p82"/>
          <p:cNvSpPr txBox="1"/>
          <p:nvPr/>
        </p:nvSpPr>
        <p:spPr>
          <a:xfrm>
            <a:off x="6801150" y="593350"/>
            <a:ext cx="2331600" cy="1725000"/>
          </a:xfrm>
          <a:prstGeom prst="rect">
            <a:avLst/>
          </a:prstGeom>
          <a:noFill/>
          <a:ln>
            <a:noFill/>
          </a:ln>
        </p:spPr>
        <p:txBody>
          <a:bodyPr anchorCtr="0" anchor="t" bIns="91425" lIns="91425" spcFirstLastPara="1" rIns="91425" wrap="square" tIns="91425">
            <a:noAutofit/>
          </a:bodyPr>
          <a:lstStyle/>
          <a:p>
            <a:pPr indent="-89999" lvl="0" marL="179999"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457200" rtl="0" algn="l">
              <a:lnSpc>
                <a:spcPct val="115000"/>
              </a:lnSpc>
              <a:spcBef>
                <a:spcPts val="0"/>
              </a:spcBef>
              <a:spcAft>
                <a:spcPts val="0"/>
              </a:spcAft>
              <a:buNone/>
            </a:pPr>
            <a:r>
              <a:t/>
            </a:r>
            <a:endParaRPr sz="800">
              <a:solidFill>
                <a:schemeClr val="dk1"/>
              </a:solidFill>
            </a:endParaRPr>
          </a:p>
          <a:p>
            <a:pPr indent="-140799" lvl="0" marL="179999" rtl="0" algn="l">
              <a:lnSpc>
                <a:spcPct val="115000"/>
              </a:lnSpc>
              <a:spcBef>
                <a:spcPts val="500"/>
              </a:spcBef>
              <a:spcAft>
                <a:spcPts val="0"/>
              </a:spcAft>
              <a:buClr>
                <a:schemeClr val="dk1"/>
              </a:buClr>
              <a:buSzPts val="800"/>
              <a:buFont typeface="Open Sans"/>
              <a:buChar char="●"/>
            </a:pPr>
            <a:r>
              <a:rPr lang="es" sz="800">
                <a:solidFill>
                  <a:schemeClr val="dk1"/>
                </a:solidFill>
              </a:rPr>
              <a:t>1 teaspoon Italian Seasoning </a:t>
            </a:r>
            <a:endParaRPr sz="800">
              <a:solidFill>
                <a:schemeClr val="dk1"/>
              </a:solidFill>
            </a:endParaRPr>
          </a:p>
          <a:p>
            <a:pPr indent="-140799" lvl="0" marL="179999" rtl="0" algn="l">
              <a:lnSpc>
                <a:spcPct val="115000"/>
              </a:lnSpc>
              <a:spcBef>
                <a:spcPts val="0"/>
              </a:spcBef>
              <a:spcAft>
                <a:spcPts val="0"/>
              </a:spcAft>
              <a:buClr>
                <a:schemeClr val="dk1"/>
              </a:buClr>
              <a:buSzPts val="800"/>
              <a:buFont typeface="Open Sans"/>
              <a:buChar char="●"/>
            </a:pPr>
            <a:r>
              <a:rPr lang="es" sz="800">
                <a:solidFill>
                  <a:schemeClr val="dk1"/>
                </a:solidFill>
              </a:rPr>
              <a:t>1/2 teaspoon ground pepper </a:t>
            </a:r>
            <a:endParaRPr sz="800">
              <a:solidFill>
                <a:schemeClr val="dk1"/>
              </a:solidFill>
            </a:endParaRPr>
          </a:p>
          <a:p>
            <a:pPr indent="-140799" lvl="0" marL="179999" rtl="0" algn="l">
              <a:lnSpc>
                <a:spcPct val="115000"/>
              </a:lnSpc>
              <a:spcBef>
                <a:spcPts val="0"/>
              </a:spcBef>
              <a:spcAft>
                <a:spcPts val="0"/>
              </a:spcAft>
              <a:buClr>
                <a:schemeClr val="dk1"/>
              </a:buClr>
              <a:buSzPts val="800"/>
              <a:buFont typeface="Open Sans"/>
              <a:buChar char="●"/>
            </a:pPr>
            <a:r>
              <a:rPr lang="es" sz="800">
                <a:solidFill>
                  <a:schemeClr val="dk1"/>
                </a:solidFill>
              </a:rPr>
              <a:t>23 ounces of ricotta cheese. </a:t>
            </a:r>
            <a:endParaRPr sz="800">
              <a:solidFill>
                <a:schemeClr val="dk1"/>
              </a:solidFill>
            </a:endParaRPr>
          </a:p>
          <a:p>
            <a:pPr indent="-140799" lvl="0" marL="179999" rtl="0" algn="l">
              <a:lnSpc>
                <a:spcPct val="115000"/>
              </a:lnSpc>
              <a:spcBef>
                <a:spcPts val="0"/>
              </a:spcBef>
              <a:spcAft>
                <a:spcPts val="0"/>
              </a:spcAft>
              <a:buClr>
                <a:schemeClr val="dk1"/>
              </a:buClr>
              <a:buSzPts val="800"/>
              <a:buFont typeface="Open Sans"/>
              <a:buChar char="●"/>
            </a:pPr>
            <a:r>
              <a:rPr lang="es" sz="800">
                <a:solidFill>
                  <a:schemeClr val="dk1"/>
                </a:solidFill>
              </a:rPr>
              <a:t>1/2 teaspoon fresh grated nutmeg </a:t>
            </a:r>
            <a:endParaRPr sz="800">
              <a:solidFill>
                <a:schemeClr val="dk1"/>
              </a:solidFill>
            </a:endParaRPr>
          </a:p>
          <a:p>
            <a:pPr indent="-140799" lvl="0" marL="179999" rtl="0" algn="l">
              <a:lnSpc>
                <a:spcPct val="115000"/>
              </a:lnSpc>
              <a:spcBef>
                <a:spcPts val="0"/>
              </a:spcBef>
              <a:spcAft>
                <a:spcPts val="0"/>
              </a:spcAft>
              <a:buClr>
                <a:schemeClr val="dk1"/>
              </a:buClr>
              <a:buSzPts val="800"/>
              <a:buFont typeface="Open Sans"/>
              <a:buChar char="●"/>
            </a:pPr>
            <a:r>
              <a:rPr lang="es" sz="800">
                <a:solidFill>
                  <a:schemeClr val="dk1"/>
                </a:solidFill>
              </a:rPr>
              <a:t>1 egg </a:t>
            </a:r>
            <a:endParaRPr sz="800">
              <a:solidFill>
                <a:schemeClr val="dk1"/>
              </a:solidFill>
            </a:endParaRPr>
          </a:p>
          <a:p>
            <a:pPr indent="-140799" lvl="0" marL="179999" rtl="0" algn="l">
              <a:lnSpc>
                <a:spcPct val="115000"/>
              </a:lnSpc>
              <a:spcBef>
                <a:spcPts val="0"/>
              </a:spcBef>
              <a:spcAft>
                <a:spcPts val="0"/>
              </a:spcAft>
              <a:buClr>
                <a:schemeClr val="dk1"/>
              </a:buClr>
              <a:buSzPts val="800"/>
              <a:buFont typeface="Open Sans"/>
              <a:buChar char="●"/>
            </a:pPr>
            <a:r>
              <a:rPr lang="es" sz="800">
                <a:solidFill>
                  <a:schemeClr val="dk1"/>
                </a:solidFill>
              </a:rPr>
              <a:t>1 pound shredded mozzarella cheese </a:t>
            </a:r>
            <a:endParaRPr sz="800">
              <a:solidFill>
                <a:schemeClr val="dk1"/>
              </a:solidFill>
            </a:endParaRPr>
          </a:p>
          <a:p>
            <a:pPr indent="-140799" lvl="0" marL="179999" rtl="0" algn="l">
              <a:lnSpc>
                <a:spcPct val="115000"/>
              </a:lnSpc>
              <a:spcBef>
                <a:spcPts val="0"/>
              </a:spcBef>
              <a:spcAft>
                <a:spcPts val="0"/>
              </a:spcAft>
              <a:buClr>
                <a:schemeClr val="dk1"/>
              </a:buClr>
              <a:buSzPts val="800"/>
              <a:buFont typeface="Open Sans"/>
              <a:buChar char="●"/>
            </a:pPr>
            <a:r>
              <a:rPr lang="es" sz="800">
                <a:solidFill>
                  <a:schemeClr val="dk1"/>
                </a:solidFill>
              </a:rPr>
              <a:t>1 cup grated Parmesan cheese </a:t>
            </a:r>
            <a:endParaRPr sz="800">
              <a:solidFill>
                <a:schemeClr val="dk1"/>
              </a:solidFill>
            </a:endParaRPr>
          </a:p>
          <a:p>
            <a:pPr indent="-140799" lvl="0" marL="179999" rtl="0" algn="l">
              <a:lnSpc>
                <a:spcPct val="115000"/>
              </a:lnSpc>
              <a:spcBef>
                <a:spcPts val="0"/>
              </a:spcBef>
              <a:spcAft>
                <a:spcPts val="0"/>
              </a:spcAft>
              <a:buClr>
                <a:schemeClr val="dk1"/>
              </a:buClr>
              <a:buSzPts val="800"/>
              <a:buFont typeface="Open Sans"/>
              <a:buChar char="●"/>
            </a:pPr>
            <a:r>
              <a:rPr lang="es" sz="800">
                <a:solidFill>
                  <a:schemeClr val="dk1"/>
                </a:solidFill>
              </a:rPr>
              <a:t>12 Lasagna Noodles</a:t>
            </a:r>
            <a:endParaRPr sz="800">
              <a:latin typeface="Open Sans"/>
              <a:ea typeface="Open Sans"/>
              <a:cs typeface="Open Sans"/>
              <a:sym typeface="Open Sans"/>
            </a:endParaRPr>
          </a:p>
        </p:txBody>
      </p:sp>
      <p:sp>
        <p:nvSpPr>
          <p:cNvPr id="715" name="Google Shape;715;p82"/>
          <p:cNvSpPr txBox="1"/>
          <p:nvPr/>
        </p:nvSpPr>
        <p:spPr>
          <a:xfrm>
            <a:off x="2597325" y="2184850"/>
            <a:ext cx="6448500" cy="2793300"/>
          </a:xfrm>
          <a:prstGeom prst="rect">
            <a:avLst/>
          </a:prstGeom>
          <a:noFill/>
          <a:ln>
            <a:noFill/>
          </a:ln>
        </p:spPr>
        <p:txBody>
          <a:bodyPr anchorCtr="0" anchor="t" bIns="91425" lIns="91425" spcFirstLastPara="1" rIns="91425" wrap="square" tIns="91425">
            <a:noAutofit/>
          </a:bodyPr>
          <a:lstStyle/>
          <a:p>
            <a:pPr indent="-89999" lvl="0" marL="0" marR="0" rtl="0" algn="l">
              <a:lnSpc>
                <a:spcPct val="100000"/>
              </a:lnSpc>
              <a:spcBef>
                <a:spcPts val="0"/>
              </a:spcBef>
              <a:spcAft>
                <a:spcPts val="0"/>
              </a:spcAft>
              <a:buNone/>
            </a:pPr>
            <a:r>
              <a:rPr b="1" lang="es" sz="1200"/>
              <a:t>PROCEDURE:</a:t>
            </a:r>
            <a:endParaRPr b="1" sz="1200"/>
          </a:p>
          <a:p>
            <a:pPr indent="-134449" lvl="0" marL="0" rtl="0" algn="l">
              <a:lnSpc>
                <a:spcPct val="115000"/>
              </a:lnSpc>
              <a:spcBef>
                <a:spcPts val="0"/>
              </a:spcBef>
              <a:spcAft>
                <a:spcPts val="0"/>
              </a:spcAft>
              <a:buSzPts val="700"/>
              <a:buAutoNum type="arabicPeriod"/>
            </a:pPr>
            <a:r>
              <a:rPr lang="es" sz="700">
                <a:solidFill>
                  <a:schemeClr val="dk1"/>
                </a:solidFill>
              </a:rPr>
              <a:t>1. Start with the following in a pot. 1 pound of sweet Italian sausage 1 pound of ground beef 1/2 cup of chopped onions 2 cloves of garlic chopped</a:t>
            </a:r>
            <a:endParaRPr sz="700">
              <a:solidFill>
                <a:schemeClr val="dk1"/>
              </a:solidFill>
            </a:endParaRPr>
          </a:p>
          <a:p>
            <a:pPr indent="-134449" lvl="0" marL="0" rtl="0" algn="l">
              <a:lnSpc>
                <a:spcPct val="115000"/>
              </a:lnSpc>
              <a:spcBef>
                <a:spcPts val="0"/>
              </a:spcBef>
              <a:spcAft>
                <a:spcPts val="0"/>
              </a:spcAft>
              <a:buSzPts val="700"/>
              <a:buAutoNum type="arabicPeriod"/>
            </a:pPr>
            <a:r>
              <a:rPr lang="es" sz="700">
                <a:solidFill>
                  <a:schemeClr val="dk1"/>
                </a:solidFill>
              </a:rPr>
              <a:t>Brown the ground beef, Italian sausage, onions and garlic in a pot until they start to look. It takes about 6 to 9 minutes to brown the meat. I like to use a Dutch oven to cook this portion of the recipe. I use a medium low temperature to brown the meat. It is optional to remove the grease from the meat once it is finished browning, your choice.</a:t>
            </a:r>
            <a:endParaRPr sz="700">
              <a:solidFill>
                <a:schemeClr val="dk1"/>
              </a:solidFill>
            </a:endParaRPr>
          </a:p>
          <a:p>
            <a:pPr indent="-134449" lvl="0" marL="0" rtl="0" algn="l">
              <a:lnSpc>
                <a:spcPct val="115000"/>
              </a:lnSpc>
              <a:spcBef>
                <a:spcPts val="0"/>
              </a:spcBef>
              <a:spcAft>
                <a:spcPts val="0"/>
              </a:spcAft>
              <a:buSzPts val="700"/>
              <a:buAutoNum type="arabicPeriod"/>
            </a:pPr>
            <a:r>
              <a:rPr lang="es" sz="700">
                <a:solidFill>
                  <a:schemeClr val="dk1"/>
                </a:solidFill>
              </a:rPr>
              <a:t>2. Add the following: 1 (28 ounce) can of crushed tomatoes 2 (8 ounce) cans of tomato sauce 2 (6 ounce) cans of tomato paste 1/2 cup of water</a:t>
            </a:r>
            <a:endParaRPr sz="700">
              <a:solidFill>
                <a:schemeClr val="dk1"/>
              </a:solidFill>
            </a:endParaRPr>
          </a:p>
          <a:p>
            <a:pPr indent="-134449" lvl="0" marL="0" rtl="0" algn="l">
              <a:lnSpc>
                <a:spcPct val="115000"/>
              </a:lnSpc>
              <a:spcBef>
                <a:spcPts val="0"/>
              </a:spcBef>
              <a:spcAft>
                <a:spcPts val="0"/>
              </a:spcAft>
              <a:buSzPts val="700"/>
              <a:buAutoNum type="arabicPeriod"/>
            </a:pPr>
            <a:r>
              <a:rPr lang="es" sz="700">
                <a:solidFill>
                  <a:schemeClr val="dk1"/>
                </a:solidFill>
              </a:rPr>
              <a:t>Gently stir this into the cooking meat.</a:t>
            </a:r>
            <a:endParaRPr sz="700">
              <a:solidFill>
                <a:schemeClr val="dk1"/>
              </a:solidFill>
            </a:endParaRPr>
          </a:p>
          <a:p>
            <a:pPr indent="-134449" lvl="0" marL="0" rtl="0" algn="l">
              <a:lnSpc>
                <a:spcPct val="115000"/>
              </a:lnSpc>
              <a:spcBef>
                <a:spcPts val="0"/>
              </a:spcBef>
              <a:spcAft>
                <a:spcPts val="0"/>
              </a:spcAft>
              <a:buSzPts val="700"/>
              <a:buAutoNum type="arabicPeriod"/>
            </a:pPr>
            <a:r>
              <a:rPr lang="es" sz="700">
                <a:solidFill>
                  <a:schemeClr val="dk1"/>
                </a:solidFill>
              </a:rPr>
              <a:t>3. Add the following: 2 tablespoons white sugar 1 teaspoon fennel seed 2 teaspoons fresh Basil leaves chopped 2 tablespoons fresh Italian parsley chopped 1 teaspoon salt 1 teaspoon Italian Seasoning 1/2 teaspoon ground pepper</a:t>
            </a:r>
            <a:endParaRPr sz="700">
              <a:solidFill>
                <a:schemeClr val="dk1"/>
              </a:solidFill>
            </a:endParaRPr>
          </a:p>
          <a:p>
            <a:pPr indent="-134449" lvl="0" marL="0" rtl="0" algn="l">
              <a:lnSpc>
                <a:spcPct val="115000"/>
              </a:lnSpc>
              <a:spcBef>
                <a:spcPts val="0"/>
              </a:spcBef>
              <a:spcAft>
                <a:spcPts val="0"/>
              </a:spcAft>
              <a:buSzPts val="700"/>
              <a:buAutoNum type="arabicPeriod"/>
            </a:pPr>
            <a:r>
              <a:rPr lang="es" sz="700">
                <a:solidFill>
                  <a:schemeClr val="dk1"/>
                </a:solidFill>
              </a:rPr>
              <a:t>Gently stir these seasoning into the sauce. Cover the pot and let the meat sauce simmer. Simmer on low heat for 1 hour and 30 minutes</a:t>
            </a:r>
            <a:endParaRPr sz="700">
              <a:solidFill>
                <a:schemeClr val="dk1"/>
              </a:solidFill>
            </a:endParaRPr>
          </a:p>
          <a:p>
            <a:pPr indent="-134449" lvl="0" marL="0" rtl="0" algn="l">
              <a:lnSpc>
                <a:spcPct val="115000"/>
              </a:lnSpc>
              <a:spcBef>
                <a:spcPts val="0"/>
              </a:spcBef>
              <a:spcAft>
                <a:spcPts val="0"/>
              </a:spcAft>
              <a:buSzPts val="700"/>
              <a:buAutoNum type="arabicPeriod"/>
            </a:pPr>
            <a:r>
              <a:rPr lang="es" sz="700">
                <a:solidFill>
                  <a:schemeClr val="dk1"/>
                </a:solidFill>
              </a:rPr>
              <a:t>4. Soak 12 lasagna noodles. The lasagna noodles need to be soaked in hot tap water for 15 minutes.</a:t>
            </a:r>
            <a:endParaRPr sz="700">
              <a:solidFill>
                <a:schemeClr val="dk1"/>
              </a:solidFill>
            </a:endParaRPr>
          </a:p>
          <a:p>
            <a:pPr indent="-134449" lvl="0" marL="0" rtl="0" algn="l">
              <a:lnSpc>
                <a:spcPct val="115000"/>
              </a:lnSpc>
              <a:spcBef>
                <a:spcPts val="0"/>
              </a:spcBef>
              <a:spcAft>
                <a:spcPts val="0"/>
              </a:spcAft>
              <a:buSzPts val="700"/>
              <a:buAutoNum type="arabicPeriod"/>
            </a:pPr>
            <a:r>
              <a:rPr lang="es" sz="700">
                <a:solidFill>
                  <a:schemeClr val="dk1"/>
                </a:solidFill>
              </a:rPr>
              <a:t>5. While the noodles are soaking you can make the cheese filling. Put the following in a mixing bowl: 23 ounces of ricotta cheese. 1/2 teaspoon fresh grated nutmeg Grate fresh nutmeg over the Ricotta cheese.</a:t>
            </a:r>
            <a:endParaRPr sz="700">
              <a:solidFill>
                <a:schemeClr val="dk1"/>
              </a:solidFill>
            </a:endParaRPr>
          </a:p>
          <a:p>
            <a:pPr indent="-134449" lvl="0" marL="0" rtl="0" algn="l">
              <a:lnSpc>
                <a:spcPct val="115000"/>
              </a:lnSpc>
              <a:spcBef>
                <a:spcPts val="0"/>
              </a:spcBef>
              <a:spcAft>
                <a:spcPts val="0"/>
              </a:spcAft>
              <a:buClr>
                <a:schemeClr val="dk1"/>
              </a:buClr>
              <a:buSzPts val="700"/>
              <a:buAutoNum type="arabicPeriod"/>
            </a:pPr>
            <a:r>
              <a:rPr lang="es" sz="700">
                <a:solidFill>
                  <a:schemeClr val="dk1"/>
                </a:solidFill>
              </a:rPr>
              <a:t>6. Add the following</a:t>
            </a:r>
            <a:endParaRPr sz="700">
              <a:solidFill>
                <a:schemeClr val="dk1"/>
              </a:solidFill>
            </a:endParaRPr>
          </a:p>
          <a:p>
            <a:pPr indent="-134449" lvl="0" marL="0" rtl="0" algn="l">
              <a:lnSpc>
                <a:spcPct val="115000"/>
              </a:lnSpc>
              <a:spcBef>
                <a:spcPts val="0"/>
              </a:spcBef>
              <a:spcAft>
                <a:spcPts val="0"/>
              </a:spcAft>
              <a:buClr>
                <a:schemeClr val="dk1"/>
              </a:buClr>
              <a:buSzPts val="700"/>
              <a:buAutoNum type="arabicPeriod"/>
            </a:pPr>
            <a:r>
              <a:rPr lang="es" sz="700">
                <a:solidFill>
                  <a:schemeClr val="dk1"/>
                </a:solidFill>
              </a:rPr>
              <a:t>1 egg 2 tablespoons fresh Italian parsley chopped Mix these ingredients together with a spoon</a:t>
            </a:r>
            <a:endParaRPr sz="700">
              <a:solidFill>
                <a:schemeClr val="dk1"/>
              </a:solidFill>
            </a:endParaRPr>
          </a:p>
          <a:p>
            <a:pPr indent="-134449" lvl="0" marL="0" rtl="0" algn="l">
              <a:lnSpc>
                <a:spcPct val="115000"/>
              </a:lnSpc>
              <a:spcBef>
                <a:spcPts val="0"/>
              </a:spcBef>
              <a:spcAft>
                <a:spcPts val="0"/>
              </a:spcAft>
              <a:buClr>
                <a:schemeClr val="dk1"/>
              </a:buClr>
              <a:buSzPts val="700"/>
              <a:buAutoNum type="arabicPeriod"/>
            </a:pPr>
            <a:r>
              <a:rPr lang="es" sz="700">
                <a:solidFill>
                  <a:schemeClr val="dk1"/>
                </a:solidFill>
              </a:rPr>
              <a:t>7. Now we start building the lasagna layers. Use a 9×13 inch baking pan. Spread 2 Cups of meat sauce on the bottom of the pan. Remove your lasagna noodles out of the water bath. Shake water off wet noodles. Lay 6 noodles across the layer of sauce. Spread half of the ricotta cheese mixture over the layer of noodles. Spread 1/2 of the mozzarella cheese over the ricotta layer. Sprinkle half of the Parmesan cheese over the mozzarella layer Spread 2 cups of meat sauce over the cheese layer Lay down the next layer of noodles Spread the remaining ricotta mixture over noodles Spread the mozzarella and Parmesan cheeses saving some cheese for the top of the lasagna Put the last layer of meat sauce on the cheeses Sprinkle the remaining cheese on top.</a:t>
            </a:r>
            <a:endParaRPr sz="700">
              <a:solidFill>
                <a:schemeClr val="dk1"/>
              </a:solidFill>
            </a:endParaRPr>
          </a:p>
          <a:p>
            <a:pPr indent="-134449" lvl="0" marL="0" rtl="0" algn="l">
              <a:lnSpc>
                <a:spcPct val="115000"/>
              </a:lnSpc>
              <a:spcBef>
                <a:spcPts val="0"/>
              </a:spcBef>
              <a:spcAft>
                <a:spcPts val="0"/>
              </a:spcAft>
              <a:buClr>
                <a:schemeClr val="dk1"/>
              </a:buClr>
              <a:buSzPts val="700"/>
              <a:buAutoNum type="arabicPeriod"/>
            </a:pPr>
            <a:r>
              <a:rPr lang="es" sz="700">
                <a:solidFill>
                  <a:schemeClr val="dk1"/>
                </a:solidFill>
              </a:rPr>
              <a:t>8. Cover with foil Bake in preheated oven at 350 for 25 minutes Remove foil and bake uncovered for another 25 minutes. Remove from oven and allow to cool for approximately 15 minutes.</a:t>
            </a:r>
            <a:endParaRPr sz="700">
              <a:solidFill>
                <a:schemeClr val="dk1"/>
              </a:solidFill>
            </a:endParaRPr>
          </a:p>
        </p:txBody>
      </p:sp>
      <p:sp>
        <p:nvSpPr>
          <p:cNvPr id="716" name="Google Shape;716;p82">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
        <p:nvSpPr>
          <p:cNvPr id="717" name="Google Shape;717;p82"/>
          <p:cNvSpPr txBox="1"/>
          <p:nvPr/>
        </p:nvSpPr>
        <p:spPr>
          <a:xfrm>
            <a:off x="4536675" y="1001450"/>
            <a:ext cx="2462400" cy="1317000"/>
          </a:xfrm>
          <a:prstGeom prst="rect">
            <a:avLst/>
          </a:prstGeom>
          <a:noFill/>
          <a:ln>
            <a:noFill/>
          </a:ln>
        </p:spPr>
        <p:txBody>
          <a:bodyPr anchorCtr="0" anchor="t" bIns="91425" lIns="180000" spcFirstLastPara="1" rIns="91425" wrap="square" tIns="91425">
            <a:noAutofit/>
          </a:bodyPr>
          <a:lstStyle/>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2 (8 ounce) cans of tomato sauce</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 2 (6 ounce) cans of tomato paste</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 1 teaspoon fennel seed </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2 teaspoons fresh Basil leaves chopped</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2 teaspoons fresh Basil leaves chopped</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 4 tablespoons fresh Italian parsley chopped</a:t>
            </a:r>
            <a:endParaRPr sz="800">
              <a:solidFill>
                <a:schemeClr val="dk1"/>
              </a:solidFill>
            </a:endParaRPr>
          </a:p>
          <a:p>
            <a:pPr indent="-140799" lvl="0" marL="89999" rtl="0" algn="l">
              <a:lnSpc>
                <a:spcPct val="115000"/>
              </a:lnSpc>
              <a:spcBef>
                <a:spcPts val="0"/>
              </a:spcBef>
              <a:spcAft>
                <a:spcPts val="0"/>
              </a:spcAft>
              <a:buClr>
                <a:schemeClr val="dk1"/>
              </a:buClr>
              <a:buSzPts val="800"/>
              <a:buFont typeface="Open Sans"/>
              <a:buChar char="●"/>
            </a:pPr>
            <a:r>
              <a:rPr lang="es" sz="800">
                <a:solidFill>
                  <a:schemeClr val="dk1"/>
                </a:solidFill>
              </a:rPr>
              <a:t> 1 teaspoon salt </a:t>
            </a:r>
            <a:endParaRPr sz="800">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83"/>
          <p:cNvSpPr txBox="1"/>
          <p:nvPr/>
        </p:nvSpPr>
        <p:spPr>
          <a:xfrm>
            <a:off x="12625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Tomato</a:t>
            </a:r>
            <a:endParaRPr/>
          </a:p>
          <a:p>
            <a:pPr indent="0" lvl="0" marL="0" marR="0" rtl="0" algn="l">
              <a:lnSpc>
                <a:spcPct val="100000"/>
              </a:lnSpc>
              <a:spcBef>
                <a:spcPts val="600"/>
              </a:spcBef>
              <a:spcAft>
                <a:spcPts val="0"/>
              </a:spcAft>
              <a:buClr>
                <a:srgbClr val="000000"/>
              </a:buClr>
              <a:buFont typeface="PT Sans"/>
              <a:buNone/>
            </a:pPr>
            <a:r>
              <a:rPr lang="es"/>
              <a:t>Tomatoes are the spotlight ingredient because it is a fruit that is used a lot in lasagna.It is red, round-ish and tastes tart and slightly sweet. Tomatoes are fruits. Tomatoes require 90-140 days to grow from a seed and are in season during the months of May through October. People also might put diced tomatoes in a Greek salad.</a:t>
            </a:r>
            <a:endParaRPr/>
          </a:p>
          <a:p>
            <a:pPr indent="0" lvl="0" marL="0" rtl="0" algn="l">
              <a:spcBef>
                <a:spcPts val="0"/>
              </a:spcBef>
              <a:spcAft>
                <a:spcPts val="0"/>
              </a:spcAft>
              <a:buClr>
                <a:srgbClr val="000000"/>
              </a:buClr>
              <a:buFont typeface="PT Sans"/>
              <a:buNone/>
            </a:pPr>
            <a:r>
              <a:t/>
            </a:r>
            <a:endParaRPr/>
          </a:p>
        </p:txBody>
      </p:sp>
      <p:sp>
        <p:nvSpPr>
          <p:cNvPr id="723" name="Google Shape;723;p8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BCD0"/>
              </a:buClr>
              <a:buFont typeface="PT Sans"/>
              <a:buNone/>
            </a:pPr>
            <a:r>
              <a:rPr lang="es"/>
              <a:t>ALL ABOUT MY RECIPE</a:t>
            </a:r>
            <a:endParaRPr/>
          </a:p>
          <a:p>
            <a:pPr indent="0" lvl="0" marL="0" rtl="0" algn="l">
              <a:spcBef>
                <a:spcPts val="0"/>
              </a:spcBef>
              <a:spcAft>
                <a:spcPts val="0"/>
              </a:spcAft>
              <a:buClr>
                <a:schemeClr val="dk1"/>
              </a:buClr>
              <a:buSzPts val="1100"/>
              <a:buFont typeface="Arial"/>
              <a:buNone/>
            </a:pPr>
            <a:r>
              <a:rPr lang="es"/>
              <a:t>       This recipe is important to my family because it is something we all like and don’t really have very often. We mainly eat this on birthdays. Lasagna originated from Italy. The main thing I like about this dish is the beef. I am almost the opposite of a vegetarian except I still eat vegetables.</a:t>
            </a:r>
            <a:endParaRPr/>
          </a:p>
        </p:txBody>
      </p:sp>
      <p:pic>
        <p:nvPicPr>
          <p:cNvPr id="724" name="Google Shape;724;p83"/>
          <p:cNvPicPr preferRelativeResize="0"/>
          <p:nvPr/>
        </p:nvPicPr>
        <p:blipFill rotWithShape="1">
          <a:blip r:embed="rId3">
            <a:alphaModFix/>
          </a:blip>
          <a:srcRect b="8794" l="0" r="0" t="8785"/>
          <a:stretch/>
        </p:blipFill>
        <p:spPr>
          <a:xfrm>
            <a:off x="126250" y="97525"/>
            <a:ext cx="4359600" cy="2395200"/>
          </a:xfrm>
          <a:prstGeom prst="rect">
            <a:avLst/>
          </a:prstGeom>
          <a:noFill/>
          <a:ln>
            <a:noFill/>
          </a:ln>
        </p:spPr>
      </p:pic>
      <p:pic>
        <p:nvPicPr>
          <p:cNvPr id="725" name="Google Shape;725;p83"/>
          <p:cNvPicPr preferRelativeResize="0"/>
          <p:nvPr/>
        </p:nvPicPr>
        <p:blipFill rotWithShape="1">
          <a:blip r:embed="rId4">
            <a:alphaModFix/>
          </a:blip>
          <a:srcRect b="29553" l="0" r="0" t="29558"/>
          <a:stretch/>
        </p:blipFill>
        <p:spPr>
          <a:xfrm>
            <a:off x="4619450" y="2655200"/>
            <a:ext cx="4437900" cy="2395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Google Shape;138;p30"/>
          <p:cNvPicPr preferRelativeResize="0"/>
          <p:nvPr/>
        </p:nvPicPr>
        <p:blipFill rotWithShape="1">
          <a:blip r:embed="rId3">
            <a:alphaModFix/>
          </a:blip>
          <a:srcRect b="0" l="33242" r="33242" t="0"/>
          <a:stretch/>
        </p:blipFill>
        <p:spPr>
          <a:xfrm>
            <a:off x="0" y="0"/>
            <a:ext cx="2585700" cy="5143500"/>
          </a:xfrm>
          <a:prstGeom prst="rect">
            <a:avLst/>
          </a:prstGeom>
          <a:noFill/>
          <a:ln cap="flat" cmpd="sng" w="9525">
            <a:solidFill>
              <a:srgbClr val="666666">
                <a:alpha val="0"/>
              </a:srgbClr>
            </a:solidFill>
            <a:prstDash val="solid"/>
            <a:round/>
            <a:headEnd len="sm" w="sm" type="none"/>
            <a:tailEnd len="sm" w="sm" type="none"/>
          </a:ln>
        </p:spPr>
      </p:pic>
      <p:sp>
        <p:nvSpPr>
          <p:cNvPr id="139" name="Google Shape;139;p30"/>
          <p:cNvSpPr txBox="1"/>
          <p:nvPr/>
        </p:nvSpPr>
        <p:spPr>
          <a:xfrm>
            <a:off x="3236250" y="200875"/>
            <a:ext cx="5751000" cy="43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t/>
            </a:r>
            <a:endParaRPr b="1"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t/>
            </a:r>
            <a:endParaRPr b="1" sz="1200">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ts val="1100"/>
              <a:buFont typeface="Arial"/>
              <a:buNone/>
            </a:pPr>
            <a:r>
              <a:rPr b="1" lang="es" sz="2400">
                <a:solidFill>
                  <a:schemeClr val="dk1"/>
                </a:solidFill>
                <a:latin typeface="Open Sans"/>
                <a:ea typeface="Open Sans"/>
                <a:cs typeface="Open Sans"/>
                <a:sym typeface="Open Sans"/>
              </a:rPr>
              <a:t>Chinese Noodles With Pork Sauce</a:t>
            </a:r>
            <a:endParaRPr b="1" sz="2400">
              <a:solidFill>
                <a:schemeClr val="dk1"/>
              </a:solidFill>
              <a:latin typeface="Open Sans"/>
              <a:ea typeface="Open Sans"/>
              <a:cs typeface="Open Sans"/>
              <a:sym typeface="Open Sans"/>
            </a:endParaRPr>
          </a:p>
          <a:p>
            <a:pPr indent="0" lvl="0" marL="0" marR="0" rtl="0" algn="ctr">
              <a:lnSpc>
                <a:spcPct val="115000"/>
              </a:lnSpc>
              <a:spcBef>
                <a:spcPts val="500"/>
              </a:spcBef>
              <a:spcAft>
                <a:spcPts val="0"/>
              </a:spcAft>
              <a:buClr>
                <a:srgbClr val="00BCD0"/>
              </a:buClr>
              <a:buFont typeface="PT Sans"/>
              <a:buNone/>
            </a:pPr>
            <a:r>
              <a:t/>
            </a:r>
            <a:endParaRPr b="1" sz="3900">
              <a:latin typeface="Open Sans"/>
              <a:ea typeface="Open Sans"/>
              <a:cs typeface="Open Sans"/>
              <a:sym typeface="Open Sans"/>
            </a:endParaRPr>
          </a:p>
        </p:txBody>
      </p:sp>
      <p:sp>
        <p:nvSpPr>
          <p:cNvPr id="140" name="Google Shape;140;p30"/>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s"/>
              <a:t>INGREDIENTS:</a:t>
            </a:r>
            <a:endParaRPr/>
          </a:p>
          <a:p>
            <a:pPr indent="-317500" lvl="0" marL="457200" rtl="0" algn="l">
              <a:spcBef>
                <a:spcPts val="0"/>
              </a:spcBef>
              <a:spcAft>
                <a:spcPts val="0"/>
              </a:spcAft>
              <a:buClr>
                <a:schemeClr val="dk1"/>
              </a:buClr>
              <a:buSzPts val="1400"/>
              <a:buChar char="●"/>
            </a:pPr>
            <a:r>
              <a:rPr lang="es">
                <a:solidFill>
                  <a:schemeClr val="dk1"/>
                </a:solidFill>
              </a:rPr>
              <a:t> ¼ cup of Tien Mien Sauce</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¼ cup of Hoisin Sauce</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1 Bunch of Scallions</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p:txBody>
      </p:sp>
      <p:sp>
        <p:nvSpPr>
          <p:cNvPr id="141" name="Google Shape;141;p30"/>
          <p:cNvSpPr txBox="1"/>
          <p:nvPr/>
        </p:nvSpPr>
        <p:spPr>
          <a:xfrm>
            <a:off x="2991150" y="636775"/>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Nathan Wan-Brodsky</a:t>
            </a:r>
            <a:endParaRPr sz="600"/>
          </a:p>
        </p:txBody>
      </p:sp>
      <p:sp>
        <p:nvSpPr>
          <p:cNvPr id="142" name="Google Shape;142;p30"/>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143" name="Google Shape;143;p30"/>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t>7 People</a:t>
            </a:r>
            <a:endParaRPr i="1"/>
          </a:p>
        </p:txBody>
      </p:sp>
      <p:sp>
        <p:nvSpPr>
          <p:cNvPr id="144" name="Google Shape;144;p30"/>
          <p:cNvSpPr txBox="1"/>
          <p:nvPr/>
        </p:nvSpPr>
        <p:spPr>
          <a:xfrm>
            <a:off x="2667150" y="301075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t>PROCEDURE:</a:t>
            </a:r>
            <a:endParaRPr b="1" sz="1200"/>
          </a:p>
          <a:p>
            <a:pPr indent="-298450" lvl="0" marL="457200" rtl="0" algn="l">
              <a:spcBef>
                <a:spcPts val="0"/>
              </a:spcBef>
              <a:spcAft>
                <a:spcPts val="0"/>
              </a:spcAft>
              <a:buClr>
                <a:schemeClr val="dk1"/>
              </a:buClr>
              <a:buSzPts val="1100"/>
              <a:buAutoNum type="arabicPeriod"/>
            </a:pPr>
            <a:r>
              <a:rPr lang="es" sz="1100">
                <a:solidFill>
                  <a:schemeClr val="dk1"/>
                </a:solidFill>
              </a:rPr>
              <a:t>In a large wok heat up the oil</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the pork and the two sauces and saute together until the pork is fully cooked</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two cups of water and bring to a boil Cover and simmer on low heat for 20 minutes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Chop tofu into small cubes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Finely chop scallions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Sprinkle the flour into the mixture and stir quickly to thicken</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Stir the tofu and scallions together in the wok Let cook for another 5 minutes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Boil water in a separate pot for noodles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Cook noodles for 5 minutes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Serve and enjoy :)</a:t>
            </a:r>
            <a:endParaRPr i="0" sz="1100" u="none" cap="none" strike="noStrike">
              <a:solidFill>
                <a:srgbClr val="000000"/>
              </a:solidFill>
            </a:endParaRPr>
          </a:p>
        </p:txBody>
      </p:sp>
      <p:sp>
        <p:nvSpPr>
          <p:cNvPr id="145" name="Google Shape;145;p30"/>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s">
                <a:solidFill>
                  <a:schemeClr val="dk1"/>
                </a:solidFill>
              </a:rPr>
              <a:t>1 package of Spiced Tofu (do gan)</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1 pound of Ground Pork</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2 tablespoons of Vegetable oil</a:t>
            </a:r>
            <a:endParaRPr>
              <a:solidFill>
                <a:schemeClr val="dk1"/>
              </a:solidFill>
            </a:endParaRPr>
          </a:p>
          <a:p>
            <a:pPr indent="0" lvl="0" marL="0" rtl="0" algn="l">
              <a:spcBef>
                <a:spcPts val="0"/>
              </a:spcBef>
              <a:spcAft>
                <a:spcPts val="0"/>
              </a:spcAft>
              <a:buClr>
                <a:srgbClr val="000000"/>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p:txBody>
      </p:sp>
      <p:sp>
        <p:nvSpPr>
          <p:cNvPr id="146" name="Google Shape;146;p30"/>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s"/>
              <a:t>2 tablespoons of flour</a:t>
            </a:r>
            <a:endParaRPr/>
          </a:p>
          <a:p>
            <a:pPr indent="-317500" lvl="0" marL="457200" rtl="0" algn="l">
              <a:spcBef>
                <a:spcPts val="0"/>
              </a:spcBef>
              <a:spcAft>
                <a:spcPts val="0"/>
              </a:spcAft>
              <a:buSzPts val="1400"/>
              <a:buChar char="●"/>
            </a:pPr>
            <a:r>
              <a:rPr lang="es"/>
              <a:t>1 package of Fresh Chinese Noodles</a:t>
            </a:r>
            <a:endParaRPr/>
          </a:p>
          <a:p>
            <a:pPr indent="-317500" lvl="0" marL="457200" rtl="0" algn="l">
              <a:spcBef>
                <a:spcPts val="0"/>
              </a:spcBef>
              <a:spcAft>
                <a:spcPts val="0"/>
              </a:spcAft>
              <a:buSzPts val="1400"/>
              <a:buChar char="●"/>
            </a:pPr>
            <a:r>
              <a:rPr lang="es"/>
              <a:t>2 cups of Water</a:t>
            </a:r>
            <a:endParaRPr/>
          </a:p>
          <a:p>
            <a:pPr indent="0" lvl="0" marL="0" rtl="0" algn="l">
              <a:spcBef>
                <a:spcPts val="0"/>
              </a:spcBef>
              <a:spcAft>
                <a:spcPts val="0"/>
              </a:spcAft>
              <a:buClr>
                <a:schemeClr val="dk1"/>
              </a:buClr>
              <a:buSzPts val="1100"/>
              <a:buFont typeface="Arial"/>
              <a:buNone/>
            </a:pPr>
            <a:r>
              <a:t/>
            </a:r>
            <a:endParaRPr/>
          </a:p>
        </p:txBody>
      </p:sp>
      <p:sp>
        <p:nvSpPr>
          <p:cNvPr id="147" name="Google Shape;147;p30">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pic>
        <p:nvPicPr>
          <p:cNvPr id="730" name="Google Shape;730;p84"/>
          <p:cNvPicPr preferRelativeResize="0"/>
          <p:nvPr/>
        </p:nvPicPr>
        <p:blipFill rotWithShape="1">
          <a:blip r:embed="rId3">
            <a:alphaModFix/>
          </a:blip>
          <a:srcRect b="0" l="35850" r="35853" t="0"/>
          <a:stretch/>
        </p:blipFill>
        <p:spPr>
          <a:xfrm>
            <a:off x="0" y="0"/>
            <a:ext cx="2585700" cy="5143500"/>
          </a:xfrm>
          <a:prstGeom prst="rect">
            <a:avLst/>
          </a:prstGeom>
          <a:noFill/>
          <a:ln>
            <a:noFill/>
          </a:ln>
        </p:spPr>
      </p:pic>
      <p:sp>
        <p:nvSpPr>
          <p:cNvPr id="731" name="Google Shape;731;p84"/>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Mediterranean Pasta</a:t>
            </a:r>
            <a:endParaRPr sz="800"/>
          </a:p>
        </p:txBody>
      </p:sp>
      <p:sp>
        <p:nvSpPr>
          <p:cNvPr id="732" name="Google Shape;732;p84"/>
          <p:cNvSpPr txBox="1"/>
          <p:nvPr/>
        </p:nvSpPr>
        <p:spPr>
          <a:xfrm>
            <a:off x="3056250" y="5933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Kawan Tucker</a:t>
            </a:r>
            <a:endParaRPr sz="600"/>
          </a:p>
        </p:txBody>
      </p:sp>
      <p:sp>
        <p:nvSpPr>
          <p:cNvPr id="733" name="Google Shape;733;p84"/>
          <p:cNvSpPr txBox="1"/>
          <p:nvPr/>
        </p:nvSpPr>
        <p:spPr>
          <a:xfrm>
            <a:off x="2667138" y="9002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Ingredients:</a:t>
            </a:r>
            <a:endParaRPr i="1" sz="600"/>
          </a:p>
        </p:txBody>
      </p:sp>
      <p:sp>
        <p:nvSpPr>
          <p:cNvPr id="734" name="Google Shape;734;p84"/>
          <p:cNvSpPr txBox="1"/>
          <p:nvPr/>
        </p:nvSpPr>
        <p:spPr>
          <a:xfrm>
            <a:off x="6485750" y="1380813"/>
            <a:ext cx="2025000" cy="603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t/>
            </a:r>
            <a:endParaRPr i="1" sz="1100"/>
          </a:p>
        </p:txBody>
      </p:sp>
      <p:sp>
        <p:nvSpPr>
          <p:cNvPr id="735" name="Google Shape;735;p84"/>
          <p:cNvSpPr txBox="1"/>
          <p:nvPr/>
        </p:nvSpPr>
        <p:spPr>
          <a:xfrm>
            <a:off x="2585700" y="2919000"/>
            <a:ext cx="6320100" cy="15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rPr>
              <a:t>1.First you boil the pasta for twenty-thirty minutes.</a:t>
            </a:r>
            <a:endParaRPr>
              <a:solidFill>
                <a:schemeClr val="dk1"/>
              </a:solidFill>
            </a:endParaRPr>
          </a:p>
          <a:p>
            <a:pPr indent="0" lvl="0" marL="0" rtl="0" algn="l">
              <a:spcBef>
                <a:spcPts val="500"/>
              </a:spcBef>
              <a:spcAft>
                <a:spcPts val="0"/>
              </a:spcAft>
              <a:buClr>
                <a:schemeClr val="dk1"/>
              </a:buClr>
              <a:buSzPts val="1100"/>
              <a:buFont typeface="Arial"/>
              <a:buNone/>
            </a:pPr>
            <a:r>
              <a:rPr lang="es">
                <a:solidFill>
                  <a:schemeClr val="dk1"/>
                </a:solidFill>
              </a:rPr>
              <a:t>2. The drain the pasta and put it in a </a:t>
            </a:r>
            <a:endParaRPr>
              <a:solidFill>
                <a:schemeClr val="dk1"/>
              </a:solidFill>
            </a:endParaRPr>
          </a:p>
          <a:p>
            <a:pPr indent="0" lvl="0" marL="0" rtl="0" algn="l">
              <a:spcBef>
                <a:spcPts val="500"/>
              </a:spcBef>
              <a:spcAft>
                <a:spcPts val="0"/>
              </a:spcAft>
              <a:buClr>
                <a:schemeClr val="dk1"/>
              </a:buClr>
              <a:buSzPts val="1100"/>
              <a:buFont typeface="Arial"/>
              <a:buNone/>
            </a:pPr>
            <a:r>
              <a:rPr lang="es">
                <a:solidFill>
                  <a:schemeClr val="dk1"/>
                </a:solidFill>
              </a:rPr>
              <a:t>3. While the pasta is boiling cut the broccoli to proportional sizes, also cut the peppers. </a:t>
            </a:r>
            <a:endParaRPr>
              <a:solidFill>
                <a:schemeClr val="dk1"/>
              </a:solidFill>
            </a:endParaRPr>
          </a:p>
          <a:p>
            <a:pPr indent="0" lvl="0" marL="0" rtl="0" algn="l">
              <a:spcBef>
                <a:spcPts val="500"/>
              </a:spcBef>
              <a:spcAft>
                <a:spcPts val="500"/>
              </a:spcAft>
              <a:buClr>
                <a:schemeClr val="dk1"/>
              </a:buClr>
              <a:buSzPts val="1100"/>
              <a:buFont typeface="Arial"/>
              <a:buNone/>
            </a:pPr>
            <a:r>
              <a:rPr lang="es">
                <a:solidFill>
                  <a:schemeClr val="dk1"/>
                </a:solidFill>
              </a:rPr>
              <a:t>4. then you add all the ingredients together</a:t>
            </a:r>
            <a:endParaRPr>
              <a:solidFill>
                <a:schemeClr val="dk1"/>
              </a:solidFill>
            </a:endParaRPr>
          </a:p>
        </p:txBody>
      </p:sp>
      <p:sp>
        <p:nvSpPr>
          <p:cNvPr id="736" name="Google Shape;736;p84"/>
          <p:cNvSpPr txBox="1"/>
          <p:nvPr/>
        </p:nvSpPr>
        <p:spPr>
          <a:xfrm>
            <a:off x="2667150" y="1205038"/>
            <a:ext cx="3000000" cy="11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200">
                <a:solidFill>
                  <a:schemeClr val="dk1"/>
                </a:solidFill>
              </a:rPr>
              <a:t>2 crowns of broccoli, </a:t>
            </a:r>
            <a:endParaRPr b="1" sz="1200">
              <a:solidFill>
                <a:schemeClr val="dk1"/>
              </a:solidFill>
            </a:endParaRPr>
          </a:p>
          <a:p>
            <a:pPr indent="0" lvl="0" marL="0" rtl="0" algn="l">
              <a:spcBef>
                <a:spcPts val="500"/>
              </a:spcBef>
              <a:spcAft>
                <a:spcPts val="0"/>
              </a:spcAft>
              <a:buNone/>
            </a:pPr>
            <a:r>
              <a:rPr b="1" lang="es" sz="1200">
                <a:solidFill>
                  <a:schemeClr val="dk1"/>
                </a:solidFill>
              </a:rPr>
              <a:t>1 package of pasta, </a:t>
            </a:r>
            <a:endParaRPr b="1" sz="1200">
              <a:solidFill>
                <a:schemeClr val="dk1"/>
              </a:solidFill>
            </a:endParaRPr>
          </a:p>
          <a:p>
            <a:pPr indent="0" lvl="0" marL="0" rtl="0" algn="l">
              <a:spcBef>
                <a:spcPts val="500"/>
              </a:spcBef>
              <a:spcAft>
                <a:spcPts val="0"/>
              </a:spcAft>
              <a:buNone/>
            </a:pPr>
            <a:r>
              <a:rPr b="1" lang="es" sz="1200">
                <a:solidFill>
                  <a:schemeClr val="dk1"/>
                </a:solidFill>
              </a:rPr>
              <a:t>2 peppers, </a:t>
            </a:r>
            <a:endParaRPr b="1" sz="1200">
              <a:solidFill>
                <a:schemeClr val="dk1"/>
              </a:solidFill>
            </a:endParaRPr>
          </a:p>
          <a:p>
            <a:pPr indent="0" lvl="0" marL="0" rtl="0" algn="l">
              <a:spcBef>
                <a:spcPts val="500"/>
              </a:spcBef>
              <a:spcAft>
                <a:spcPts val="500"/>
              </a:spcAft>
              <a:buNone/>
            </a:pPr>
            <a:r>
              <a:rPr b="1" lang="es" sz="1200">
                <a:solidFill>
                  <a:schemeClr val="dk1"/>
                </a:solidFill>
              </a:rPr>
              <a:t>1 teaspoon of salt</a:t>
            </a:r>
            <a:endParaRPr b="1" sz="1200">
              <a:solidFill>
                <a:schemeClr val="dk1"/>
              </a:solidFill>
            </a:endParaRPr>
          </a:p>
        </p:txBody>
      </p:sp>
      <p:sp>
        <p:nvSpPr>
          <p:cNvPr id="737" name="Google Shape;737;p84"/>
          <p:cNvSpPr txBox="1"/>
          <p:nvPr/>
        </p:nvSpPr>
        <p:spPr>
          <a:xfrm>
            <a:off x="6485750" y="844969"/>
            <a:ext cx="22425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a:t>Serving Size</a:t>
            </a:r>
            <a:endParaRPr sz="1100"/>
          </a:p>
          <a:p>
            <a:pPr indent="0" lvl="0" marL="0" rtl="0" algn="l">
              <a:lnSpc>
                <a:spcPct val="115000"/>
              </a:lnSpc>
              <a:spcBef>
                <a:spcPts val="0"/>
              </a:spcBef>
              <a:spcAft>
                <a:spcPts val="0"/>
              </a:spcAft>
              <a:buClr>
                <a:srgbClr val="00BCD0"/>
              </a:buClr>
              <a:buFont typeface="PT Sans"/>
              <a:buNone/>
            </a:pPr>
            <a:r>
              <a:rPr i="1" lang="es" sz="1100">
                <a:solidFill>
                  <a:schemeClr val="dk1"/>
                </a:solidFill>
              </a:rPr>
              <a:t> four to five people</a:t>
            </a:r>
            <a:endParaRPr i="1" sz="1100">
              <a:solidFill>
                <a:schemeClr val="dk1"/>
              </a:solidFill>
            </a:endParaRPr>
          </a:p>
          <a:p>
            <a:pPr indent="0" lvl="0" marL="0" rtl="0" algn="l">
              <a:spcBef>
                <a:spcPts val="0"/>
              </a:spcBef>
              <a:spcAft>
                <a:spcPts val="0"/>
              </a:spcAft>
              <a:buNone/>
            </a:pPr>
            <a:r>
              <a:t/>
            </a:r>
            <a:endParaRPr sz="1100"/>
          </a:p>
        </p:txBody>
      </p:sp>
      <p:sp>
        <p:nvSpPr>
          <p:cNvPr id="738" name="Google Shape;738;p84"/>
          <p:cNvSpPr txBox="1"/>
          <p:nvPr/>
        </p:nvSpPr>
        <p:spPr>
          <a:xfrm>
            <a:off x="2620650" y="2485125"/>
            <a:ext cx="62502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Procedures</a:t>
            </a:r>
            <a:endParaRPr/>
          </a:p>
        </p:txBody>
      </p:sp>
      <p:sp>
        <p:nvSpPr>
          <p:cNvPr id="739" name="Google Shape;739;p84">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pic>
        <p:nvPicPr>
          <p:cNvPr id="744" name="Google Shape;744;p85"/>
          <p:cNvPicPr preferRelativeResize="0"/>
          <p:nvPr/>
        </p:nvPicPr>
        <p:blipFill rotWithShape="1">
          <a:blip r:embed="rId3">
            <a:alphaModFix/>
          </a:blip>
          <a:srcRect b="0" l="27927" r="27932" t="0"/>
          <a:stretch/>
        </p:blipFill>
        <p:spPr>
          <a:xfrm>
            <a:off x="5714999" y="0"/>
            <a:ext cx="3429000" cy="5143500"/>
          </a:xfrm>
          <a:prstGeom prst="rect">
            <a:avLst/>
          </a:prstGeom>
          <a:noFill/>
          <a:ln>
            <a:noFill/>
          </a:ln>
        </p:spPr>
      </p:pic>
      <p:sp>
        <p:nvSpPr>
          <p:cNvPr id="745" name="Google Shape;745;p85"/>
          <p:cNvSpPr txBox="1"/>
          <p:nvPr/>
        </p:nvSpPr>
        <p:spPr>
          <a:xfrm>
            <a:off x="2964575" y="903575"/>
            <a:ext cx="2391000" cy="3633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a:solidFill>
                  <a:schemeClr val="dk1"/>
                </a:solidFill>
              </a:rPr>
              <a:t> </a:t>
            </a:r>
            <a:r>
              <a:rPr lang="es" sz="1500">
                <a:solidFill>
                  <a:schemeClr val="dk1"/>
                </a:solidFill>
                <a:latin typeface="Open Sans"/>
                <a:ea typeface="Open Sans"/>
                <a:cs typeface="Open Sans"/>
                <a:sym typeface="Open Sans"/>
              </a:rPr>
              <a:t>This recipe is important tomy story because, it is a dish that is loved and cherished in my family. My sister and I especially love it, we appreciate it because my mom makes it for us as a family meal. This is a meal that is part of my Mediterranean culture.</a:t>
            </a:r>
            <a:endParaRPr sz="1500">
              <a:solidFill>
                <a:schemeClr val="dk1"/>
              </a:solidFill>
              <a:latin typeface="Open Sans"/>
              <a:ea typeface="Open Sans"/>
              <a:cs typeface="Open Sans"/>
              <a:sym typeface="Open Sans"/>
            </a:endParaRPr>
          </a:p>
          <a:p>
            <a:pPr indent="0" lvl="0" marL="0" rtl="0" algn="l">
              <a:lnSpc>
                <a:spcPct val="200000"/>
              </a:lnSpc>
              <a:spcBef>
                <a:spcPts val="5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200000"/>
              </a:lnSpc>
              <a:spcBef>
                <a:spcPts val="0"/>
              </a:spcBef>
              <a:spcAft>
                <a:spcPts val="0"/>
              </a:spcAft>
              <a:buNone/>
            </a:pPr>
            <a:r>
              <a:t/>
            </a:r>
            <a:endParaRPr b="1" sz="1200">
              <a:solidFill>
                <a:schemeClr val="dk1"/>
              </a:solidFill>
            </a:endParaRPr>
          </a:p>
          <a:p>
            <a:pPr indent="0" lvl="0" marL="0" rtl="0" algn="l">
              <a:lnSpc>
                <a:spcPct val="200000"/>
              </a:lnSpc>
              <a:spcBef>
                <a:spcPts val="0"/>
              </a:spcBef>
              <a:spcAft>
                <a:spcPts val="500"/>
              </a:spcAft>
              <a:buNone/>
            </a:pPr>
            <a:r>
              <a:t/>
            </a:r>
            <a:endParaRPr b="1" sz="1200">
              <a:solidFill>
                <a:schemeClr val="dk1"/>
              </a:solidFill>
            </a:endParaRPr>
          </a:p>
        </p:txBody>
      </p:sp>
      <p:sp>
        <p:nvSpPr>
          <p:cNvPr id="746" name="Google Shape;746;p85"/>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Broccoli </a:t>
            </a:r>
            <a:endParaRPr b="1" i="0" sz="2300" u="none" cap="none" strike="noStrike">
              <a:solidFill>
                <a:srgbClr val="000000"/>
              </a:solidFill>
              <a:latin typeface="Open Sans"/>
              <a:ea typeface="Open Sans"/>
              <a:cs typeface="Open Sans"/>
              <a:sym typeface="Open Sans"/>
            </a:endParaRPr>
          </a:p>
        </p:txBody>
      </p:sp>
      <p:sp>
        <p:nvSpPr>
          <p:cNvPr id="747" name="Google Shape;747;p85"/>
          <p:cNvSpPr txBox="1"/>
          <p:nvPr/>
        </p:nvSpPr>
        <p:spPr>
          <a:xfrm>
            <a:off x="167950" y="700625"/>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i="1" lang="es"/>
              <a:t>Broccoli a flower that is high in nutrients is my spotlight including vitamin K and C </a:t>
            </a:r>
            <a:endParaRPr i="0" u="none" cap="none" strike="noStrike">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pic>
        <p:nvPicPr>
          <p:cNvPr id="752" name="Google Shape;752;p86"/>
          <p:cNvPicPr preferRelativeResize="0"/>
          <p:nvPr/>
        </p:nvPicPr>
        <p:blipFill rotWithShape="1">
          <a:blip r:embed="rId3">
            <a:alphaModFix/>
          </a:blip>
          <a:srcRect b="0" l="31146" r="31150" t="0"/>
          <a:stretch/>
        </p:blipFill>
        <p:spPr>
          <a:xfrm>
            <a:off x="0" y="0"/>
            <a:ext cx="2585700" cy="5143500"/>
          </a:xfrm>
          <a:prstGeom prst="rect">
            <a:avLst/>
          </a:prstGeom>
          <a:noFill/>
          <a:ln>
            <a:noFill/>
          </a:ln>
        </p:spPr>
      </p:pic>
      <p:sp>
        <p:nvSpPr>
          <p:cNvPr id="753" name="Google Shape;753;p86"/>
          <p:cNvSpPr txBox="1"/>
          <p:nvPr/>
        </p:nvSpPr>
        <p:spPr>
          <a:xfrm>
            <a:off x="2991150" y="86900"/>
            <a:ext cx="5751000" cy="410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Easy Homemade Ramen</a:t>
            </a:r>
            <a:endParaRPr b="1" sz="2400">
              <a:latin typeface="Open Sans"/>
              <a:ea typeface="Open Sans"/>
              <a:cs typeface="Open Sans"/>
              <a:sym typeface="Open Sans"/>
            </a:endParaRPr>
          </a:p>
        </p:txBody>
      </p:sp>
      <p:sp>
        <p:nvSpPr>
          <p:cNvPr id="754" name="Google Shape;754;p86"/>
          <p:cNvSpPr txBox="1"/>
          <p:nvPr/>
        </p:nvSpPr>
        <p:spPr>
          <a:xfrm>
            <a:off x="2675600" y="1205050"/>
            <a:ext cx="3005100" cy="18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304800" lvl="0" marL="457200" rtl="0" algn="l">
              <a:spcBef>
                <a:spcPts val="0"/>
              </a:spcBef>
              <a:spcAft>
                <a:spcPts val="0"/>
              </a:spcAft>
              <a:buSzPts val="1200"/>
              <a:buChar char="●"/>
            </a:pPr>
            <a:r>
              <a:rPr lang="es" sz="1200"/>
              <a:t> 2 large eggs  </a:t>
            </a:r>
            <a:endParaRPr sz="1200"/>
          </a:p>
          <a:p>
            <a:pPr indent="-304800" lvl="0" marL="457200" rtl="0" algn="l">
              <a:spcBef>
                <a:spcPts val="0"/>
              </a:spcBef>
              <a:spcAft>
                <a:spcPts val="0"/>
              </a:spcAft>
              <a:buSzPts val="1200"/>
              <a:buChar char="●"/>
            </a:pPr>
            <a:r>
              <a:rPr lang="es" sz="1200"/>
              <a:t>1 tablespoon olive oil</a:t>
            </a:r>
            <a:endParaRPr sz="1200"/>
          </a:p>
          <a:p>
            <a:pPr indent="-304800" lvl="0" marL="457200" rtl="0" algn="l">
              <a:spcBef>
                <a:spcPts val="0"/>
              </a:spcBef>
              <a:spcAft>
                <a:spcPts val="0"/>
              </a:spcAft>
              <a:buSzPts val="1200"/>
              <a:buChar char="●"/>
            </a:pPr>
            <a:r>
              <a:rPr lang="es" sz="1200"/>
              <a:t> 4 cloves garlic, minced</a:t>
            </a:r>
            <a:endParaRPr sz="1200"/>
          </a:p>
          <a:p>
            <a:pPr indent="-304800" lvl="0" marL="457200" rtl="0" algn="l">
              <a:spcBef>
                <a:spcPts val="0"/>
              </a:spcBef>
              <a:spcAft>
                <a:spcPts val="0"/>
              </a:spcAft>
              <a:buSzPts val="1200"/>
              <a:buChar char="●"/>
            </a:pPr>
            <a:r>
              <a:rPr lang="es" sz="1200"/>
              <a:t>1 tablespoon freshly grated ginger </a:t>
            </a:r>
            <a:endParaRPr sz="1200"/>
          </a:p>
          <a:p>
            <a:pPr indent="-304800" lvl="0" marL="457200" rtl="0" algn="l">
              <a:spcBef>
                <a:spcPts val="0"/>
              </a:spcBef>
              <a:spcAft>
                <a:spcPts val="0"/>
              </a:spcAft>
              <a:buSzPts val="1200"/>
              <a:buChar char="●"/>
            </a:pPr>
            <a:r>
              <a:rPr lang="es" sz="1200"/>
              <a:t>4 cups reduced sodium chicken broth </a:t>
            </a:r>
            <a:endParaRPr sz="1200"/>
          </a:p>
          <a:p>
            <a:pPr indent="-304800" lvl="0" marL="457200" rtl="0" algn="l">
              <a:spcBef>
                <a:spcPts val="0"/>
              </a:spcBef>
              <a:spcAft>
                <a:spcPts val="0"/>
              </a:spcAft>
              <a:buSzPts val="1200"/>
              <a:buChar char="●"/>
            </a:pPr>
            <a:r>
              <a:rPr lang="es" sz="1200"/>
              <a:t>4 ounces shiitake mushrooms</a:t>
            </a:r>
            <a:endParaRPr sz="1200"/>
          </a:p>
          <a:p>
            <a:pPr indent="-304800" lvl="0" marL="457200" rtl="0" algn="l">
              <a:spcBef>
                <a:spcPts val="0"/>
              </a:spcBef>
              <a:spcAft>
                <a:spcPts val="0"/>
              </a:spcAft>
              <a:buSzPts val="1200"/>
              <a:buChar char="●"/>
            </a:pPr>
            <a:r>
              <a:rPr lang="es" sz="1200"/>
              <a:t>1 tablespoon reduced sodium soy sauce </a:t>
            </a:r>
            <a:endParaRPr sz="1200"/>
          </a:p>
        </p:txBody>
      </p:sp>
      <p:sp>
        <p:nvSpPr>
          <p:cNvPr id="755" name="Google Shape;755;p86"/>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   	  Entree</a:t>
            </a:r>
            <a:endParaRPr i="1" sz="600"/>
          </a:p>
        </p:txBody>
      </p:sp>
      <p:sp>
        <p:nvSpPr>
          <p:cNvPr id="756" name="Google Shape;756;p86"/>
          <p:cNvSpPr txBox="1"/>
          <p:nvPr/>
        </p:nvSpPr>
        <p:spPr>
          <a:xfrm>
            <a:off x="6564650" y="8513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4</a:t>
            </a:r>
            <a:endParaRPr i="1" sz="600"/>
          </a:p>
        </p:txBody>
      </p:sp>
      <p:sp>
        <p:nvSpPr>
          <p:cNvPr id="757" name="Google Shape;757;p86"/>
          <p:cNvSpPr txBox="1"/>
          <p:nvPr/>
        </p:nvSpPr>
        <p:spPr>
          <a:xfrm>
            <a:off x="2752075" y="3246000"/>
            <a:ext cx="6238500" cy="1794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s" sz="1200">
                <a:latin typeface="Open Sans"/>
                <a:ea typeface="Open Sans"/>
                <a:cs typeface="Open Sans"/>
                <a:sym typeface="Open Sans"/>
              </a:rPr>
              <a:t>PROCEDURE:</a:t>
            </a:r>
            <a:endParaRPr sz="900"/>
          </a:p>
          <a:p>
            <a:pPr indent="-304800" lvl="0" marL="457200" rtl="0" algn="l">
              <a:lnSpc>
                <a:spcPct val="150000"/>
              </a:lnSpc>
              <a:spcBef>
                <a:spcPts val="0"/>
              </a:spcBef>
              <a:spcAft>
                <a:spcPts val="0"/>
              </a:spcAft>
              <a:buSzPts val="1200"/>
              <a:buChar char="●"/>
            </a:pPr>
            <a:r>
              <a:rPr lang="es" sz="1200"/>
              <a:t>1 place eggs in a large saucepan and cover with cold water by 1 inch.</a:t>
            </a:r>
            <a:endParaRPr sz="1200"/>
          </a:p>
          <a:p>
            <a:pPr indent="-304800" lvl="0" marL="457200" rtl="0" algn="l">
              <a:lnSpc>
                <a:spcPct val="150000"/>
              </a:lnSpc>
              <a:spcBef>
                <a:spcPts val="0"/>
              </a:spcBef>
              <a:spcAft>
                <a:spcPts val="0"/>
              </a:spcAft>
              <a:buSzPts val="1200"/>
              <a:buChar char="●"/>
            </a:pPr>
            <a:r>
              <a:rPr lang="es" sz="1200"/>
              <a:t> Bring to a boil and cook 1 minute. Cover eggs with a tight-fitting lid and remove from heat; set aside for 8-10 minutes. Drain well and let cool before  peeling and halving2 Heat olive oil in a large stockpot or Dutch oven over medium heat. Add garlic and ginger, and cook, stirring frequently, until fragment, 1-2 minutes. </a:t>
            </a:r>
            <a:endParaRPr sz="12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58" name="Google Shape;758;p86"/>
          <p:cNvSpPr txBox="1"/>
          <p:nvPr/>
        </p:nvSpPr>
        <p:spPr>
          <a:xfrm>
            <a:off x="5846650" y="1299850"/>
            <a:ext cx="3199800" cy="17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a:p>
            <a:pPr indent="-304800" lvl="0" marL="457200" rtl="0" algn="l">
              <a:spcBef>
                <a:spcPts val="0"/>
              </a:spcBef>
              <a:spcAft>
                <a:spcPts val="0"/>
              </a:spcAft>
              <a:buSzPts val="1200"/>
              <a:buChar char="●"/>
            </a:pPr>
            <a:r>
              <a:rPr lang="es" sz="1200"/>
              <a:t>3 (5.6-ounce) packages refrigerated yaki-soba, seasoning sauce packets discarded </a:t>
            </a:r>
            <a:endParaRPr sz="1200"/>
          </a:p>
          <a:p>
            <a:pPr indent="-304800" lvl="0" marL="457200" rtl="0" algn="l">
              <a:spcBef>
                <a:spcPts val="0"/>
              </a:spcBef>
              <a:spcAft>
                <a:spcPts val="0"/>
              </a:spcAft>
              <a:buSzPts val="1200"/>
              <a:buChar char="●"/>
            </a:pPr>
            <a:r>
              <a:rPr lang="es" sz="1200"/>
              <a:t>3 cups baby spinach </a:t>
            </a:r>
            <a:endParaRPr sz="1200"/>
          </a:p>
          <a:p>
            <a:pPr indent="-304800" lvl="0" marL="457200" rtl="0" algn="l">
              <a:spcBef>
                <a:spcPts val="0"/>
              </a:spcBef>
              <a:spcAft>
                <a:spcPts val="0"/>
              </a:spcAft>
              <a:buSzPts val="1200"/>
              <a:buChar char="●"/>
            </a:pPr>
            <a:r>
              <a:rPr lang="es" sz="1200"/>
              <a:t>8 slices narutomaki,optional 1 carrot, grated </a:t>
            </a:r>
            <a:endParaRPr sz="1200"/>
          </a:p>
          <a:p>
            <a:pPr indent="-304800" lvl="0" marL="457200" rtl="0" algn="l">
              <a:spcBef>
                <a:spcPts val="0"/>
              </a:spcBef>
              <a:spcAft>
                <a:spcPts val="0"/>
              </a:spcAft>
              <a:buSzPts val="1200"/>
              <a:buChar char="●"/>
            </a:pPr>
            <a:r>
              <a:rPr lang="es" sz="1200"/>
              <a:t>2 tablespoons chopped chives.</a:t>
            </a:r>
            <a:endParaRPr sz="1200"/>
          </a:p>
          <a:p>
            <a:pPr indent="0" lvl="0" marL="457200" marR="0" rtl="0" algn="l">
              <a:lnSpc>
                <a:spcPct val="100000"/>
              </a:lnSpc>
              <a:spcBef>
                <a:spcPts val="0"/>
              </a:spcBef>
              <a:spcAft>
                <a:spcPts val="0"/>
              </a:spcAft>
              <a:buNone/>
            </a:pPr>
            <a:r>
              <a:t/>
            </a:r>
            <a:endParaRPr sz="15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759" name="Google Shape;759;p86"/>
          <p:cNvSpPr txBox="1"/>
          <p:nvPr/>
        </p:nvSpPr>
        <p:spPr>
          <a:xfrm>
            <a:off x="4108475" y="497600"/>
            <a:ext cx="3452700" cy="30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 sz="1300">
                <a:solidFill>
                  <a:schemeClr val="dk1"/>
                </a:solidFill>
                <a:latin typeface="Open Sans"/>
                <a:ea typeface="Open Sans"/>
                <a:cs typeface="Open Sans"/>
                <a:sym typeface="Open Sans"/>
              </a:rPr>
              <a:t>MATTHEW MORALES</a:t>
            </a:r>
            <a:endParaRPr sz="300"/>
          </a:p>
        </p:txBody>
      </p:sp>
      <p:sp>
        <p:nvSpPr>
          <p:cNvPr id="760" name="Google Shape;760;p86">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pic>
        <p:nvPicPr>
          <p:cNvPr id="765" name="Google Shape;765;p87"/>
          <p:cNvPicPr preferRelativeResize="0"/>
          <p:nvPr/>
        </p:nvPicPr>
        <p:blipFill rotWithShape="1">
          <a:blip r:embed="rId3">
            <a:alphaModFix/>
          </a:blip>
          <a:srcRect b="0" l="25000" r="25000" t="0"/>
          <a:stretch/>
        </p:blipFill>
        <p:spPr>
          <a:xfrm>
            <a:off x="5837749" y="0"/>
            <a:ext cx="3429000" cy="5143500"/>
          </a:xfrm>
          <a:prstGeom prst="rect">
            <a:avLst/>
          </a:prstGeom>
          <a:noFill/>
          <a:ln>
            <a:noFill/>
          </a:ln>
        </p:spPr>
      </p:pic>
      <p:sp>
        <p:nvSpPr>
          <p:cNvPr id="766" name="Google Shape;766;p87"/>
          <p:cNvSpPr txBox="1"/>
          <p:nvPr/>
        </p:nvSpPr>
        <p:spPr>
          <a:xfrm>
            <a:off x="2980375" y="921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lang="es">
                <a:latin typeface="Open Sans"/>
                <a:ea typeface="Open Sans"/>
                <a:cs typeface="Open Sans"/>
                <a:sym typeface="Open Sans"/>
              </a:rPr>
              <a:t>It is special to us because we tried it as a family.Me and my brother would watch a show called Naruto/ Naruto shippuden and the main character loved ramen and it looked really good so we tried it together as a family  and we loved it.</a:t>
            </a:r>
            <a:endParaRPr>
              <a:latin typeface="Open Sans"/>
              <a:ea typeface="Open Sans"/>
              <a:cs typeface="Open Sans"/>
              <a:sym typeface="Open Sans"/>
            </a:endParaRPr>
          </a:p>
          <a:p>
            <a:pPr indent="0" lvl="0" marL="0" marR="0" rtl="0" algn="l">
              <a:lnSpc>
                <a:spcPct val="130000"/>
              </a:lnSpc>
              <a:spcBef>
                <a:spcPts val="1200"/>
              </a:spcBef>
              <a:spcAft>
                <a:spcPts val="0"/>
              </a:spcAft>
              <a:buClr>
                <a:schemeClr val="dk1"/>
              </a:buClr>
              <a:buSzPts val="1100"/>
              <a:buFont typeface="Arial"/>
              <a:buNone/>
            </a:pPr>
            <a:r>
              <a:t/>
            </a:r>
            <a:endParaRPr>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sz="1000">
              <a:latin typeface="Open Sans"/>
              <a:ea typeface="Open Sans"/>
              <a:cs typeface="Open Sans"/>
              <a:sym typeface="Open Sans"/>
            </a:endParaRPr>
          </a:p>
        </p:txBody>
      </p:sp>
      <p:sp>
        <p:nvSpPr>
          <p:cNvPr id="767" name="Google Shape;767;p87"/>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CARROTS </a:t>
            </a:r>
            <a:endParaRPr b="1" i="0" sz="2300" u="none" cap="none" strike="noStrike">
              <a:solidFill>
                <a:srgbClr val="000000"/>
              </a:solidFill>
              <a:latin typeface="Open Sans"/>
              <a:ea typeface="Open Sans"/>
              <a:cs typeface="Open Sans"/>
              <a:sym typeface="Open Sans"/>
            </a:endParaRPr>
          </a:p>
        </p:txBody>
      </p:sp>
      <p:sp>
        <p:nvSpPr>
          <p:cNvPr id="768" name="Google Shape;768;p87"/>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i="1" lang="es">
                <a:latin typeface="Open Sans"/>
                <a:ea typeface="Open Sans"/>
                <a:cs typeface="Open Sans"/>
                <a:sym typeface="Open Sans"/>
              </a:rPr>
              <a:t> </a:t>
            </a:r>
            <a:r>
              <a:rPr lang="es">
                <a:latin typeface="Open Sans"/>
                <a:ea typeface="Open Sans"/>
                <a:cs typeface="Open Sans"/>
                <a:sym typeface="Open Sans"/>
              </a:rPr>
              <a:t>My spotlight ingredient is a carrot. A carrot can be orange purple, red, black, or white and they don't have a strong flavor. My spotlight ingredient is a root vegetable. To be harvested you need to wait 50 to 60 days. It helps you with good eyesight. Once carrots are in your body they become vitamin A.</a:t>
            </a:r>
            <a:endParaRPr>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i="1" sz="10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pic>
        <p:nvPicPr>
          <p:cNvPr id="773" name="Google Shape;773;p88"/>
          <p:cNvPicPr preferRelativeResize="0"/>
          <p:nvPr/>
        </p:nvPicPr>
        <p:blipFill rotWithShape="1">
          <a:blip r:embed="rId3">
            <a:alphaModFix/>
          </a:blip>
          <a:srcRect b="0" l="33242" r="33242" t="0"/>
          <a:stretch/>
        </p:blipFill>
        <p:spPr>
          <a:xfrm>
            <a:off x="-16925" y="0"/>
            <a:ext cx="2585700" cy="5143500"/>
          </a:xfrm>
          <a:prstGeom prst="rect">
            <a:avLst/>
          </a:prstGeom>
          <a:noFill/>
          <a:ln>
            <a:noFill/>
          </a:ln>
        </p:spPr>
      </p:pic>
      <p:sp>
        <p:nvSpPr>
          <p:cNvPr id="774" name="Google Shape;774;p88"/>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California Roll</a:t>
            </a:r>
            <a:endParaRPr sz="800"/>
          </a:p>
        </p:txBody>
      </p:sp>
      <p:sp>
        <p:nvSpPr>
          <p:cNvPr id="775" name="Google Shape;775;p88"/>
          <p:cNvSpPr txBox="1"/>
          <p:nvPr/>
        </p:nvSpPr>
        <p:spPr>
          <a:xfrm>
            <a:off x="2667150" y="1281250"/>
            <a:ext cx="31242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304800" lvl="0" marL="457200" rtl="0" algn="l">
              <a:spcBef>
                <a:spcPts val="0"/>
              </a:spcBef>
              <a:spcAft>
                <a:spcPts val="0"/>
              </a:spcAft>
              <a:buSzPts val="1200"/>
              <a:buChar char="●"/>
            </a:pPr>
            <a:r>
              <a:rPr lang="es" sz="1300">
                <a:solidFill>
                  <a:schemeClr val="dk1"/>
                </a:solidFill>
              </a:rPr>
              <a:t>Rice,vinegar</a:t>
            </a:r>
            <a:endParaRPr sz="1300">
              <a:solidFill>
                <a:schemeClr val="dk1"/>
              </a:solidFill>
            </a:endParaRPr>
          </a:p>
          <a:p>
            <a:pPr indent="-304800" lvl="0" marL="457200" rtl="0" algn="l">
              <a:spcBef>
                <a:spcPts val="500"/>
              </a:spcBef>
              <a:spcAft>
                <a:spcPts val="0"/>
              </a:spcAft>
              <a:buSzPts val="1200"/>
              <a:buFont typeface="Open Sans"/>
              <a:buChar char="●"/>
            </a:pPr>
            <a:r>
              <a:rPr lang="es" sz="1300">
                <a:solidFill>
                  <a:schemeClr val="dk1"/>
                </a:solidFill>
              </a:rPr>
              <a:t>(nori seaweed), sesame seeds </a:t>
            </a:r>
            <a:r>
              <a:rPr lang="es" sz="900"/>
              <a:t> </a:t>
            </a:r>
            <a:endParaRPr sz="1200"/>
          </a:p>
          <a:p>
            <a:pPr indent="0" lvl="0" marL="0" marR="0" rtl="0" algn="l">
              <a:lnSpc>
                <a:spcPct val="100000"/>
              </a:lnSpc>
              <a:spcBef>
                <a:spcPts val="5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776" name="Google Shape;776;p88"/>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JULIAN</a:t>
            </a:r>
            <a:endParaRPr sz="600"/>
          </a:p>
        </p:txBody>
      </p:sp>
      <p:sp>
        <p:nvSpPr>
          <p:cNvPr id="777" name="Google Shape;777;p88"/>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Entree</a:t>
            </a:r>
            <a:endParaRPr i="1" sz="600"/>
          </a:p>
        </p:txBody>
      </p:sp>
      <p:sp>
        <p:nvSpPr>
          <p:cNvPr id="778" name="Google Shape;778;p88"/>
          <p:cNvSpPr txBox="1"/>
          <p:nvPr/>
        </p:nvSpPr>
        <p:spPr>
          <a:xfrm>
            <a:off x="6572550" y="9428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12 servings</a:t>
            </a:r>
            <a:endParaRPr i="1" sz="600">
              <a:latin typeface="Open Sans"/>
              <a:ea typeface="Open Sans"/>
              <a:cs typeface="Open Sans"/>
              <a:sym typeface="Open Sans"/>
            </a:endParaRPr>
          </a:p>
        </p:txBody>
      </p:sp>
      <p:sp>
        <p:nvSpPr>
          <p:cNvPr id="779" name="Google Shape;779;p88"/>
          <p:cNvSpPr txBox="1"/>
          <p:nvPr/>
        </p:nvSpPr>
        <p:spPr>
          <a:xfrm>
            <a:off x="2667150" y="2520550"/>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311150" lvl="0" marL="457200" rtl="0" algn="l">
              <a:spcBef>
                <a:spcPts val="0"/>
              </a:spcBef>
              <a:spcAft>
                <a:spcPts val="0"/>
              </a:spcAft>
              <a:buClr>
                <a:schemeClr val="dk1"/>
              </a:buClr>
              <a:buSzPts val="1300"/>
              <a:buAutoNum type="arabicPeriod"/>
            </a:pPr>
            <a:r>
              <a:rPr lang="es" sz="1300">
                <a:solidFill>
                  <a:schemeClr val="dk1"/>
                </a:solidFill>
              </a:rPr>
              <a:t>Wash the rice</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s" sz="1300">
                <a:solidFill>
                  <a:schemeClr val="dk1"/>
                </a:solidFill>
              </a:rPr>
              <a:t>Put 1 cup of water in pan put heat to simmer cover the pan</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s" sz="1300">
                <a:solidFill>
                  <a:schemeClr val="dk1"/>
                </a:solidFill>
              </a:rPr>
              <a:t>15 minutes later turn off heat and let it absorb the water.</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s" sz="1300">
                <a:solidFill>
                  <a:schemeClr val="dk1"/>
                </a:solidFill>
              </a:rPr>
              <a:t>Mix the rice with vinegar and sugar let the rice cool down for a little.</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s" sz="1300">
                <a:solidFill>
                  <a:schemeClr val="dk1"/>
                </a:solidFill>
              </a:rPr>
              <a:t>Lay a sheet of seaweed shiny side down prepare the rice across the seaweed about ¼ from the uncovered edge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s" sz="1300">
                <a:solidFill>
                  <a:schemeClr val="dk1"/>
                </a:solidFill>
              </a:rPr>
              <a:t>Tightly roll sushi into a cylinder about 11/2 inch in diameter</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s" sz="1300">
                <a:solidFill>
                  <a:schemeClr val="dk1"/>
                </a:solidFill>
              </a:rPr>
              <a:t>Once sushi is rolled wrap it in a mat and gently squeeze to compact it tightly</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s" sz="1300">
                <a:solidFill>
                  <a:schemeClr val="dk1"/>
                </a:solidFill>
              </a:rPr>
              <a:t>Cut each roll in 1 inch pieces with really sharp knife dipped in water.</a:t>
            </a:r>
            <a:endParaRPr sz="10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80" name="Google Shape;780;p88">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
        <p:nvSpPr>
          <p:cNvPr id="781" name="Google Shape;781;p88"/>
          <p:cNvSpPr txBox="1"/>
          <p:nvPr/>
        </p:nvSpPr>
        <p:spPr>
          <a:xfrm>
            <a:off x="6420775" y="1369150"/>
            <a:ext cx="2025000" cy="856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s" sz="1300">
                <a:solidFill>
                  <a:schemeClr val="dk1"/>
                </a:solidFill>
              </a:rPr>
              <a:t>cucumbers</a:t>
            </a:r>
            <a:endParaRPr sz="1300">
              <a:solidFill>
                <a:schemeClr val="dk1"/>
              </a:solidFill>
            </a:endParaRPr>
          </a:p>
          <a:p>
            <a:pPr indent="-304800" lvl="0" marL="457200" rtl="0" algn="l">
              <a:spcBef>
                <a:spcPts val="500"/>
              </a:spcBef>
              <a:spcAft>
                <a:spcPts val="0"/>
              </a:spcAft>
              <a:buClr>
                <a:schemeClr val="dk1"/>
              </a:buClr>
              <a:buSzPts val="1200"/>
              <a:buChar char="●"/>
            </a:pPr>
            <a:r>
              <a:rPr lang="es" sz="1300">
                <a:solidFill>
                  <a:schemeClr val="dk1"/>
                </a:solidFill>
              </a:rPr>
              <a:t>avocado</a:t>
            </a:r>
            <a:endParaRPr sz="1300">
              <a:solidFill>
                <a:schemeClr val="dk1"/>
              </a:solidFill>
            </a:endParaRPr>
          </a:p>
          <a:p>
            <a:pPr indent="-304800" lvl="0" marL="457200" rtl="0" algn="l">
              <a:spcBef>
                <a:spcPts val="500"/>
              </a:spcBef>
              <a:spcAft>
                <a:spcPts val="500"/>
              </a:spcAft>
              <a:buClr>
                <a:schemeClr val="dk1"/>
              </a:buClr>
              <a:buSzPts val="1200"/>
              <a:buFont typeface="Open Sans"/>
              <a:buChar char="●"/>
            </a:pPr>
            <a:r>
              <a:rPr lang="es" sz="1300">
                <a:solidFill>
                  <a:schemeClr val="dk1"/>
                </a:solidFill>
              </a:rPr>
              <a:t>crab, </a:t>
            </a:r>
            <a:r>
              <a:rPr b="1" lang="es" sz="1300">
                <a:solidFill>
                  <a:schemeClr val="dk1"/>
                </a:solidFill>
              </a:rPr>
              <a:t>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pic>
        <p:nvPicPr>
          <p:cNvPr id="786" name="Google Shape;786;p89"/>
          <p:cNvPicPr preferRelativeResize="0"/>
          <p:nvPr/>
        </p:nvPicPr>
        <p:blipFill rotWithShape="1">
          <a:blip r:embed="rId3">
            <a:alphaModFix/>
          </a:blip>
          <a:srcRect b="0" l="28833" r="28833" t="0"/>
          <a:stretch/>
        </p:blipFill>
        <p:spPr>
          <a:xfrm>
            <a:off x="5714999" y="98375"/>
            <a:ext cx="3429000" cy="5143500"/>
          </a:xfrm>
          <a:prstGeom prst="rect">
            <a:avLst/>
          </a:prstGeom>
          <a:noFill/>
          <a:ln>
            <a:noFill/>
          </a:ln>
        </p:spPr>
      </p:pic>
      <p:sp>
        <p:nvSpPr>
          <p:cNvPr id="787" name="Google Shape;787;p89"/>
          <p:cNvSpPr txBox="1"/>
          <p:nvPr/>
        </p:nvSpPr>
        <p:spPr>
          <a:xfrm>
            <a:off x="2964575" y="859250"/>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788" name="Google Shape;788;p89"/>
          <p:cNvSpPr txBox="1"/>
          <p:nvPr/>
        </p:nvSpPr>
        <p:spPr>
          <a:xfrm>
            <a:off x="202800" y="185450"/>
            <a:ext cx="57981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CUCUMBERS</a:t>
            </a:r>
            <a:endParaRPr b="1" i="0" sz="2300" u="none" cap="none" strike="noStrike">
              <a:solidFill>
                <a:srgbClr val="000000"/>
              </a:solidFill>
              <a:latin typeface="Open Sans"/>
              <a:ea typeface="Open Sans"/>
              <a:cs typeface="Open Sans"/>
              <a:sym typeface="Open Sans"/>
            </a:endParaRPr>
          </a:p>
        </p:txBody>
      </p:sp>
      <p:sp>
        <p:nvSpPr>
          <p:cNvPr id="789" name="Google Shape;789;p89"/>
          <p:cNvSpPr txBox="1"/>
          <p:nvPr/>
        </p:nvSpPr>
        <p:spPr>
          <a:xfrm>
            <a:off x="202800" y="720050"/>
            <a:ext cx="23112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a:solidFill>
                  <a:schemeClr val="dk1"/>
                </a:solidFill>
              </a:rPr>
              <a:t>It is long a green and it taste sweet a little bit  It is a fruit At the end of the plant life cycle.</a:t>
            </a:r>
            <a:endParaRPr sz="1100">
              <a:solidFill>
                <a:schemeClr val="dk1"/>
              </a:solidFill>
            </a:endParaRPr>
          </a:p>
          <a:p>
            <a:pPr indent="0" lvl="0" marL="0" rtl="0" algn="l">
              <a:spcBef>
                <a:spcPts val="0"/>
              </a:spcBef>
              <a:spcAft>
                <a:spcPts val="0"/>
              </a:spcAft>
              <a:buNone/>
            </a:pPr>
            <a:r>
              <a:rPr lang="es" sz="1100">
                <a:solidFill>
                  <a:srgbClr val="222222"/>
                </a:solidFill>
                <a:highlight>
                  <a:srgbClr val="FFFFFF"/>
                </a:highlight>
              </a:rPr>
              <a:t>hey contain Vitamin B1, B2, B3, B5 and B6, and it is good for you. cucumbers can cure bad breath.  </a:t>
            </a:r>
            <a:endParaRPr sz="1100">
              <a:solidFill>
                <a:srgbClr val="222222"/>
              </a:solidFill>
              <a:highlight>
                <a:srgbClr val="FFFFFF"/>
              </a:highlight>
            </a:endParaRPr>
          </a:p>
          <a:p>
            <a:pPr indent="0" lvl="0" marL="0" rtl="0" algn="l">
              <a:spcBef>
                <a:spcPts val="0"/>
              </a:spcBef>
              <a:spcAft>
                <a:spcPts val="0"/>
              </a:spcAft>
              <a:buNone/>
            </a:pPr>
            <a:r>
              <a:rPr lang="es" sz="1100">
                <a:solidFill>
                  <a:srgbClr val="222222"/>
                </a:solidFill>
                <a:highlight>
                  <a:srgbClr val="FFFFFF"/>
                </a:highlight>
              </a:rPr>
              <a:t>   Cucumbers are a enjoyable &amp; healthy snack to have. </a:t>
            </a:r>
            <a:endParaRPr sz="1100">
              <a:solidFill>
                <a:srgbClr val="222222"/>
              </a:solidFill>
              <a:highlight>
                <a:srgbClr val="FFFFFF"/>
              </a:highlight>
            </a:endParaRPr>
          </a:p>
          <a:p>
            <a:pPr indent="0" lvl="0" marL="0" rtl="0" algn="l">
              <a:spcBef>
                <a:spcPts val="0"/>
              </a:spcBef>
              <a:spcAft>
                <a:spcPts val="0"/>
              </a:spcAft>
              <a:buNone/>
            </a:pPr>
            <a:r>
              <a:rPr lang="es" sz="1100">
                <a:solidFill>
                  <a:srgbClr val="222222"/>
                </a:solidFill>
                <a:highlight>
                  <a:srgbClr val="FFFFFF"/>
                </a:highlight>
              </a:rPr>
              <a:t> </a:t>
            </a:r>
            <a:r>
              <a:rPr lang="es" sz="1100">
                <a:solidFill>
                  <a:schemeClr val="dk1"/>
                </a:solidFill>
              </a:rPr>
              <a:t>We have a good family time when we eat sushi and we go on special times and we love it. </a:t>
            </a:r>
            <a:endParaRPr sz="1100">
              <a:solidFill>
                <a:schemeClr val="dk1"/>
              </a:solidFill>
            </a:endParaRPr>
          </a:p>
          <a:p>
            <a:pPr indent="0" lvl="0" marL="0" rtl="0" algn="l">
              <a:spcBef>
                <a:spcPts val="0"/>
              </a:spcBef>
              <a:spcAft>
                <a:spcPts val="0"/>
              </a:spcAft>
              <a:buNone/>
            </a:pPr>
            <a:r>
              <a:rPr lang="es" sz="1100">
                <a:solidFill>
                  <a:schemeClr val="dk1"/>
                </a:solidFill>
              </a:rPr>
              <a:t>We go when my dad is not at work or we go for lunch. </a:t>
            </a:r>
            <a:endParaRPr sz="1100">
              <a:solidFill>
                <a:schemeClr val="dk1"/>
              </a:solidFill>
            </a:endParaRPr>
          </a:p>
          <a:p>
            <a:pPr indent="0" lvl="0" marL="0" rtl="0" algn="l">
              <a:spcBef>
                <a:spcPts val="500"/>
              </a:spcBef>
              <a:spcAft>
                <a:spcPts val="0"/>
              </a:spcAft>
              <a:buNone/>
            </a:pPr>
            <a:r>
              <a:t/>
            </a:r>
            <a:endParaRPr sz="1100">
              <a:solidFill>
                <a:schemeClr val="dk1"/>
              </a:solidFill>
            </a:endParaRPr>
          </a:p>
          <a:p>
            <a:pPr indent="0" lvl="0" marL="0" rtl="0" algn="l">
              <a:spcBef>
                <a:spcPts val="500"/>
              </a:spcBef>
              <a:spcAft>
                <a:spcPts val="0"/>
              </a:spcAft>
              <a:buNone/>
            </a:pPr>
            <a:r>
              <a:rPr lang="es" sz="1100">
                <a:solidFill>
                  <a:schemeClr val="dk1"/>
                </a:solidFill>
              </a:rPr>
              <a:t>No there is no particular occasion.</a:t>
            </a:r>
            <a:endParaRPr sz="1100">
              <a:solidFill>
                <a:schemeClr val="dk1"/>
              </a:solidFill>
            </a:endParaRPr>
          </a:p>
          <a:p>
            <a:pPr indent="0" lvl="0" marL="0" rtl="0" algn="l">
              <a:spcBef>
                <a:spcPts val="500"/>
              </a:spcBef>
              <a:spcAft>
                <a:spcPts val="0"/>
              </a:spcAft>
              <a:buNone/>
            </a:pPr>
            <a:r>
              <a:rPr lang="es" sz="1100">
                <a:solidFill>
                  <a:schemeClr val="dk1"/>
                </a:solidFill>
              </a:rPr>
              <a:t>The raw salmon and all the delicious flavors they have </a:t>
            </a:r>
            <a:endParaRPr sz="1100">
              <a:solidFill>
                <a:schemeClr val="dk1"/>
              </a:solidFill>
            </a:endParaRPr>
          </a:p>
          <a:p>
            <a:pPr indent="0" lvl="0" marL="0" rtl="0" algn="l">
              <a:spcBef>
                <a:spcPts val="500"/>
              </a:spcBef>
              <a:spcAft>
                <a:spcPts val="0"/>
              </a:spcAft>
              <a:buNone/>
            </a:pPr>
            <a:r>
              <a:rPr lang="es" sz="1100">
                <a:solidFill>
                  <a:schemeClr val="dk1"/>
                </a:solidFill>
              </a:rPr>
              <a:t>On It and each one is different and different flavors.</a:t>
            </a:r>
            <a:endParaRPr sz="1100">
              <a:solidFill>
                <a:schemeClr val="dk1"/>
              </a:solidFill>
            </a:endParaRPr>
          </a:p>
          <a:p>
            <a:pPr indent="0" lvl="0" marL="0" rtl="0" algn="l">
              <a:spcBef>
                <a:spcPts val="500"/>
              </a:spcBef>
              <a:spcAft>
                <a:spcPts val="0"/>
              </a:spcAft>
              <a:buNone/>
            </a:pPr>
            <a:r>
              <a:t/>
            </a:r>
            <a:endParaRPr sz="1100">
              <a:solidFill>
                <a:srgbClr val="222222"/>
              </a:solidFill>
              <a:highlight>
                <a:srgbClr val="FFFFFF"/>
              </a:highlight>
            </a:endParaRPr>
          </a:p>
          <a:p>
            <a:pPr indent="0" lvl="0" marL="0" marR="0" rtl="0" algn="l">
              <a:lnSpc>
                <a:spcPct val="100000"/>
              </a:lnSpc>
              <a:spcBef>
                <a:spcPts val="600"/>
              </a:spcBef>
              <a:spcAft>
                <a:spcPts val="0"/>
              </a:spcAft>
              <a:buClr>
                <a:srgbClr val="000000"/>
              </a:buClr>
              <a:buFont typeface="Arial"/>
              <a:buNone/>
            </a:pPr>
            <a:r>
              <a:rPr lang="es" sz="1200">
                <a:latin typeface="Times New Roman"/>
                <a:ea typeface="Times New Roman"/>
                <a:cs typeface="Times New Roman"/>
                <a:sym typeface="Times New Roman"/>
              </a:rPr>
              <a:t> </a:t>
            </a:r>
            <a:endParaRPr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id="152" name="Google Shape;152;p31"/>
          <p:cNvPicPr preferRelativeResize="0"/>
          <p:nvPr/>
        </p:nvPicPr>
        <p:blipFill rotWithShape="1">
          <a:blip r:embed="rId3">
            <a:alphaModFix/>
          </a:blip>
          <a:srcRect b="0" l="7374" r="7366" t="0"/>
          <a:stretch/>
        </p:blipFill>
        <p:spPr>
          <a:xfrm>
            <a:off x="2664099" y="0"/>
            <a:ext cx="3429000" cy="5143500"/>
          </a:xfrm>
          <a:prstGeom prst="rect">
            <a:avLst/>
          </a:prstGeom>
          <a:noFill/>
          <a:ln>
            <a:noFill/>
          </a:ln>
        </p:spPr>
      </p:pic>
      <p:sp>
        <p:nvSpPr>
          <p:cNvPr id="153" name="Google Shape;153;p31"/>
          <p:cNvSpPr txBox="1"/>
          <p:nvPr/>
        </p:nvSpPr>
        <p:spPr>
          <a:xfrm>
            <a:off x="167950" y="185450"/>
            <a:ext cx="57594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SCALLIONS</a:t>
            </a:r>
            <a:endParaRPr b="1" i="0" sz="2300" u="none" cap="none" strike="noStrike">
              <a:solidFill>
                <a:srgbClr val="000000"/>
              </a:solidFill>
              <a:latin typeface="Open Sans"/>
              <a:ea typeface="Open Sans"/>
              <a:cs typeface="Open Sans"/>
              <a:sym typeface="Open Sans"/>
            </a:endParaRPr>
          </a:p>
        </p:txBody>
      </p:sp>
      <p:sp>
        <p:nvSpPr>
          <p:cNvPr id="154" name="Google Shape;154;p31"/>
          <p:cNvSpPr txBox="1"/>
          <p:nvPr/>
        </p:nvSpPr>
        <p:spPr>
          <a:xfrm>
            <a:off x="202800" y="859250"/>
            <a:ext cx="28872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highlight>
                  <a:srgbClr val="FFFFFF"/>
                </a:highlight>
              </a:rPr>
              <a:t>My spotlight ingredient is scallions. It is green and it add s a big pop of flavor. A scallion is a root. It take four to eight weeks before transplanting outdoors or direct seeded in the garden four weeks before the last frost date in spring. Plant seeds about ¼ inch deep, ½ inch apart, and with 12- to 18-inch row spacing. Scallion plants can be sown four to eight weeks  before transplanting outdoors or direct seeded in the garden four weeks before the last frost date in spring. Plant seeds about ¼ inch deep, ½ inch apart, and with 12- to 18-inch row spacing.</a:t>
            </a:r>
            <a:endParaRPr sz="1600"/>
          </a:p>
        </p:txBody>
      </p:sp>
      <p:sp>
        <p:nvSpPr>
          <p:cNvPr id="155" name="Google Shape;155;p31"/>
          <p:cNvSpPr txBox="1"/>
          <p:nvPr/>
        </p:nvSpPr>
        <p:spPr>
          <a:xfrm>
            <a:off x="6189350" y="1119050"/>
            <a:ext cx="2815200" cy="35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chemeClr val="dk1"/>
                </a:solidFill>
              </a:rPr>
              <a:t>This recipe is special to me because my mom's side of the family made it and it is a family recipe. We usually make this on somebody’s birthday. This year on my birthday me and my friends at the meal for lunch. This dish is chinese. Well I love this dish because it is always home made and everything homemade is good.</a:t>
            </a:r>
            <a:endParaRPr sz="1600">
              <a:solidFill>
                <a:schemeClr val="dk1"/>
              </a:solidFill>
            </a:endParaRPr>
          </a:p>
          <a:p>
            <a:pPr indent="0" lvl="0" marL="0" rtl="0" algn="l">
              <a:spcBef>
                <a:spcPts val="0"/>
              </a:spcBef>
              <a:spcAft>
                <a:spcPts val="0"/>
              </a:spcAft>
              <a:buNone/>
            </a:pPr>
            <a:r>
              <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32"/>
          <p:cNvPicPr preferRelativeResize="0"/>
          <p:nvPr/>
        </p:nvPicPr>
        <p:blipFill rotWithShape="1">
          <a:blip r:embed="rId3">
            <a:alphaModFix/>
          </a:blip>
          <a:srcRect b="0" l="33287" r="33287" t="0"/>
          <a:stretch/>
        </p:blipFill>
        <p:spPr>
          <a:xfrm>
            <a:off x="0" y="0"/>
            <a:ext cx="2585700" cy="5143500"/>
          </a:xfrm>
          <a:prstGeom prst="rect">
            <a:avLst/>
          </a:prstGeom>
          <a:noFill/>
          <a:ln>
            <a:noFill/>
          </a:ln>
        </p:spPr>
      </p:pic>
      <p:sp>
        <p:nvSpPr>
          <p:cNvPr id="161" name="Google Shape;161;p32"/>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TOSTONES</a:t>
            </a:r>
            <a:endParaRPr sz="800"/>
          </a:p>
        </p:txBody>
      </p:sp>
      <p:sp>
        <p:nvSpPr>
          <p:cNvPr id="162" name="Google Shape;162;p32"/>
          <p:cNvSpPr txBox="1"/>
          <p:nvPr/>
        </p:nvSpPr>
        <p:spPr>
          <a:xfrm>
            <a:off x="2667150" y="1205050"/>
            <a:ext cx="23490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172549" lvl="0" marL="89999" marR="0" rtl="0" algn="l">
              <a:lnSpc>
                <a:spcPct val="100000"/>
              </a:lnSpc>
              <a:spcBef>
                <a:spcPts val="0"/>
              </a:spcBef>
              <a:spcAft>
                <a:spcPts val="0"/>
              </a:spcAft>
              <a:buClr>
                <a:srgbClr val="000000"/>
              </a:buClr>
              <a:buSzPts val="1300"/>
              <a:buFont typeface="Open Sans"/>
              <a:buChar char="●"/>
            </a:pPr>
            <a:r>
              <a:rPr lang="es" sz="1100"/>
              <a:t>8 Green Plantains peeled and cut into 1 inch pieces</a:t>
            </a:r>
            <a:endParaRPr sz="1100"/>
          </a:p>
          <a:p>
            <a:pPr indent="-172549" lvl="0" marL="89999" marR="0" rtl="0" algn="l">
              <a:lnSpc>
                <a:spcPct val="100000"/>
              </a:lnSpc>
              <a:spcBef>
                <a:spcPts val="0"/>
              </a:spcBef>
              <a:spcAft>
                <a:spcPts val="0"/>
              </a:spcAft>
              <a:buClr>
                <a:srgbClr val="000000"/>
              </a:buClr>
              <a:buSzPts val="1300"/>
              <a:buFont typeface="Open Sans"/>
              <a:buChar char="●"/>
            </a:pPr>
            <a:r>
              <a:rPr lang="es" sz="1100"/>
              <a:t>8 Green Plantains peeled and cut into 1 inch pieces</a:t>
            </a:r>
            <a:endParaRPr sz="1100"/>
          </a:p>
          <a:p>
            <a:pPr indent="0" lvl="0" marL="45720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63" name="Google Shape;163;p32"/>
          <p:cNvSpPr txBox="1"/>
          <p:nvPr/>
        </p:nvSpPr>
        <p:spPr>
          <a:xfrm>
            <a:off x="2991150" y="5933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Esteven Espinosa</a:t>
            </a:r>
            <a:endParaRPr sz="600"/>
          </a:p>
        </p:txBody>
      </p:sp>
      <p:sp>
        <p:nvSpPr>
          <p:cNvPr id="164" name="Google Shape;164;p32"/>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 Dish</a:t>
            </a:r>
            <a:endParaRPr i="1" sz="600"/>
          </a:p>
        </p:txBody>
      </p:sp>
      <p:sp>
        <p:nvSpPr>
          <p:cNvPr id="165" name="Google Shape;165;p32"/>
          <p:cNvSpPr txBox="1"/>
          <p:nvPr/>
        </p:nvSpPr>
        <p:spPr>
          <a:xfrm>
            <a:off x="6572550" y="898150"/>
            <a:ext cx="25005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latin typeface="Open Sans"/>
                <a:ea typeface="Open Sans"/>
                <a:cs typeface="Open Sans"/>
                <a:sym typeface="Open Sans"/>
              </a:rPr>
              <a:t>Number of Servings: 8- 10 people</a:t>
            </a:r>
            <a:endParaRPr i="1" sz="400"/>
          </a:p>
        </p:txBody>
      </p:sp>
      <p:sp>
        <p:nvSpPr>
          <p:cNvPr id="166" name="Google Shape;166;p32"/>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23850" lvl="0" marL="457200" marR="0" rtl="0" algn="l">
              <a:lnSpc>
                <a:spcPct val="100000"/>
              </a:lnSpc>
              <a:spcBef>
                <a:spcPts val="0"/>
              </a:spcBef>
              <a:spcAft>
                <a:spcPts val="0"/>
              </a:spcAft>
              <a:buClr>
                <a:srgbClr val="000000"/>
              </a:buClr>
              <a:buSzPts val="1500"/>
              <a:buFont typeface="Open Sans"/>
              <a:buAutoNum type="arabicPeriod"/>
            </a:pPr>
            <a:r>
              <a:rPr lang="es" sz="1300"/>
              <a:t> Heat the oil in a large skillet over medium heat. Add the plantain slices and fry until they soften, 5 to 10 minutes. Remove from the oil and drain on paper towels.</a:t>
            </a:r>
            <a:endParaRPr sz="1300"/>
          </a:p>
          <a:p>
            <a:pPr indent="-323850" lvl="0" marL="457200" marR="0" rtl="0" algn="l">
              <a:lnSpc>
                <a:spcPct val="100000"/>
              </a:lnSpc>
              <a:spcBef>
                <a:spcPts val="0"/>
              </a:spcBef>
              <a:spcAft>
                <a:spcPts val="0"/>
              </a:spcAft>
              <a:buSzPts val="1500"/>
              <a:buFont typeface="Open Sans"/>
              <a:buAutoNum type="arabicPeriod"/>
            </a:pPr>
            <a:r>
              <a:rPr lang="es" sz="1300"/>
              <a:t>Use a tostonera (a press) to slightly mash each piece until it is about 1/2 inch thick. If you do not have a tostonera, use a mallet or place the pieces between a folded paper bag and press down with a saucer. Press all of the pieces before going onto the next step.</a:t>
            </a:r>
            <a:endParaRPr sz="1300"/>
          </a:p>
          <a:p>
            <a:pPr indent="-323850" lvl="0" marL="457200" marR="0" rtl="0" algn="l">
              <a:lnSpc>
                <a:spcPct val="100000"/>
              </a:lnSpc>
              <a:spcBef>
                <a:spcPts val="0"/>
              </a:spcBef>
              <a:spcAft>
                <a:spcPts val="0"/>
              </a:spcAft>
              <a:buSzPts val="1500"/>
              <a:buFont typeface="Open Sans"/>
              <a:buAutoNum type="arabicPeriod"/>
            </a:pPr>
            <a:r>
              <a:rPr lang="es" sz="1300"/>
              <a:t>Return the pieces to the hot skillet and fry until crispy, about 3 minutes per side. Drain on paper towels and and chop the cloves of garlic to season the tostones and salt while still warm.</a:t>
            </a:r>
            <a:endParaRPr sz="13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67" name="Google Shape;167;p32"/>
          <p:cNvSpPr txBox="1"/>
          <p:nvPr/>
        </p:nvSpPr>
        <p:spPr>
          <a:xfrm>
            <a:off x="5324725" y="1237750"/>
            <a:ext cx="25005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500">
              <a:latin typeface="Open Sans"/>
              <a:ea typeface="Open Sans"/>
              <a:cs typeface="Open Sans"/>
              <a:sym typeface="Open Sans"/>
            </a:endParaRPr>
          </a:p>
          <a:p>
            <a:pPr indent="-311150" lvl="0" marL="457200" marR="0" rtl="0" algn="l">
              <a:lnSpc>
                <a:spcPct val="100000"/>
              </a:lnSpc>
              <a:spcBef>
                <a:spcPts val="0"/>
              </a:spcBef>
              <a:spcAft>
                <a:spcPts val="0"/>
              </a:spcAft>
              <a:buSzPts val="1300"/>
              <a:buChar char="●"/>
            </a:pPr>
            <a:r>
              <a:rPr lang="es" sz="1200">
                <a:solidFill>
                  <a:schemeClr val="dk1"/>
                </a:solidFill>
              </a:rPr>
              <a:t>2-3 cloves of fresh garlic</a:t>
            </a:r>
            <a:endParaRPr sz="1200">
              <a:solidFill>
                <a:schemeClr val="dk1"/>
              </a:solidFill>
            </a:endParaRPr>
          </a:p>
          <a:p>
            <a:pPr indent="-311150" lvl="0" marL="457200" marR="0" rtl="0" algn="l">
              <a:lnSpc>
                <a:spcPct val="100000"/>
              </a:lnSpc>
              <a:spcBef>
                <a:spcPts val="0"/>
              </a:spcBef>
              <a:spcAft>
                <a:spcPts val="0"/>
              </a:spcAft>
              <a:buSzPts val="1300"/>
              <a:buChar char="●"/>
            </a:pPr>
            <a:r>
              <a:rPr lang="es" sz="1300"/>
              <a:t>Salt (as  much as preferred)</a:t>
            </a:r>
            <a:endParaRPr sz="13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168" name="Google Shape;168;p32">
            <a:hlinkClick action="ppaction://hlinksldjump" r:id="rId4"/>
          </p:cNvPr>
          <p:cNvSpPr txBox="1"/>
          <p:nvPr/>
        </p:nvSpPr>
        <p:spPr>
          <a:xfrm>
            <a:off x="8286825" y="4733875"/>
            <a:ext cx="759000" cy="3069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Bubblegum Sans"/>
                <a:ea typeface="Bubblegum Sans"/>
                <a:cs typeface="Bubblegum Sans"/>
                <a:sym typeface="Bubblegum Sans"/>
              </a:rPr>
              <a:t>INDEX</a:t>
            </a:r>
            <a:endParaRPr>
              <a:solidFill>
                <a:srgbClr val="FFFFFF"/>
              </a:solidFill>
              <a:latin typeface="Bubblegum Sans"/>
              <a:ea typeface="Bubblegum Sans"/>
              <a:cs typeface="Bubblegum Sans"/>
              <a:sym typeface="Bubblegu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33"/>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GARLIC</a:t>
            </a:r>
            <a:endParaRPr/>
          </a:p>
          <a:p>
            <a:pPr indent="0" lvl="0" marL="0" rtl="0" algn="l">
              <a:spcBef>
                <a:spcPts val="600"/>
              </a:spcBef>
              <a:spcAft>
                <a:spcPts val="0"/>
              </a:spcAft>
              <a:buClr>
                <a:schemeClr val="dk1"/>
              </a:buClr>
              <a:buFont typeface="PT Sans"/>
              <a:buNone/>
            </a:pPr>
            <a:r>
              <a:rPr lang="es" sz="1200">
                <a:solidFill>
                  <a:schemeClr val="dk1"/>
                </a:solidFill>
                <a:latin typeface="Open Sans"/>
                <a:ea typeface="Open Sans"/>
                <a:cs typeface="Open Sans"/>
                <a:sym typeface="Open Sans"/>
              </a:rPr>
              <a:t>Garlic is white and looks very much like an onion.Garlic is an herb that is grown around the world. It is related to onion, leeks, and chives. It is thought that garlic is native to Siberia, but spread to other parts of the world over 5000 years ago. Garlic is used for many conditions related to the heart and blood system. Raw garlic has a very strong, pungent and heated taste. Garlic has a strong, spicy flavour that mellows and sweetens considerably with cooking. While cooking softens the flavour, roasting gives garlic a well-balanced, delicate, nutty flavor.</a:t>
            </a:r>
            <a:endParaRPr sz="1100"/>
          </a:p>
        </p:txBody>
      </p:sp>
      <p:sp>
        <p:nvSpPr>
          <p:cNvPr id="174" name="Google Shape;174;p3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My family is from the Caribbean which is why it’s popular. My family is from Dominican Republic which is in the Caribbean. Sometimes we make tostones on Tuesday or Thursday so it can be tostones Tuesday or Thursday. Tostones are crispy and have the right amount of salt or they could be soft which makes it  taste better depending on personal preference. My family makes this appetizer a lot and it is a very popular dish itaste amazing. </a:t>
            </a:r>
            <a:endParaRPr/>
          </a:p>
        </p:txBody>
      </p:sp>
      <p:pic>
        <p:nvPicPr>
          <p:cNvPr id="175" name="Google Shape;175;p33"/>
          <p:cNvPicPr preferRelativeResize="0"/>
          <p:nvPr/>
        </p:nvPicPr>
        <p:blipFill rotWithShape="1">
          <a:blip r:embed="rId3">
            <a:alphaModFix/>
          </a:blip>
          <a:srcRect b="31686" l="0" r="0" t="31686"/>
          <a:stretch/>
        </p:blipFill>
        <p:spPr>
          <a:xfrm>
            <a:off x="126250" y="97525"/>
            <a:ext cx="4359600" cy="2395200"/>
          </a:xfrm>
          <a:prstGeom prst="rect">
            <a:avLst/>
          </a:prstGeom>
          <a:noFill/>
          <a:ln>
            <a:noFill/>
          </a:ln>
        </p:spPr>
      </p:pic>
      <p:pic>
        <p:nvPicPr>
          <p:cNvPr id="176" name="Google Shape;176;p33"/>
          <p:cNvPicPr preferRelativeResize="0"/>
          <p:nvPr/>
        </p:nvPicPr>
        <p:blipFill rotWithShape="1">
          <a:blip r:embed="rId4">
            <a:alphaModFix/>
          </a:blip>
          <a:srcRect b="9495" l="0" r="0" t="9487"/>
          <a:stretch/>
        </p:blipFill>
        <p:spPr>
          <a:xfrm>
            <a:off x="4619450" y="2655200"/>
            <a:ext cx="4437900" cy="2395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