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Lst>
  <p:sldSz cy="5143500" cx="9144000"/>
  <p:notesSz cx="6858000" cy="9144000"/>
  <p:embeddedFontLst>
    <p:embeddedFont>
      <p:font typeface="Lobster"/>
      <p:regular r:id="rId66"/>
    </p:embeddedFont>
    <p:embeddedFont>
      <p:font typeface="Oswald"/>
      <p:regular r:id="rId67"/>
      <p:bold r:id="rId68"/>
    </p:embeddedFont>
    <p:embeddedFont>
      <p:font typeface="Merriweather"/>
      <p:regular r:id="rId69"/>
      <p:bold r:id="rId70"/>
      <p:italic r:id="rId71"/>
      <p:boldItalic r:id="rId72"/>
    </p:embeddedFont>
    <p:embeddedFont>
      <p:font typeface="Comfortaa"/>
      <p:regular r:id="rId73"/>
      <p:bold r:id="rId74"/>
    </p:embeddedFont>
    <p:embeddedFont>
      <p:font typeface="Open Sans"/>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Comfortaa-regular.fntdata"/><Relationship Id="rId72" Type="http://schemas.openxmlformats.org/officeDocument/2006/relationships/font" Target="fonts/Merriweather-boldItalic.fntdata"/><Relationship Id="rId31" Type="http://schemas.openxmlformats.org/officeDocument/2006/relationships/slide" Target="slides/slide26.xml"/><Relationship Id="rId75" Type="http://schemas.openxmlformats.org/officeDocument/2006/relationships/font" Target="fonts/OpenSans-regular.fntdata"/><Relationship Id="rId30" Type="http://schemas.openxmlformats.org/officeDocument/2006/relationships/slide" Target="slides/slide25.xml"/><Relationship Id="rId74" Type="http://schemas.openxmlformats.org/officeDocument/2006/relationships/font" Target="fonts/Comfortaa-bold.fntdata"/><Relationship Id="rId33" Type="http://schemas.openxmlformats.org/officeDocument/2006/relationships/slide" Target="slides/slide28.xml"/><Relationship Id="rId77" Type="http://schemas.openxmlformats.org/officeDocument/2006/relationships/font" Target="fonts/OpenSans-italic.fntdata"/><Relationship Id="rId32" Type="http://schemas.openxmlformats.org/officeDocument/2006/relationships/slide" Target="slides/slide27.xml"/><Relationship Id="rId76" Type="http://schemas.openxmlformats.org/officeDocument/2006/relationships/font" Target="fonts/OpenSans-bold.fntdata"/><Relationship Id="rId35" Type="http://schemas.openxmlformats.org/officeDocument/2006/relationships/slide" Target="slides/slide30.xml"/><Relationship Id="rId34" Type="http://schemas.openxmlformats.org/officeDocument/2006/relationships/slide" Target="slides/slide29.xml"/><Relationship Id="rId78" Type="http://schemas.openxmlformats.org/officeDocument/2006/relationships/font" Target="fonts/OpenSans-boldItalic.fntdata"/><Relationship Id="rId71" Type="http://schemas.openxmlformats.org/officeDocument/2006/relationships/font" Target="fonts/Merriweather-italic.fntdata"/><Relationship Id="rId70" Type="http://schemas.openxmlformats.org/officeDocument/2006/relationships/font" Target="fonts/Merriweather-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Lobster-regular.fntdata"/><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Oswald-bold.fntdata"/><Relationship Id="rId23" Type="http://schemas.openxmlformats.org/officeDocument/2006/relationships/slide" Target="slides/slide18.xml"/><Relationship Id="rId67" Type="http://schemas.openxmlformats.org/officeDocument/2006/relationships/font" Target="fonts/Oswald-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Merriweather-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100" u="none" cap="none" strike="noStrike"/>
            </a:lvl1pPr>
            <a:lvl2pPr indent="-228600" lvl="1" marL="914400" marR="0" rtl="0" algn="l">
              <a:spcBef>
                <a:spcPts val="0"/>
              </a:spcBef>
              <a:spcAft>
                <a:spcPts val="0"/>
              </a:spcAft>
              <a:buSzPts val="1400"/>
              <a:buNone/>
              <a:defRPr b="0" i="0" sz="1100" u="none" cap="none" strike="noStrike"/>
            </a:lvl2pPr>
            <a:lvl3pPr indent="-228600" lvl="2" marL="1371600" marR="0" rtl="0" algn="l">
              <a:spcBef>
                <a:spcPts val="0"/>
              </a:spcBef>
              <a:spcAft>
                <a:spcPts val="0"/>
              </a:spcAft>
              <a:buSzPts val="1400"/>
              <a:buNone/>
              <a:defRPr b="0" i="0" sz="1100" u="none" cap="none" strike="noStrike"/>
            </a:lvl3pPr>
            <a:lvl4pPr indent="-228600" lvl="3" marL="1828800" marR="0" rtl="0" algn="l">
              <a:spcBef>
                <a:spcPts val="0"/>
              </a:spcBef>
              <a:spcAft>
                <a:spcPts val="0"/>
              </a:spcAft>
              <a:buSzPts val="1400"/>
              <a:buNone/>
              <a:defRPr b="0" i="0" sz="1100" u="none" cap="none" strike="noStrike"/>
            </a:lvl4pPr>
            <a:lvl5pPr indent="-228600" lvl="4" marL="2286000" marR="0" rtl="0" algn="l">
              <a:spcBef>
                <a:spcPts val="0"/>
              </a:spcBef>
              <a:spcAft>
                <a:spcPts val="0"/>
              </a:spcAft>
              <a:buSzPts val="1400"/>
              <a:buNone/>
              <a:defRPr b="0" i="0" sz="1100" u="none" cap="none" strike="noStrike"/>
            </a:lvl5pPr>
            <a:lvl6pPr indent="-228600" lvl="5" marL="2743200" marR="0" rtl="0" algn="l">
              <a:spcBef>
                <a:spcPts val="0"/>
              </a:spcBef>
              <a:spcAft>
                <a:spcPts val="0"/>
              </a:spcAft>
              <a:buSzPts val="1400"/>
              <a:buNone/>
              <a:defRPr b="0" i="0" sz="1100" u="none" cap="none" strike="noStrike"/>
            </a:lvl6pPr>
            <a:lvl7pPr indent="-228600" lvl="6" marL="3200400" marR="0" rtl="0" algn="l">
              <a:spcBef>
                <a:spcPts val="0"/>
              </a:spcBef>
              <a:spcAft>
                <a:spcPts val="0"/>
              </a:spcAft>
              <a:buSzPts val="1400"/>
              <a:buNone/>
              <a:defRPr b="0" i="0" sz="1100" u="none" cap="none" strike="noStrike"/>
            </a:lvl7pPr>
            <a:lvl8pPr indent="-228600" lvl="7" marL="3657600" marR="0" rtl="0" algn="l">
              <a:spcBef>
                <a:spcPts val="0"/>
              </a:spcBef>
              <a:spcAft>
                <a:spcPts val="0"/>
              </a:spcAft>
              <a:buSzPts val="1400"/>
              <a:buNone/>
              <a:defRPr b="0" i="0" sz="1100" u="none" cap="none" strike="noStrike"/>
            </a:lvl8pPr>
            <a:lvl9pPr indent="-228600" lvl="8" marL="4114800" marR="0" rtl="0" algn="l">
              <a:spcBef>
                <a:spcPts val="0"/>
              </a:spcBef>
              <a:spcAft>
                <a:spcPts val="0"/>
              </a:spcAft>
              <a:buSzPts val="1400"/>
              <a:buNone/>
              <a:defRPr b="0" i="0" sz="1100" u="none" cap="none" strike="noStrike"/>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4d9527ca5e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4d9527ca5e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4d9527ca5e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g4d9527ca5e_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4d9527ca5e_8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4d9527ca5e_8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4d9f73cb4c_2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4d9f73cb4c_2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4d9f73cb4c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g4d9f73cb4c_3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4d9527ca5e_9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4d9527ca5e_9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4d9527ca5e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4d9527ca5e_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4d9f73cb4c_2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4d9f73cb4c_2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4d9f73cb4c_2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4d9f73cb4c_2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4d9f73cb4c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g4d9f73cb4c_1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4a87b7fd0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a87b7fd0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4d9f73cb4c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4d9f73cb4c_1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4b06621ed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g4b06621ed9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4b06621ed9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4b06621ed9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4b066220a7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g4b066220a7_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4b066220a7_6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4b066220a7_6_1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4b066220a7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4b066220a7_8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4b066220a7_8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4b066220a7_8_1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4b066220a7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g4b066220a7_1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4b066220a7_1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 name="Google Shape;375;g4b066220a7_1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4b066220a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g4b066220a7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4e7372fea2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g4e7372fea2_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4b066220a7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g4b066220a7_2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33c7b726c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3c7b726c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4b066220a7_9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4b066220a7_9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4b066220a7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4b066220a7_11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4b066220a7_1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4b066220a7_11_1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g4b066220a7_3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4b066220a7_3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4b066220a7_3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g4b066220a7_3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g4b06c4286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4b06c4286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4b06c4286e_5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g4b06c4286e_5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4b06c4286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g4b06c4286e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4e7372fea2_5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4e7372fea2_5_5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4b06c4286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g4b06c4286e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Google Shape;506;g33c7b726c8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g33c7b726c8_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g33c7b726c8_4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g33c7b726c8_4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33c7b726c8_13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g33c7b726c8_13_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33c7b726c8_13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g33c7b726c8_13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Google Shape;547;g33c7b726c8_1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 name="Google Shape;548;g33c7b726c8_1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Google Shape;560;g33c7b726c8_17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33c7b726c8_17_1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g33c7b726c8_1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 name="Google Shape;573;g33c7b726c8_1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g33c7b726c8_18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5" name="Google Shape;585;g33c7b726c8_18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33c7b726c8_1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g33c7b726c8_1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4d9527ca5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4d9527ca5e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Google Shape;605;g33c7b726c8_19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g33c7b726c8_19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Google Shape;613;g33c7b726c8_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g33c7b726c8_1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5" name="Shape 625"/>
        <p:cNvGrpSpPr/>
        <p:nvPr/>
      </p:nvGrpSpPr>
      <p:grpSpPr>
        <a:xfrm>
          <a:off x="0" y="0"/>
          <a:ext cx="0" cy="0"/>
          <a:chOff x="0" y="0"/>
          <a:chExt cx="0" cy="0"/>
        </a:xfrm>
      </p:grpSpPr>
      <p:sp>
        <p:nvSpPr>
          <p:cNvPr id="626" name="Google Shape;626;g33c7b726c8_1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7" name="Google Shape;627;g33c7b726c8_15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3" name="Shape 633"/>
        <p:cNvGrpSpPr/>
        <p:nvPr/>
      </p:nvGrpSpPr>
      <p:grpSpPr>
        <a:xfrm>
          <a:off x="0" y="0"/>
          <a:ext cx="0" cy="0"/>
          <a:chOff x="0" y="0"/>
          <a:chExt cx="0" cy="0"/>
        </a:xfrm>
      </p:grpSpPr>
      <p:sp>
        <p:nvSpPr>
          <p:cNvPr id="634" name="Google Shape;634;g4e7372fea2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 name="Google Shape;635;g4e7372fea2_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4e7372fea2_8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8" name="Google Shape;648;g4e7372fea2_8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4" name="Shape 654"/>
        <p:cNvGrpSpPr/>
        <p:nvPr/>
      </p:nvGrpSpPr>
      <p:grpSpPr>
        <a:xfrm>
          <a:off x="0" y="0"/>
          <a:ext cx="0" cy="0"/>
          <a:chOff x="0" y="0"/>
          <a:chExt cx="0" cy="0"/>
        </a:xfrm>
      </p:grpSpPr>
      <p:sp>
        <p:nvSpPr>
          <p:cNvPr id="655" name="Google Shape;655;g4e7372fea2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6" name="Google Shape;656;g4e7372fea2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Google Shape;667;g4e7372fea2_7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8" name="Google Shape;668;g4e7372fea2_7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4" name="Shape 674"/>
        <p:cNvGrpSpPr/>
        <p:nvPr/>
      </p:nvGrpSpPr>
      <p:grpSpPr>
        <a:xfrm>
          <a:off x="0" y="0"/>
          <a:ext cx="0" cy="0"/>
          <a:chOff x="0" y="0"/>
          <a:chExt cx="0" cy="0"/>
        </a:xfrm>
      </p:grpSpPr>
      <p:sp>
        <p:nvSpPr>
          <p:cNvPr id="675" name="Google Shape;675;g4e7372fea2_6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6" name="Google Shape;676;g4e7372fea2_6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0" name="Shape 690"/>
        <p:cNvGrpSpPr/>
        <p:nvPr/>
      </p:nvGrpSpPr>
      <p:grpSpPr>
        <a:xfrm>
          <a:off x="0" y="0"/>
          <a:ext cx="0" cy="0"/>
          <a:chOff x="0" y="0"/>
          <a:chExt cx="0" cy="0"/>
        </a:xfrm>
      </p:grpSpPr>
      <p:sp>
        <p:nvSpPr>
          <p:cNvPr id="691" name="Google Shape;691;g4e7372fea2_6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2" name="Google Shape;692;g4e7372fea2_6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4e7372fea2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0" name="Google Shape;700;g4e7372fea2_1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4d9527ca5e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g4d9527ca5e_1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g4e7372fea2_1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2" name="Google Shape;712;g4e7372fea2_1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4d9527ca5e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4d9527ca5e_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4d9527ca5e_4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g4d9527ca5e_4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4d9527ca5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4d9527ca5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5200">
                <a:solidFill>
                  <a:schemeClr val="dk1"/>
                </a:solidFill>
              </a:defRPr>
            </a:lvl2pPr>
            <a:lvl3pPr indent="0" lvl="2" rtl="0" algn="ctr">
              <a:spcBef>
                <a:spcPts val="0"/>
              </a:spcBef>
              <a:spcAft>
                <a:spcPts val="0"/>
              </a:spcAft>
              <a:buClr>
                <a:schemeClr val="dk1"/>
              </a:buClr>
              <a:buSzPts val="1400"/>
              <a:buFont typeface="Arial"/>
              <a:buNone/>
              <a:defRPr sz="5200">
                <a:solidFill>
                  <a:schemeClr val="dk1"/>
                </a:solidFill>
              </a:defRPr>
            </a:lvl3pPr>
            <a:lvl4pPr indent="0" lvl="3" rtl="0" algn="ctr">
              <a:spcBef>
                <a:spcPts val="0"/>
              </a:spcBef>
              <a:spcAft>
                <a:spcPts val="0"/>
              </a:spcAft>
              <a:buClr>
                <a:schemeClr val="dk1"/>
              </a:buClr>
              <a:buSzPts val="1400"/>
              <a:buFont typeface="Arial"/>
              <a:buNone/>
              <a:defRPr sz="5200">
                <a:solidFill>
                  <a:schemeClr val="dk1"/>
                </a:solidFill>
              </a:defRPr>
            </a:lvl4pPr>
            <a:lvl5pPr indent="0" lvl="4" rtl="0" algn="ctr">
              <a:spcBef>
                <a:spcPts val="0"/>
              </a:spcBef>
              <a:spcAft>
                <a:spcPts val="0"/>
              </a:spcAft>
              <a:buClr>
                <a:schemeClr val="dk1"/>
              </a:buClr>
              <a:buSzPts val="1400"/>
              <a:buFont typeface="Arial"/>
              <a:buNone/>
              <a:defRPr sz="5200">
                <a:solidFill>
                  <a:schemeClr val="dk1"/>
                </a:solidFill>
              </a:defRPr>
            </a:lvl5pPr>
            <a:lvl6pPr indent="0" lvl="5" rtl="0" algn="ctr">
              <a:spcBef>
                <a:spcPts val="0"/>
              </a:spcBef>
              <a:spcAft>
                <a:spcPts val="0"/>
              </a:spcAft>
              <a:buClr>
                <a:schemeClr val="dk1"/>
              </a:buClr>
              <a:buSzPts val="1400"/>
              <a:buFont typeface="Arial"/>
              <a:buNone/>
              <a:defRPr sz="5200">
                <a:solidFill>
                  <a:schemeClr val="dk1"/>
                </a:solidFill>
              </a:defRPr>
            </a:lvl6pPr>
            <a:lvl7pPr indent="0" lvl="6" rtl="0" algn="ctr">
              <a:spcBef>
                <a:spcPts val="0"/>
              </a:spcBef>
              <a:spcAft>
                <a:spcPts val="0"/>
              </a:spcAft>
              <a:buClr>
                <a:schemeClr val="dk1"/>
              </a:buClr>
              <a:buSzPts val="1400"/>
              <a:buFont typeface="Arial"/>
              <a:buNone/>
              <a:defRPr sz="5200">
                <a:solidFill>
                  <a:schemeClr val="dk1"/>
                </a:solidFill>
              </a:defRPr>
            </a:lvl7pPr>
            <a:lvl8pPr indent="0" lvl="7" rtl="0" algn="ctr">
              <a:spcBef>
                <a:spcPts val="0"/>
              </a:spcBef>
              <a:spcAft>
                <a:spcPts val="0"/>
              </a:spcAft>
              <a:buClr>
                <a:schemeClr val="dk1"/>
              </a:buClr>
              <a:buSzPts val="1400"/>
              <a:buFont typeface="Arial"/>
              <a:buNone/>
              <a:defRPr sz="5200">
                <a:solidFill>
                  <a:schemeClr val="dk1"/>
                </a:solidFill>
              </a:defRPr>
            </a:lvl8pPr>
            <a:lvl9pPr indent="0" lvl="8" rtl="0" algn="ctr">
              <a:spcBef>
                <a:spcPts val="0"/>
              </a:spcBef>
              <a:spcAft>
                <a:spcPts val="0"/>
              </a:spcAft>
              <a:buClr>
                <a:schemeClr val="dk1"/>
              </a:buClr>
              <a:buSzPts val="1400"/>
              <a:buFont typeface="Arial"/>
              <a:buNone/>
              <a:defRPr sz="5200">
                <a:solidFill>
                  <a:schemeClr val="dk1"/>
                </a:solidFill>
              </a:defRPr>
            </a:lvl9pPr>
          </a:lstStyle>
          <a:p/>
        </p:txBody>
      </p:sp>
      <p:sp>
        <p:nvSpPr>
          <p:cNvPr id="56" name="Google Shape;56;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57" name="Google Shape;57;p1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58" name="Shape 58"/>
        <p:cNvGrpSpPr/>
        <p:nvPr/>
      </p:nvGrpSpPr>
      <p:grpSpPr>
        <a:xfrm>
          <a:off x="0" y="0"/>
          <a:ext cx="0" cy="0"/>
          <a:chOff x="0" y="0"/>
          <a:chExt cx="0" cy="0"/>
        </a:xfrm>
      </p:grpSpPr>
      <p:sp>
        <p:nvSpPr>
          <p:cNvPr id="59" name="Google Shape;5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60" name="Google Shape;6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61" name="Google Shape;61;p1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3600">
                <a:solidFill>
                  <a:schemeClr val="dk1"/>
                </a:solidFill>
              </a:defRPr>
            </a:lvl2pPr>
            <a:lvl3pPr indent="0" lvl="2" rtl="0" algn="ctr">
              <a:spcBef>
                <a:spcPts val="0"/>
              </a:spcBef>
              <a:spcAft>
                <a:spcPts val="0"/>
              </a:spcAft>
              <a:buClr>
                <a:schemeClr val="dk1"/>
              </a:buClr>
              <a:buSzPts val="1400"/>
              <a:buFont typeface="Arial"/>
              <a:buNone/>
              <a:defRPr sz="3600">
                <a:solidFill>
                  <a:schemeClr val="dk1"/>
                </a:solidFill>
              </a:defRPr>
            </a:lvl3pPr>
            <a:lvl4pPr indent="0" lvl="3" rtl="0" algn="ctr">
              <a:spcBef>
                <a:spcPts val="0"/>
              </a:spcBef>
              <a:spcAft>
                <a:spcPts val="0"/>
              </a:spcAft>
              <a:buClr>
                <a:schemeClr val="dk1"/>
              </a:buClr>
              <a:buSzPts val="1400"/>
              <a:buFont typeface="Arial"/>
              <a:buNone/>
              <a:defRPr sz="3600">
                <a:solidFill>
                  <a:schemeClr val="dk1"/>
                </a:solidFill>
              </a:defRPr>
            </a:lvl4pPr>
            <a:lvl5pPr indent="0" lvl="4" rtl="0" algn="ctr">
              <a:spcBef>
                <a:spcPts val="0"/>
              </a:spcBef>
              <a:spcAft>
                <a:spcPts val="0"/>
              </a:spcAft>
              <a:buClr>
                <a:schemeClr val="dk1"/>
              </a:buClr>
              <a:buSzPts val="1400"/>
              <a:buFont typeface="Arial"/>
              <a:buNone/>
              <a:defRPr sz="3600">
                <a:solidFill>
                  <a:schemeClr val="dk1"/>
                </a:solidFill>
              </a:defRPr>
            </a:lvl5pPr>
            <a:lvl6pPr indent="0" lvl="5" rtl="0" algn="ctr">
              <a:spcBef>
                <a:spcPts val="0"/>
              </a:spcBef>
              <a:spcAft>
                <a:spcPts val="0"/>
              </a:spcAft>
              <a:buClr>
                <a:schemeClr val="dk1"/>
              </a:buClr>
              <a:buSzPts val="1400"/>
              <a:buFont typeface="Arial"/>
              <a:buNone/>
              <a:defRPr sz="3600">
                <a:solidFill>
                  <a:schemeClr val="dk1"/>
                </a:solidFill>
              </a:defRPr>
            </a:lvl6pPr>
            <a:lvl7pPr indent="0" lvl="6" rtl="0" algn="ctr">
              <a:spcBef>
                <a:spcPts val="0"/>
              </a:spcBef>
              <a:spcAft>
                <a:spcPts val="0"/>
              </a:spcAft>
              <a:buClr>
                <a:schemeClr val="dk1"/>
              </a:buClr>
              <a:buSzPts val="1400"/>
              <a:buFont typeface="Arial"/>
              <a:buNone/>
              <a:defRPr sz="3600">
                <a:solidFill>
                  <a:schemeClr val="dk1"/>
                </a:solidFill>
              </a:defRPr>
            </a:lvl7pPr>
            <a:lvl8pPr indent="0" lvl="7" rtl="0" algn="ctr">
              <a:spcBef>
                <a:spcPts val="0"/>
              </a:spcBef>
              <a:spcAft>
                <a:spcPts val="0"/>
              </a:spcAft>
              <a:buClr>
                <a:schemeClr val="dk1"/>
              </a:buClr>
              <a:buSzPts val="1400"/>
              <a:buFont typeface="Arial"/>
              <a:buNone/>
              <a:defRPr sz="3600">
                <a:solidFill>
                  <a:schemeClr val="dk1"/>
                </a:solidFill>
              </a:defRPr>
            </a:lvl8pPr>
            <a:lvl9pPr indent="0" lvl="8" rtl="0" algn="ctr">
              <a:spcBef>
                <a:spcPts val="0"/>
              </a:spcBef>
              <a:spcAft>
                <a:spcPts val="0"/>
              </a:spcAft>
              <a:buClr>
                <a:schemeClr val="dk1"/>
              </a:buClr>
              <a:buSzPts val="1400"/>
              <a:buFont typeface="Arial"/>
              <a:buNone/>
              <a:defRPr sz="3600">
                <a:solidFill>
                  <a:schemeClr val="dk1"/>
                </a:solidFill>
              </a:defRPr>
            </a:lvl9pPr>
          </a:lstStyle>
          <a:p/>
        </p:txBody>
      </p:sp>
      <p:sp>
        <p:nvSpPr>
          <p:cNvPr id="64" name="Google Shape;64;p1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67" name="Google Shape;67;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68" name="Google Shape;68;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69" name="Google Shape;69;p1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72" name="Google Shape;72;p1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400">
                <a:solidFill>
                  <a:schemeClr val="dk1"/>
                </a:solidFill>
              </a:defRPr>
            </a:lvl2pPr>
            <a:lvl3pPr indent="0" lvl="2" rtl="0">
              <a:spcBef>
                <a:spcPts val="0"/>
              </a:spcBef>
              <a:spcAft>
                <a:spcPts val="0"/>
              </a:spcAft>
              <a:buClr>
                <a:schemeClr val="dk1"/>
              </a:buClr>
              <a:buSzPts val="1400"/>
              <a:buFont typeface="Arial"/>
              <a:buNone/>
              <a:defRPr sz="2400">
                <a:solidFill>
                  <a:schemeClr val="dk1"/>
                </a:solidFill>
              </a:defRPr>
            </a:lvl3pPr>
            <a:lvl4pPr indent="0" lvl="3" rtl="0">
              <a:spcBef>
                <a:spcPts val="0"/>
              </a:spcBef>
              <a:spcAft>
                <a:spcPts val="0"/>
              </a:spcAft>
              <a:buClr>
                <a:schemeClr val="dk1"/>
              </a:buClr>
              <a:buSzPts val="1400"/>
              <a:buFont typeface="Arial"/>
              <a:buNone/>
              <a:defRPr sz="2400">
                <a:solidFill>
                  <a:schemeClr val="dk1"/>
                </a:solidFill>
              </a:defRPr>
            </a:lvl4pPr>
            <a:lvl5pPr indent="0" lvl="4" rtl="0">
              <a:spcBef>
                <a:spcPts val="0"/>
              </a:spcBef>
              <a:spcAft>
                <a:spcPts val="0"/>
              </a:spcAft>
              <a:buClr>
                <a:schemeClr val="dk1"/>
              </a:buClr>
              <a:buSzPts val="1400"/>
              <a:buFont typeface="Arial"/>
              <a:buNone/>
              <a:defRPr sz="2400">
                <a:solidFill>
                  <a:schemeClr val="dk1"/>
                </a:solidFill>
              </a:defRPr>
            </a:lvl5pPr>
            <a:lvl6pPr indent="0" lvl="5" rtl="0">
              <a:spcBef>
                <a:spcPts val="0"/>
              </a:spcBef>
              <a:spcAft>
                <a:spcPts val="0"/>
              </a:spcAft>
              <a:buClr>
                <a:schemeClr val="dk1"/>
              </a:buClr>
              <a:buSzPts val="1400"/>
              <a:buFont typeface="Arial"/>
              <a:buNone/>
              <a:defRPr sz="2400">
                <a:solidFill>
                  <a:schemeClr val="dk1"/>
                </a:solidFill>
              </a:defRPr>
            </a:lvl6pPr>
            <a:lvl7pPr indent="0" lvl="6" rtl="0">
              <a:spcBef>
                <a:spcPts val="0"/>
              </a:spcBef>
              <a:spcAft>
                <a:spcPts val="0"/>
              </a:spcAft>
              <a:buClr>
                <a:schemeClr val="dk1"/>
              </a:buClr>
              <a:buSzPts val="1400"/>
              <a:buFont typeface="Arial"/>
              <a:buNone/>
              <a:defRPr sz="2400">
                <a:solidFill>
                  <a:schemeClr val="dk1"/>
                </a:solidFill>
              </a:defRPr>
            </a:lvl7pPr>
            <a:lvl8pPr indent="0" lvl="7" rtl="0">
              <a:spcBef>
                <a:spcPts val="0"/>
              </a:spcBef>
              <a:spcAft>
                <a:spcPts val="0"/>
              </a:spcAft>
              <a:buClr>
                <a:schemeClr val="dk1"/>
              </a:buClr>
              <a:buSzPts val="1400"/>
              <a:buFont typeface="Arial"/>
              <a:buNone/>
              <a:defRPr sz="2400">
                <a:solidFill>
                  <a:schemeClr val="dk1"/>
                </a:solidFill>
              </a:defRPr>
            </a:lvl8pPr>
            <a:lvl9pPr indent="0" lvl="8" rtl="0">
              <a:spcBef>
                <a:spcPts val="0"/>
              </a:spcBef>
              <a:spcAft>
                <a:spcPts val="0"/>
              </a:spcAft>
              <a:buClr>
                <a:schemeClr val="dk1"/>
              </a:buClr>
              <a:buSzPts val="1400"/>
              <a:buFont typeface="Arial"/>
              <a:buNone/>
              <a:defRPr sz="2400">
                <a:solidFill>
                  <a:schemeClr val="dk1"/>
                </a:solidFill>
              </a:defRPr>
            </a:lvl9pPr>
          </a:lstStyle>
          <a:p/>
        </p:txBody>
      </p:sp>
      <p:sp>
        <p:nvSpPr>
          <p:cNvPr id="75" name="Google Shape;75;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76" name="Google Shape;76;p1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4800">
                <a:solidFill>
                  <a:schemeClr val="dk1"/>
                </a:solidFill>
              </a:defRPr>
            </a:lvl2pPr>
            <a:lvl3pPr indent="0" lvl="2" rtl="0">
              <a:spcBef>
                <a:spcPts val="0"/>
              </a:spcBef>
              <a:spcAft>
                <a:spcPts val="0"/>
              </a:spcAft>
              <a:buClr>
                <a:schemeClr val="dk1"/>
              </a:buClr>
              <a:buSzPts val="1400"/>
              <a:buFont typeface="Arial"/>
              <a:buNone/>
              <a:defRPr sz="4800">
                <a:solidFill>
                  <a:schemeClr val="dk1"/>
                </a:solidFill>
              </a:defRPr>
            </a:lvl3pPr>
            <a:lvl4pPr indent="0" lvl="3" rtl="0">
              <a:spcBef>
                <a:spcPts val="0"/>
              </a:spcBef>
              <a:spcAft>
                <a:spcPts val="0"/>
              </a:spcAft>
              <a:buClr>
                <a:schemeClr val="dk1"/>
              </a:buClr>
              <a:buSzPts val="1400"/>
              <a:buFont typeface="Arial"/>
              <a:buNone/>
              <a:defRPr sz="4800">
                <a:solidFill>
                  <a:schemeClr val="dk1"/>
                </a:solidFill>
              </a:defRPr>
            </a:lvl4pPr>
            <a:lvl5pPr indent="0" lvl="4" rtl="0">
              <a:spcBef>
                <a:spcPts val="0"/>
              </a:spcBef>
              <a:spcAft>
                <a:spcPts val="0"/>
              </a:spcAft>
              <a:buClr>
                <a:schemeClr val="dk1"/>
              </a:buClr>
              <a:buSzPts val="1400"/>
              <a:buFont typeface="Arial"/>
              <a:buNone/>
              <a:defRPr sz="4800">
                <a:solidFill>
                  <a:schemeClr val="dk1"/>
                </a:solidFill>
              </a:defRPr>
            </a:lvl5pPr>
            <a:lvl6pPr indent="0" lvl="5" rtl="0">
              <a:spcBef>
                <a:spcPts val="0"/>
              </a:spcBef>
              <a:spcAft>
                <a:spcPts val="0"/>
              </a:spcAft>
              <a:buClr>
                <a:schemeClr val="dk1"/>
              </a:buClr>
              <a:buSzPts val="1400"/>
              <a:buFont typeface="Arial"/>
              <a:buNone/>
              <a:defRPr sz="4800">
                <a:solidFill>
                  <a:schemeClr val="dk1"/>
                </a:solidFill>
              </a:defRPr>
            </a:lvl6pPr>
            <a:lvl7pPr indent="0" lvl="6" rtl="0">
              <a:spcBef>
                <a:spcPts val="0"/>
              </a:spcBef>
              <a:spcAft>
                <a:spcPts val="0"/>
              </a:spcAft>
              <a:buClr>
                <a:schemeClr val="dk1"/>
              </a:buClr>
              <a:buSzPts val="1400"/>
              <a:buFont typeface="Arial"/>
              <a:buNone/>
              <a:defRPr sz="4800">
                <a:solidFill>
                  <a:schemeClr val="dk1"/>
                </a:solidFill>
              </a:defRPr>
            </a:lvl7pPr>
            <a:lvl8pPr indent="0" lvl="7" rtl="0">
              <a:spcBef>
                <a:spcPts val="0"/>
              </a:spcBef>
              <a:spcAft>
                <a:spcPts val="0"/>
              </a:spcAft>
              <a:buClr>
                <a:schemeClr val="dk1"/>
              </a:buClr>
              <a:buSzPts val="1400"/>
              <a:buFont typeface="Arial"/>
              <a:buNone/>
              <a:defRPr sz="4800">
                <a:solidFill>
                  <a:schemeClr val="dk1"/>
                </a:solidFill>
              </a:defRPr>
            </a:lvl8pPr>
            <a:lvl9pPr indent="0" lvl="8" rtl="0">
              <a:spcBef>
                <a:spcPts val="0"/>
              </a:spcBef>
              <a:spcAft>
                <a:spcPts val="0"/>
              </a:spcAft>
              <a:buClr>
                <a:schemeClr val="dk1"/>
              </a:buClr>
              <a:buSzPts val="1400"/>
              <a:buFont typeface="Arial"/>
              <a:buNone/>
              <a:defRPr sz="4800">
                <a:solidFill>
                  <a:schemeClr val="dk1"/>
                </a:solidFill>
              </a:defRPr>
            </a:lvl9pPr>
          </a:lstStyle>
          <a:p/>
        </p:txBody>
      </p:sp>
      <p:sp>
        <p:nvSpPr>
          <p:cNvPr id="79" name="Google Shape;79;p2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4200">
                <a:solidFill>
                  <a:schemeClr val="dk1"/>
                </a:solidFill>
              </a:defRPr>
            </a:lvl2pPr>
            <a:lvl3pPr indent="0" lvl="2" rtl="0" algn="ctr">
              <a:spcBef>
                <a:spcPts val="0"/>
              </a:spcBef>
              <a:spcAft>
                <a:spcPts val="0"/>
              </a:spcAft>
              <a:buClr>
                <a:schemeClr val="dk1"/>
              </a:buClr>
              <a:buSzPts val="1400"/>
              <a:buFont typeface="Arial"/>
              <a:buNone/>
              <a:defRPr sz="4200">
                <a:solidFill>
                  <a:schemeClr val="dk1"/>
                </a:solidFill>
              </a:defRPr>
            </a:lvl3pPr>
            <a:lvl4pPr indent="0" lvl="3" rtl="0" algn="ctr">
              <a:spcBef>
                <a:spcPts val="0"/>
              </a:spcBef>
              <a:spcAft>
                <a:spcPts val="0"/>
              </a:spcAft>
              <a:buClr>
                <a:schemeClr val="dk1"/>
              </a:buClr>
              <a:buSzPts val="1400"/>
              <a:buFont typeface="Arial"/>
              <a:buNone/>
              <a:defRPr sz="4200">
                <a:solidFill>
                  <a:schemeClr val="dk1"/>
                </a:solidFill>
              </a:defRPr>
            </a:lvl4pPr>
            <a:lvl5pPr indent="0" lvl="4" rtl="0" algn="ctr">
              <a:spcBef>
                <a:spcPts val="0"/>
              </a:spcBef>
              <a:spcAft>
                <a:spcPts val="0"/>
              </a:spcAft>
              <a:buClr>
                <a:schemeClr val="dk1"/>
              </a:buClr>
              <a:buSzPts val="1400"/>
              <a:buFont typeface="Arial"/>
              <a:buNone/>
              <a:defRPr sz="4200">
                <a:solidFill>
                  <a:schemeClr val="dk1"/>
                </a:solidFill>
              </a:defRPr>
            </a:lvl5pPr>
            <a:lvl6pPr indent="0" lvl="5" rtl="0" algn="ctr">
              <a:spcBef>
                <a:spcPts val="0"/>
              </a:spcBef>
              <a:spcAft>
                <a:spcPts val="0"/>
              </a:spcAft>
              <a:buClr>
                <a:schemeClr val="dk1"/>
              </a:buClr>
              <a:buSzPts val="1400"/>
              <a:buFont typeface="Arial"/>
              <a:buNone/>
              <a:defRPr sz="4200">
                <a:solidFill>
                  <a:schemeClr val="dk1"/>
                </a:solidFill>
              </a:defRPr>
            </a:lvl6pPr>
            <a:lvl7pPr indent="0" lvl="6" rtl="0" algn="ctr">
              <a:spcBef>
                <a:spcPts val="0"/>
              </a:spcBef>
              <a:spcAft>
                <a:spcPts val="0"/>
              </a:spcAft>
              <a:buClr>
                <a:schemeClr val="dk1"/>
              </a:buClr>
              <a:buSzPts val="1400"/>
              <a:buFont typeface="Arial"/>
              <a:buNone/>
              <a:defRPr sz="4200">
                <a:solidFill>
                  <a:schemeClr val="dk1"/>
                </a:solidFill>
              </a:defRPr>
            </a:lvl7pPr>
            <a:lvl8pPr indent="0" lvl="7" rtl="0" algn="ctr">
              <a:spcBef>
                <a:spcPts val="0"/>
              </a:spcBef>
              <a:spcAft>
                <a:spcPts val="0"/>
              </a:spcAft>
              <a:buClr>
                <a:schemeClr val="dk1"/>
              </a:buClr>
              <a:buSzPts val="1400"/>
              <a:buFont typeface="Arial"/>
              <a:buNone/>
              <a:defRPr sz="4200">
                <a:solidFill>
                  <a:schemeClr val="dk1"/>
                </a:solidFill>
              </a:defRPr>
            </a:lvl8pPr>
            <a:lvl9pPr indent="0" lvl="8" rtl="0" algn="ctr">
              <a:spcBef>
                <a:spcPts val="0"/>
              </a:spcBef>
              <a:spcAft>
                <a:spcPts val="0"/>
              </a:spcAft>
              <a:buClr>
                <a:schemeClr val="dk1"/>
              </a:buClr>
              <a:buSzPts val="1400"/>
              <a:buFont typeface="Arial"/>
              <a:buNone/>
              <a:defRPr sz="4200">
                <a:solidFill>
                  <a:schemeClr val="dk1"/>
                </a:solidFill>
              </a:defRPr>
            </a:lvl9pPr>
          </a:lstStyle>
          <a:p/>
        </p:txBody>
      </p:sp>
      <p:sp>
        <p:nvSpPr>
          <p:cNvPr id="83" name="Google Shape;83;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84" name="Google Shape;84;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5" name="Google Shape;85;p2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8" name="Google Shape;88;p2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89" name="Shape 89"/>
        <p:cNvGrpSpPr/>
        <p:nvPr/>
      </p:nvGrpSpPr>
      <p:grpSpPr>
        <a:xfrm>
          <a:off x="0" y="0"/>
          <a:ext cx="0" cy="0"/>
          <a:chOff x="0" y="0"/>
          <a:chExt cx="0" cy="0"/>
        </a:xfrm>
      </p:grpSpPr>
      <p:sp>
        <p:nvSpPr>
          <p:cNvPr id="90" name="Google Shape;90;p23"/>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12000">
                <a:solidFill>
                  <a:schemeClr val="dk1"/>
                </a:solidFill>
              </a:defRPr>
            </a:lvl2pPr>
            <a:lvl3pPr indent="0" lvl="2" rtl="0" algn="ctr">
              <a:spcBef>
                <a:spcPts val="0"/>
              </a:spcBef>
              <a:spcAft>
                <a:spcPts val="0"/>
              </a:spcAft>
              <a:buClr>
                <a:schemeClr val="dk1"/>
              </a:buClr>
              <a:buSzPts val="1400"/>
              <a:buFont typeface="Arial"/>
              <a:buNone/>
              <a:defRPr sz="12000">
                <a:solidFill>
                  <a:schemeClr val="dk1"/>
                </a:solidFill>
              </a:defRPr>
            </a:lvl3pPr>
            <a:lvl4pPr indent="0" lvl="3" rtl="0" algn="ctr">
              <a:spcBef>
                <a:spcPts val="0"/>
              </a:spcBef>
              <a:spcAft>
                <a:spcPts val="0"/>
              </a:spcAft>
              <a:buClr>
                <a:schemeClr val="dk1"/>
              </a:buClr>
              <a:buSzPts val="1400"/>
              <a:buFont typeface="Arial"/>
              <a:buNone/>
              <a:defRPr sz="12000">
                <a:solidFill>
                  <a:schemeClr val="dk1"/>
                </a:solidFill>
              </a:defRPr>
            </a:lvl4pPr>
            <a:lvl5pPr indent="0" lvl="4" rtl="0" algn="ctr">
              <a:spcBef>
                <a:spcPts val="0"/>
              </a:spcBef>
              <a:spcAft>
                <a:spcPts val="0"/>
              </a:spcAft>
              <a:buClr>
                <a:schemeClr val="dk1"/>
              </a:buClr>
              <a:buSzPts val="1400"/>
              <a:buFont typeface="Arial"/>
              <a:buNone/>
              <a:defRPr sz="12000">
                <a:solidFill>
                  <a:schemeClr val="dk1"/>
                </a:solidFill>
              </a:defRPr>
            </a:lvl5pPr>
            <a:lvl6pPr indent="0" lvl="5" rtl="0" algn="ctr">
              <a:spcBef>
                <a:spcPts val="0"/>
              </a:spcBef>
              <a:spcAft>
                <a:spcPts val="0"/>
              </a:spcAft>
              <a:buClr>
                <a:schemeClr val="dk1"/>
              </a:buClr>
              <a:buSzPts val="1400"/>
              <a:buFont typeface="Arial"/>
              <a:buNone/>
              <a:defRPr sz="12000">
                <a:solidFill>
                  <a:schemeClr val="dk1"/>
                </a:solidFill>
              </a:defRPr>
            </a:lvl6pPr>
            <a:lvl7pPr indent="0" lvl="6" rtl="0" algn="ctr">
              <a:spcBef>
                <a:spcPts val="0"/>
              </a:spcBef>
              <a:spcAft>
                <a:spcPts val="0"/>
              </a:spcAft>
              <a:buClr>
                <a:schemeClr val="dk1"/>
              </a:buClr>
              <a:buSzPts val="1400"/>
              <a:buFont typeface="Arial"/>
              <a:buNone/>
              <a:defRPr sz="12000">
                <a:solidFill>
                  <a:schemeClr val="dk1"/>
                </a:solidFill>
              </a:defRPr>
            </a:lvl7pPr>
            <a:lvl8pPr indent="0" lvl="7" rtl="0" algn="ctr">
              <a:spcBef>
                <a:spcPts val="0"/>
              </a:spcBef>
              <a:spcAft>
                <a:spcPts val="0"/>
              </a:spcAft>
              <a:buClr>
                <a:schemeClr val="dk1"/>
              </a:buClr>
              <a:buSzPts val="1400"/>
              <a:buFont typeface="Arial"/>
              <a:buNone/>
              <a:defRPr sz="12000">
                <a:solidFill>
                  <a:schemeClr val="dk1"/>
                </a:solidFill>
              </a:defRPr>
            </a:lvl8pPr>
            <a:lvl9pPr indent="0" lvl="8" rtl="0" algn="ctr">
              <a:spcBef>
                <a:spcPts val="0"/>
              </a:spcBef>
              <a:spcAft>
                <a:spcPts val="0"/>
              </a:spcAft>
              <a:buClr>
                <a:schemeClr val="dk1"/>
              </a:buClr>
              <a:buSzPts val="1400"/>
              <a:buFont typeface="Arial"/>
              <a:buNone/>
              <a:defRPr sz="12000">
                <a:solidFill>
                  <a:schemeClr val="dk1"/>
                </a:solidFill>
              </a:defRPr>
            </a:lvl9pPr>
          </a:lstStyle>
          <a:p/>
        </p:txBody>
      </p:sp>
      <p:sp>
        <p:nvSpPr>
          <p:cNvPr id="91" name="Google Shape;91;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228600" lvl="0" marL="457200" marR="0" rtl="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92" name="Google Shape;92;p2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79.png"/><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jp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jp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0" Type="http://schemas.openxmlformats.org/officeDocument/2006/relationships/slide" Target="/ppt/slides/slide45.xml"/><Relationship Id="rId22" Type="http://schemas.openxmlformats.org/officeDocument/2006/relationships/slide" Target="/ppt/slides/slide51.xml"/><Relationship Id="rId21" Type="http://schemas.openxmlformats.org/officeDocument/2006/relationships/slide" Target="/ppt/slides/slide49.xml"/><Relationship Id="rId24" Type="http://schemas.openxmlformats.org/officeDocument/2006/relationships/slide" Target="/ppt/slides/slide53.xml"/><Relationship Id="rId23" Type="http://schemas.openxmlformats.org/officeDocument/2006/relationships/slide" Target="/ppt/slides/slide53.xml"/><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5.xml"/><Relationship Id="rId9" Type="http://schemas.openxmlformats.org/officeDocument/2006/relationships/slide" Target="/ppt/slides/slide23.xml"/><Relationship Id="rId26" Type="http://schemas.openxmlformats.org/officeDocument/2006/relationships/slide" Target="/ppt/slides/slide57.xml"/><Relationship Id="rId25" Type="http://schemas.openxmlformats.org/officeDocument/2006/relationships/slide" Target="/ppt/slides/slide53.xml"/><Relationship Id="rId27" Type="http://schemas.openxmlformats.org/officeDocument/2006/relationships/slide" Target="/ppt/slides/slide59.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1.xml"/><Relationship Id="rId8" Type="http://schemas.openxmlformats.org/officeDocument/2006/relationships/slide" Target="/ppt/slides/slide15.xml"/><Relationship Id="rId11" Type="http://schemas.openxmlformats.org/officeDocument/2006/relationships/slide" Target="/ppt/slides/slide27.xml"/><Relationship Id="rId10" Type="http://schemas.openxmlformats.org/officeDocument/2006/relationships/slide" Target="/ppt/slides/slide25.xml"/><Relationship Id="rId13" Type="http://schemas.openxmlformats.org/officeDocument/2006/relationships/slide" Target="/ppt/slides/slide31.xml"/><Relationship Id="rId12" Type="http://schemas.openxmlformats.org/officeDocument/2006/relationships/slide" Target="/ppt/slides/slide29.xml"/><Relationship Id="rId15" Type="http://schemas.openxmlformats.org/officeDocument/2006/relationships/slide" Target="/ppt/slides/slide35.xml"/><Relationship Id="rId14" Type="http://schemas.openxmlformats.org/officeDocument/2006/relationships/slide" Target="/ppt/slides/slide33.xml"/><Relationship Id="rId17" Type="http://schemas.openxmlformats.org/officeDocument/2006/relationships/slide" Target="/ppt/slides/slide39.xml"/><Relationship Id="rId16" Type="http://schemas.openxmlformats.org/officeDocument/2006/relationships/slide" Target="/ppt/slides/slide37.xml"/><Relationship Id="rId19" Type="http://schemas.openxmlformats.org/officeDocument/2006/relationships/slide" Target="/ppt/slides/slide43.xml"/><Relationship Id="rId18" Type="http://schemas.openxmlformats.org/officeDocument/2006/relationships/slide" Target="/ppt/slides/slide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0.jp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51.jp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8.jp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71.jpg"/><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8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82.jpg"/><Relationship Id="rId4" Type="http://schemas.openxmlformats.org/officeDocument/2006/relationships/image" Target="../media/image8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6.jpg"/><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3.jpg"/><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3.jpg"/><Relationship Id="rId4"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4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56.jpg"/><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84.jpg"/><Relationship Id="rId4" Type="http://schemas.openxmlformats.org/officeDocument/2006/relationships/image" Target="../media/image3.jpg"/><Relationship Id="rId5" Type="http://schemas.openxmlformats.org/officeDocument/2006/relationships/image" Target="../media/image42.jpg"/><Relationship Id="rId6" Type="http://schemas.openxmlformats.org/officeDocument/2006/relationships/image" Target="../media/image7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83.jpg"/><Relationship Id="rId4" Type="http://schemas.openxmlformats.org/officeDocument/2006/relationships/image" Target="../media/image4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4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46.jpg"/><Relationship Id="rId4" Type="http://schemas.openxmlformats.org/officeDocument/2006/relationships/image" Target="../media/image4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4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5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4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50.jpg"/><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67.jpg"/><Relationship Id="rId4" Type="http://schemas.openxmlformats.org/officeDocument/2006/relationships/image" Target="../media/image8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57.jpg"/><Relationship Id="rId4" Type="http://schemas.openxmlformats.org/officeDocument/2006/relationships/image" Target="../media/image5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5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64.jpg"/><Relationship Id="rId4" Type="http://schemas.openxmlformats.org/officeDocument/2006/relationships/image" Target="../media/image6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66.jpg"/><Relationship Id="rId4" Type="http://schemas.openxmlformats.org/officeDocument/2006/relationships/image" Target="../media/image7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8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75.jpg"/><Relationship Id="rId4" Type="http://schemas.openxmlformats.org/officeDocument/2006/relationships/image" Target="../media/image6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6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69.jpg"/><Relationship Id="rId4" Type="http://schemas.openxmlformats.org/officeDocument/2006/relationships/image" Target="../media/image6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7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76.jpg"/><Relationship Id="rId4" Type="http://schemas.openxmlformats.org/officeDocument/2006/relationships/image" Target="../media/image8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25"/>
          <p:cNvPicPr preferRelativeResize="0"/>
          <p:nvPr/>
        </p:nvPicPr>
        <p:blipFill rotWithShape="1">
          <a:blip r:embed="rId3">
            <a:alphaModFix/>
          </a:blip>
          <a:srcRect b="0" l="0" r="0" t="0"/>
          <a:stretch/>
        </p:blipFill>
        <p:spPr>
          <a:xfrm>
            <a:off x="36600" y="22518"/>
            <a:ext cx="9144000" cy="5179800"/>
          </a:xfrm>
          <a:prstGeom prst="rect">
            <a:avLst/>
          </a:prstGeom>
          <a:noFill/>
          <a:ln>
            <a:noFill/>
          </a:ln>
        </p:spPr>
      </p:pic>
      <p:sp>
        <p:nvSpPr>
          <p:cNvPr id="100" name="Google Shape;100;p25"/>
          <p:cNvSpPr txBox="1"/>
          <p:nvPr/>
        </p:nvSpPr>
        <p:spPr>
          <a:xfrm>
            <a:off x="262350" y="160050"/>
            <a:ext cx="8646600" cy="146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Open Sans"/>
              <a:buNone/>
            </a:pPr>
            <a:r>
              <a:rPr b="1" lang="es" sz="4700">
                <a:solidFill>
                  <a:srgbClr val="FFFFFF"/>
                </a:solidFill>
                <a:latin typeface="Open Sans"/>
                <a:ea typeface="Open Sans"/>
                <a:cs typeface="Open Sans"/>
                <a:sym typeface="Open Sans"/>
              </a:rPr>
              <a:t>6th GRADE COOKBOOK</a:t>
            </a:r>
            <a:endParaRPr b="1" sz="47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FFFFFF"/>
              </a:buClr>
              <a:buFont typeface="Open Sans"/>
              <a:buNone/>
            </a:pPr>
            <a:r>
              <a:rPr b="1" i="1" lang="es" sz="4700">
                <a:solidFill>
                  <a:srgbClr val="FFFFFF"/>
                </a:solidFill>
                <a:latin typeface="Open Sans"/>
                <a:ea typeface="Open Sans"/>
                <a:cs typeface="Open Sans"/>
                <a:sym typeface="Open Sans"/>
              </a:rPr>
              <a:t>Green  </a:t>
            </a:r>
            <a:endParaRPr b="1" i="1" sz="4700">
              <a:solidFill>
                <a:srgbClr val="FFFFFF"/>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34"/>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SPOTLIGHT INGREDIENT: Apples</a:t>
            </a:r>
            <a:endParaRPr/>
          </a:p>
          <a:p>
            <a:pPr indent="0" lvl="0" marL="0" marR="0" rtl="0" algn="l">
              <a:lnSpc>
                <a:spcPct val="100000"/>
              </a:lnSpc>
              <a:spcBef>
                <a:spcPts val="600"/>
              </a:spcBef>
              <a:spcAft>
                <a:spcPts val="0"/>
              </a:spcAft>
              <a:buClr>
                <a:srgbClr val="000000"/>
              </a:buClr>
              <a:buFont typeface="PT Sans"/>
              <a:buNone/>
            </a:pPr>
            <a:r>
              <a:rPr lang="es" sz="1100"/>
              <a:t>My spotlight ingredient is apples. Apples are red or green and they are sweet and a little sour. They are crispy and very delicious. An apple is a fruit. Apples are primarily harvested in September and October. On average apples need to grow 100-200 days before they can be harvested. Apples are very good for you, they are nutritious, they’re good for weight loss, they’re good for your heart, you have lower risk of diabetes from them, they promote good gut bacteria, and they prevent cancer. Did you know that Pilgrims planted the first U.S apple trees in the Massachusetts Bay Colony?</a:t>
            </a:r>
            <a:endParaRPr sz="1100"/>
          </a:p>
          <a:p>
            <a:pPr indent="0" lvl="0" marL="0" marR="0" rtl="0" algn="l">
              <a:lnSpc>
                <a:spcPct val="100000"/>
              </a:lnSpc>
              <a:spcBef>
                <a:spcPts val="600"/>
              </a:spcBef>
              <a:spcAft>
                <a:spcPts val="0"/>
              </a:spcAft>
              <a:buClr>
                <a:srgbClr val="000000"/>
              </a:buClr>
              <a:buSzPts val="1100"/>
              <a:buFont typeface="Arial"/>
              <a:buNone/>
            </a:pPr>
            <a:r>
              <a:t/>
            </a:r>
            <a:endParaRPr sz="1100"/>
          </a:p>
          <a:p>
            <a:pPr indent="0" lvl="0" marL="0" marR="0" rtl="0" algn="l">
              <a:lnSpc>
                <a:spcPct val="100000"/>
              </a:lnSpc>
              <a:spcBef>
                <a:spcPts val="600"/>
              </a:spcBef>
              <a:spcAft>
                <a:spcPts val="0"/>
              </a:spcAft>
              <a:buClr>
                <a:srgbClr val="000000"/>
              </a:buClr>
              <a:buFont typeface="PT Sans"/>
              <a:buNone/>
            </a:pPr>
            <a:r>
              <a:t/>
            </a:r>
            <a:endParaRPr sz="1100"/>
          </a:p>
        </p:txBody>
      </p:sp>
      <p:sp>
        <p:nvSpPr>
          <p:cNvPr id="188" name="Google Shape;188;p34"/>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rgbClr val="000000"/>
              </a:buClr>
              <a:buSzPts val="1100"/>
              <a:buFont typeface="Arial"/>
              <a:buNone/>
            </a:pPr>
            <a:r>
              <a:rPr lang="es" sz="1200"/>
              <a:t>My family and I always make a delicious apple pie for every Thanksgiving. We often in the winter just make it for fun. I learned how to make it when I was really young and I’ve always loved it. This recipe is so delicious because we get really good apples and then we put a really good homemade whipped cream with it. My whole family always eats it up so fast.</a:t>
            </a:r>
            <a:endParaRPr sz="1200"/>
          </a:p>
          <a:p>
            <a:pPr indent="0" lvl="0" marL="0" marR="0" rtl="0" algn="l">
              <a:lnSpc>
                <a:spcPct val="100000"/>
              </a:lnSpc>
              <a:spcBef>
                <a:spcPts val="600"/>
              </a:spcBef>
              <a:spcAft>
                <a:spcPts val="0"/>
              </a:spcAft>
              <a:buClr>
                <a:srgbClr val="000000"/>
              </a:buClr>
              <a:buSzPts val="1100"/>
              <a:buFont typeface="Arial"/>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189" name="Google Shape;189;p34"/>
          <p:cNvPicPr preferRelativeResize="0"/>
          <p:nvPr/>
        </p:nvPicPr>
        <p:blipFill rotWithShape="1">
          <a:blip r:embed="rId3">
            <a:alphaModFix/>
          </a:blip>
          <a:srcRect b="0" l="893" r="903" t="0"/>
          <a:stretch/>
        </p:blipFill>
        <p:spPr>
          <a:xfrm>
            <a:off x="126250" y="97525"/>
            <a:ext cx="4359600" cy="2395200"/>
          </a:xfrm>
          <a:prstGeom prst="rect">
            <a:avLst/>
          </a:prstGeom>
          <a:noFill/>
          <a:ln>
            <a:noFill/>
          </a:ln>
        </p:spPr>
      </p:pic>
      <p:pic>
        <p:nvPicPr>
          <p:cNvPr id="190" name="Google Shape;190;p34"/>
          <p:cNvPicPr preferRelativeResize="0"/>
          <p:nvPr/>
        </p:nvPicPr>
        <p:blipFill rotWithShape="1">
          <a:blip r:embed="rId4">
            <a:alphaModFix/>
          </a:blip>
          <a:srcRect b="6733" l="0" r="0" t="6724"/>
          <a:stretch/>
        </p:blipFill>
        <p:spPr>
          <a:xfrm>
            <a:off x="4619450" y="2655200"/>
            <a:ext cx="4437900" cy="2395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pic>
        <p:nvPicPr>
          <p:cNvPr id="195" name="Google Shape;195;p35"/>
          <p:cNvPicPr preferRelativeResize="0"/>
          <p:nvPr/>
        </p:nvPicPr>
        <p:blipFill rotWithShape="1">
          <a:blip r:embed="rId3">
            <a:alphaModFix/>
          </a:blip>
          <a:srcRect b="0" l="46788" r="-8497" t="0"/>
          <a:stretch/>
        </p:blipFill>
        <p:spPr>
          <a:xfrm>
            <a:off x="0" y="0"/>
            <a:ext cx="2096700" cy="5143500"/>
          </a:xfrm>
          <a:prstGeom prst="rect">
            <a:avLst/>
          </a:prstGeom>
          <a:noFill/>
          <a:ln>
            <a:noFill/>
          </a:ln>
        </p:spPr>
      </p:pic>
      <p:sp>
        <p:nvSpPr>
          <p:cNvPr id="196" name="Google Shape;196;p35"/>
          <p:cNvSpPr txBox="1"/>
          <p:nvPr/>
        </p:nvSpPr>
        <p:spPr>
          <a:xfrm>
            <a:off x="3502300" y="81250"/>
            <a:ext cx="36096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Basic Burritos</a:t>
            </a:r>
            <a:endParaRPr sz="3000"/>
          </a:p>
        </p:txBody>
      </p:sp>
      <p:sp>
        <p:nvSpPr>
          <p:cNvPr id="197" name="Google Shape;197;p35"/>
          <p:cNvSpPr txBox="1"/>
          <p:nvPr/>
        </p:nvSpPr>
        <p:spPr>
          <a:xfrm>
            <a:off x="1973925" y="560850"/>
            <a:ext cx="1922700" cy="1404300"/>
          </a:xfrm>
          <a:prstGeom prst="rect">
            <a:avLst/>
          </a:prstGeom>
          <a:noFill/>
          <a:ln>
            <a:noFill/>
          </a:ln>
        </p:spPr>
        <p:txBody>
          <a:bodyPr anchorCtr="0" anchor="t" bIns="91425" lIns="171450"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14300" lvl="0" marL="0" marR="0" rtl="0" algn="l">
              <a:lnSpc>
                <a:spcPct val="100000"/>
              </a:lnSpc>
              <a:spcBef>
                <a:spcPts val="0"/>
              </a:spcBef>
              <a:spcAft>
                <a:spcPts val="0"/>
              </a:spcAft>
              <a:buNone/>
            </a:pPr>
            <a:r>
              <a:rPr b="1" lang="es" sz="900">
                <a:solidFill>
                  <a:schemeClr val="dk1"/>
                </a:solidFill>
                <a:latin typeface="Open Sans"/>
                <a:ea typeface="Open Sans"/>
                <a:cs typeface="Open Sans"/>
                <a:sym typeface="Open Sans"/>
              </a:rPr>
              <a:t>Refried Beans</a:t>
            </a:r>
            <a:endParaRPr b="1" sz="900">
              <a:solidFill>
                <a:schemeClr val="dk1"/>
              </a:solidFill>
              <a:latin typeface="Open Sans"/>
              <a:ea typeface="Open Sans"/>
              <a:cs typeface="Open Sans"/>
              <a:sym typeface="Open Sans"/>
            </a:endParaRPr>
          </a:p>
          <a:p>
            <a:pPr indent="-114300" lvl="0" marL="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1 large clove of garlic</a:t>
            </a:r>
            <a:endParaRPr sz="900">
              <a:solidFill>
                <a:schemeClr val="dk1"/>
              </a:solidFill>
              <a:latin typeface="Open Sans"/>
              <a:ea typeface="Open Sans"/>
              <a:cs typeface="Open Sans"/>
              <a:sym typeface="Open Sans"/>
            </a:endParaRPr>
          </a:p>
          <a:p>
            <a:pPr indent="-114300" lvl="0" marL="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½ a white onion</a:t>
            </a:r>
            <a:endParaRPr sz="900">
              <a:solidFill>
                <a:schemeClr val="dk1"/>
              </a:solidFill>
              <a:latin typeface="Open Sans"/>
              <a:ea typeface="Open Sans"/>
              <a:cs typeface="Open Sans"/>
              <a:sym typeface="Open Sans"/>
            </a:endParaRPr>
          </a:p>
          <a:p>
            <a:pPr indent="-114300" lvl="0" marL="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Salt and pepper to your taste</a:t>
            </a:r>
            <a:endParaRPr sz="900">
              <a:solidFill>
                <a:schemeClr val="dk1"/>
              </a:solidFill>
              <a:latin typeface="Open Sans"/>
              <a:ea typeface="Open Sans"/>
              <a:cs typeface="Open Sans"/>
              <a:sym typeface="Open Sans"/>
            </a:endParaRPr>
          </a:p>
          <a:p>
            <a:pPr indent="-114300" lvl="0" marL="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½ teaspoon of cumin</a:t>
            </a:r>
            <a:endParaRPr sz="900">
              <a:solidFill>
                <a:schemeClr val="dk1"/>
              </a:solidFill>
              <a:latin typeface="Open Sans"/>
              <a:ea typeface="Open Sans"/>
              <a:cs typeface="Open Sans"/>
              <a:sym typeface="Open Sans"/>
            </a:endParaRPr>
          </a:p>
          <a:p>
            <a:pPr indent="-114300" lvl="0" marL="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1 tablespoon of white vinegar</a:t>
            </a:r>
            <a:endParaRPr sz="900">
              <a:solidFill>
                <a:schemeClr val="dk1"/>
              </a:solidFill>
              <a:latin typeface="Open Sans"/>
              <a:ea typeface="Open Sans"/>
              <a:cs typeface="Open Sans"/>
              <a:sym typeface="Open Sans"/>
            </a:endParaRPr>
          </a:p>
          <a:p>
            <a:pPr indent="-114300" lvl="0" marL="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½ a tomato, diced</a:t>
            </a:r>
            <a:endParaRPr sz="900">
              <a:solidFill>
                <a:schemeClr val="dk1"/>
              </a:solidFill>
              <a:latin typeface="Open Sans"/>
              <a:ea typeface="Open Sans"/>
              <a:cs typeface="Open Sans"/>
              <a:sym typeface="Open Sans"/>
            </a:endParaRPr>
          </a:p>
          <a:p>
            <a:pPr indent="-114300" lvl="0" marL="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1 tablespoon of cilantro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p:txBody>
      </p:sp>
      <p:sp>
        <p:nvSpPr>
          <p:cNvPr id="198" name="Google Shape;198;p35"/>
          <p:cNvSpPr txBox="1"/>
          <p:nvPr/>
        </p:nvSpPr>
        <p:spPr>
          <a:xfrm>
            <a:off x="4261475" y="372175"/>
            <a:ext cx="22461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a:latin typeface="Open Sans"/>
                <a:ea typeface="Open Sans"/>
                <a:cs typeface="Open Sans"/>
                <a:sym typeface="Open Sans"/>
              </a:rPr>
              <a:t>Vera Lapidus</a:t>
            </a:r>
            <a:endParaRPr/>
          </a:p>
        </p:txBody>
      </p:sp>
      <p:sp>
        <p:nvSpPr>
          <p:cNvPr id="199" name="Google Shape;199;p35"/>
          <p:cNvSpPr txBox="1"/>
          <p:nvPr/>
        </p:nvSpPr>
        <p:spPr>
          <a:xfrm>
            <a:off x="2096700" y="372163"/>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200" name="Google Shape;200;p35"/>
          <p:cNvSpPr txBox="1"/>
          <p:nvPr/>
        </p:nvSpPr>
        <p:spPr>
          <a:xfrm>
            <a:off x="6507575" y="406413"/>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6 servings</a:t>
            </a:r>
            <a:endParaRPr i="1" sz="600"/>
          </a:p>
        </p:txBody>
      </p:sp>
      <p:sp>
        <p:nvSpPr>
          <p:cNvPr id="201" name="Google Shape;201;p35"/>
          <p:cNvSpPr txBox="1"/>
          <p:nvPr/>
        </p:nvSpPr>
        <p:spPr>
          <a:xfrm>
            <a:off x="1934150" y="1965150"/>
            <a:ext cx="7145100" cy="3084300"/>
          </a:xfrm>
          <a:prstGeom prst="rect">
            <a:avLst/>
          </a:prstGeom>
          <a:noFill/>
          <a:ln>
            <a:noFill/>
          </a:ln>
        </p:spPr>
        <p:txBody>
          <a:bodyPr anchorCtr="0" anchor="t" bIns="91425" lIns="114300" spcFirstLastPara="1" rIns="91425" wrap="square" tIns="91425">
            <a:noAutofit/>
          </a:bodyPr>
          <a:lstStyle/>
          <a:p>
            <a:pPr indent="0" lvl="0" marL="0" marR="0" rtl="0" algn="l">
              <a:lnSpc>
                <a:spcPct val="100000"/>
              </a:lnSpc>
              <a:spcBef>
                <a:spcPts val="0"/>
              </a:spcBef>
              <a:spcAft>
                <a:spcPts val="0"/>
              </a:spcAft>
              <a:buNone/>
            </a:pPr>
            <a:r>
              <a:rPr b="1" lang="es" sz="1100">
                <a:latin typeface="Open Sans"/>
                <a:ea typeface="Open Sans"/>
                <a:cs typeface="Open Sans"/>
                <a:sym typeface="Open Sans"/>
              </a:rPr>
              <a:t>PROCEDURE:</a:t>
            </a:r>
            <a:endParaRPr b="1" sz="1100">
              <a:latin typeface="Open Sans"/>
              <a:ea typeface="Open Sans"/>
              <a:cs typeface="Open Sans"/>
              <a:sym typeface="Open Sans"/>
            </a:endParaRPr>
          </a:p>
          <a:p>
            <a:pPr indent="-171450" lvl="0" marL="57150" rtl="0" algn="l">
              <a:lnSpc>
                <a:spcPct val="115000"/>
              </a:lnSpc>
              <a:spcBef>
                <a:spcPts val="0"/>
              </a:spcBef>
              <a:spcAft>
                <a:spcPts val="0"/>
              </a:spcAft>
              <a:buClr>
                <a:schemeClr val="dk1"/>
              </a:buClr>
              <a:buSzPts val="900"/>
              <a:buFont typeface="Open Sans"/>
              <a:buAutoNum type="arabicPeriod"/>
            </a:pPr>
            <a:r>
              <a:rPr lang="es" sz="900" u="sng">
                <a:solidFill>
                  <a:schemeClr val="dk1"/>
                </a:solidFill>
                <a:latin typeface="Open Sans"/>
                <a:ea typeface="Open Sans"/>
                <a:cs typeface="Open Sans"/>
                <a:sym typeface="Open Sans"/>
              </a:rPr>
              <a:t>To make the beans</a:t>
            </a:r>
            <a:r>
              <a:rPr lang="es" sz="900">
                <a:solidFill>
                  <a:schemeClr val="dk1"/>
                </a:solidFill>
                <a:latin typeface="Open Sans"/>
                <a:ea typeface="Open Sans"/>
                <a:cs typeface="Open Sans"/>
                <a:sym typeface="Open Sans"/>
              </a:rPr>
              <a:t>: Chop your garlic and onion finely. Move to a sauce pan to saute on medium heat with a little bit of olive oil. Add salt and pepper. Once onion is soft, add one can of beans and pour in most of the liquid. In our case we’re using black goya beans but you can use whatever you want. Stir in the white vinegar, cumin, chopped tomato, and cilantro and leave to simmer. Take off heat once beans are mushy and soft. Take out a masher or fork and mash the beans.</a:t>
            </a:r>
            <a:endParaRPr sz="900">
              <a:solidFill>
                <a:schemeClr val="dk1"/>
              </a:solidFill>
              <a:latin typeface="Open Sans"/>
              <a:ea typeface="Open Sans"/>
              <a:cs typeface="Open Sans"/>
              <a:sym typeface="Open Sans"/>
            </a:endParaRPr>
          </a:p>
          <a:p>
            <a:pPr indent="-171450" lvl="0" marL="57150" rtl="0" algn="l">
              <a:lnSpc>
                <a:spcPct val="115000"/>
              </a:lnSpc>
              <a:spcBef>
                <a:spcPts val="0"/>
              </a:spcBef>
              <a:spcAft>
                <a:spcPts val="0"/>
              </a:spcAft>
              <a:buClr>
                <a:schemeClr val="dk1"/>
              </a:buClr>
              <a:buSzPts val="900"/>
              <a:buFont typeface="Open Sans"/>
              <a:buAutoNum type="arabicPeriod"/>
            </a:pPr>
            <a:r>
              <a:rPr lang="es" sz="900" u="sng">
                <a:solidFill>
                  <a:schemeClr val="dk1"/>
                </a:solidFill>
                <a:latin typeface="Open Sans"/>
                <a:ea typeface="Open Sans"/>
                <a:cs typeface="Open Sans"/>
                <a:sym typeface="Open Sans"/>
              </a:rPr>
              <a:t>To make the rice</a:t>
            </a:r>
            <a:r>
              <a:rPr lang="es" sz="900">
                <a:solidFill>
                  <a:schemeClr val="dk1"/>
                </a:solidFill>
                <a:latin typeface="Open Sans"/>
                <a:ea typeface="Open Sans"/>
                <a:cs typeface="Open Sans"/>
                <a:sym typeface="Open Sans"/>
              </a:rPr>
              <a:t>: Put rice, water, butter, and salt in a small saucepan over high heat. Once water starts to boil, lower heat. Cover for 15 minutes. After, take the saucepan off the heat. Fluff with a fork and put cover back on until serving.</a:t>
            </a:r>
            <a:endParaRPr sz="900">
              <a:solidFill>
                <a:schemeClr val="dk1"/>
              </a:solidFill>
              <a:latin typeface="Open Sans"/>
              <a:ea typeface="Open Sans"/>
              <a:cs typeface="Open Sans"/>
              <a:sym typeface="Open Sans"/>
            </a:endParaRPr>
          </a:p>
          <a:p>
            <a:pPr indent="-171450" lvl="0" marL="57150" rtl="0" algn="l">
              <a:lnSpc>
                <a:spcPct val="115000"/>
              </a:lnSpc>
              <a:spcBef>
                <a:spcPts val="0"/>
              </a:spcBef>
              <a:spcAft>
                <a:spcPts val="0"/>
              </a:spcAft>
              <a:buClr>
                <a:schemeClr val="dk1"/>
              </a:buClr>
              <a:buSzPts val="900"/>
              <a:buFont typeface="Open Sans"/>
              <a:buAutoNum type="arabicPeriod"/>
            </a:pPr>
            <a:r>
              <a:rPr lang="es" sz="900" u="sng">
                <a:solidFill>
                  <a:schemeClr val="dk1"/>
                </a:solidFill>
                <a:latin typeface="Open Sans"/>
                <a:ea typeface="Open Sans"/>
                <a:cs typeface="Open Sans"/>
                <a:sym typeface="Open Sans"/>
              </a:rPr>
              <a:t>To make the guacamole</a:t>
            </a:r>
            <a:r>
              <a:rPr lang="es" sz="900">
                <a:solidFill>
                  <a:schemeClr val="dk1"/>
                </a:solidFill>
                <a:latin typeface="Open Sans"/>
                <a:ea typeface="Open Sans"/>
                <a:cs typeface="Open Sans"/>
                <a:sym typeface="Open Sans"/>
              </a:rPr>
              <a:t>: Cut avocados in half. Scoop the insides into a small bowl and mash with a fork. Add all remaining ingredients, and mix together. Garlic should be diced, and red onion chopped into small pieces, almost diced. Cover with saran wrap and chill in fridge.</a:t>
            </a:r>
            <a:endParaRPr sz="900">
              <a:solidFill>
                <a:schemeClr val="dk1"/>
              </a:solidFill>
              <a:latin typeface="Open Sans"/>
              <a:ea typeface="Open Sans"/>
              <a:cs typeface="Open Sans"/>
              <a:sym typeface="Open Sans"/>
            </a:endParaRPr>
          </a:p>
          <a:p>
            <a:pPr indent="-171450" lvl="0" marL="57150" rtl="0" algn="l">
              <a:lnSpc>
                <a:spcPct val="115000"/>
              </a:lnSpc>
              <a:spcBef>
                <a:spcPts val="0"/>
              </a:spcBef>
              <a:spcAft>
                <a:spcPts val="0"/>
              </a:spcAft>
              <a:buClr>
                <a:schemeClr val="dk1"/>
              </a:buClr>
              <a:buSzPts val="900"/>
              <a:buFont typeface="Open Sans"/>
              <a:buAutoNum type="arabicPeriod"/>
            </a:pPr>
            <a:r>
              <a:rPr lang="es" sz="900" u="sng">
                <a:solidFill>
                  <a:schemeClr val="dk1"/>
                </a:solidFill>
                <a:latin typeface="Open Sans"/>
                <a:ea typeface="Open Sans"/>
                <a:cs typeface="Open Sans"/>
                <a:sym typeface="Open Sans"/>
              </a:rPr>
              <a:t>To make the meat</a:t>
            </a:r>
            <a:r>
              <a:rPr lang="es" sz="900">
                <a:solidFill>
                  <a:schemeClr val="dk1"/>
                </a:solidFill>
                <a:latin typeface="Open Sans"/>
                <a:ea typeface="Open Sans"/>
                <a:cs typeface="Open Sans"/>
                <a:sym typeface="Open Sans"/>
              </a:rPr>
              <a:t>: Brown meat in large saucepan over high heat until you can’t see anymore pink. Add seasoning and water. I know that using a package seasoning is kind of lame, but it adds really nice flavor. Stir until the meat is a nice brown color and the water has evaporated.</a:t>
            </a:r>
            <a:endParaRPr sz="900">
              <a:solidFill>
                <a:schemeClr val="dk1"/>
              </a:solidFill>
              <a:latin typeface="Open Sans"/>
              <a:ea typeface="Open Sans"/>
              <a:cs typeface="Open Sans"/>
              <a:sym typeface="Open Sans"/>
            </a:endParaRPr>
          </a:p>
          <a:p>
            <a:pPr indent="-171450" lvl="0" marL="57150" rtl="0" algn="l">
              <a:lnSpc>
                <a:spcPct val="115000"/>
              </a:lnSpc>
              <a:spcBef>
                <a:spcPts val="0"/>
              </a:spcBef>
              <a:spcAft>
                <a:spcPts val="0"/>
              </a:spcAft>
              <a:buClr>
                <a:schemeClr val="dk1"/>
              </a:buClr>
              <a:buSzPts val="900"/>
              <a:buFont typeface="Open Sans"/>
              <a:buAutoNum type="arabicPeriod"/>
            </a:pPr>
            <a:r>
              <a:rPr lang="es" sz="900" u="sng">
                <a:solidFill>
                  <a:schemeClr val="dk1"/>
                </a:solidFill>
                <a:latin typeface="Open Sans"/>
                <a:ea typeface="Open Sans"/>
                <a:cs typeface="Open Sans"/>
                <a:sym typeface="Open Sans"/>
              </a:rPr>
              <a:t>To make the guacamole</a:t>
            </a:r>
            <a:r>
              <a:rPr lang="es" sz="900">
                <a:solidFill>
                  <a:schemeClr val="dk1"/>
                </a:solidFill>
                <a:latin typeface="Open Sans"/>
                <a:ea typeface="Open Sans"/>
                <a:cs typeface="Open Sans"/>
                <a:sym typeface="Open Sans"/>
              </a:rPr>
              <a:t>: Cut avocados in half. Scoop the insides into a small bowl and mash with a fork. Add all remaining ingredients, and mix together. Garlic should be diced, and red onion chopped into small pieces, almost diced. Cover with saran wrap and chill in fridge.</a:t>
            </a:r>
            <a:endParaRPr sz="900">
              <a:solidFill>
                <a:schemeClr val="dk1"/>
              </a:solidFill>
              <a:latin typeface="Open Sans"/>
              <a:ea typeface="Open Sans"/>
              <a:cs typeface="Open Sans"/>
              <a:sym typeface="Open Sans"/>
            </a:endParaRPr>
          </a:p>
          <a:p>
            <a:pPr indent="-171450" lvl="0" marL="57150" rtl="0" algn="l">
              <a:lnSpc>
                <a:spcPct val="115000"/>
              </a:lnSpc>
              <a:spcBef>
                <a:spcPts val="0"/>
              </a:spcBef>
              <a:spcAft>
                <a:spcPts val="0"/>
              </a:spcAft>
              <a:buClr>
                <a:schemeClr val="dk1"/>
              </a:buClr>
              <a:buSzPts val="900"/>
              <a:buFont typeface="Open Sans"/>
              <a:buAutoNum type="arabicPeriod"/>
            </a:pPr>
            <a:r>
              <a:rPr lang="es" sz="900" u="sng">
                <a:solidFill>
                  <a:schemeClr val="dk1"/>
                </a:solidFill>
                <a:latin typeface="Open Sans"/>
                <a:ea typeface="Open Sans"/>
                <a:cs typeface="Open Sans"/>
                <a:sym typeface="Open Sans"/>
              </a:rPr>
              <a:t>For the tortillas</a:t>
            </a:r>
            <a:r>
              <a:rPr lang="es" sz="900">
                <a:solidFill>
                  <a:schemeClr val="dk1"/>
                </a:solidFill>
                <a:latin typeface="Open Sans"/>
                <a:ea typeface="Open Sans"/>
                <a:cs typeface="Open Sans"/>
                <a:sym typeface="Open Sans"/>
              </a:rPr>
              <a:t>: Wrap tortillas in aluminum foil and toast at 350 degrees until warm, about 5 minutes.</a:t>
            </a:r>
            <a:endParaRPr sz="900">
              <a:solidFill>
                <a:schemeClr val="dk1"/>
              </a:solidFill>
              <a:latin typeface="Open Sans"/>
              <a:ea typeface="Open Sans"/>
              <a:cs typeface="Open Sans"/>
              <a:sym typeface="Open Sans"/>
            </a:endParaRPr>
          </a:p>
          <a:p>
            <a:pPr indent="-171450" lvl="0" marL="57150" rtl="0" algn="l">
              <a:lnSpc>
                <a:spcPct val="115000"/>
              </a:lnSpc>
              <a:spcBef>
                <a:spcPts val="0"/>
              </a:spcBef>
              <a:spcAft>
                <a:spcPts val="0"/>
              </a:spcAft>
              <a:buClr>
                <a:schemeClr val="dk1"/>
              </a:buClr>
              <a:buSzPts val="900"/>
              <a:buFont typeface="Open Sans"/>
              <a:buAutoNum type="arabicPeriod"/>
            </a:pPr>
            <a:r>
              <a:rPr lang="es" sz="900" u="sng">
                <a:solidFill>
                  <a:schemeClr val="dk1"/>
                </a:solidFill>
                <a:latin typeface="Open Sans"/>
                <a:ea typeface="Open Sans"/>
                <a:cs typeface="Open Sans"/>
                <a:sym typeface="Open Sans"/>
              </a:rPr>
              <a:t>To Eat:</a:t>
            </a:r>
            <a:r>
              <a:rPr lang="es" sz="900">
                <a:solidFill>
                  <a:schemeClr val="dk1"/>
                </a:solidFill>
                <a:latin typeface="Open Sans"/>
                <a:ea typeface="Open Sans"/>
                <a:cs typeface="Open Sans"/>
                <a:sym typeface="Open Sans"/>
              </a:rPr>
              <a:t> Put all dishes on the table, and build your delicious burrito! Enjoy!</a:t>
            </a:r>
            <a:endParaRPr sz="900">
              <a:solidFill>
                <a:schemeClr val="dk1"/>
              </a:solidFill>
              <a:latin typeface="Open Sans"/>
              <a:ea typeface="Open Sans"/>
              <a:cs typeface="Open Sans"/>
              <a:sym typeface="Open Sans"/>
            </a:endParaRPr>
          </a:p>
          <a:p>
            <a:pPr indent="457200" lvl="0" marL="0" rtl="0" algn="l">
              <a:lnSpc>
                <a:spcPct val="115000"/>
              </a:lnSpc>
              <a:spcBef>
                <a:spcPts val="0"/>
              </a:spcBef>
              <a:spcAft>
                <a:spcPts val="0"/>
              </a:spcAft>
              <a:buClr>
                <a:srgbClr val="000000"/>
              </a:buClr>
              <a:buSzPts val="1100"/>
              <a:buFont typeface="Arial"/>
              <a:buNone/>
            </a:pPr>
            <a:r>
              <a:t/>
            </a:r>
            <a:endParaRPr sz="9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i="0" sz="900" u="none" cap="none" strike="noStrike">
              <a:solidFill>
                <a:srgbClr val="000000"/>
              </a:solidFill>
              <a:latin typeface="Open Sans"/>
              <a:ea typeface="Open Sans"/>
              <a:cs typeface="Open Sans"/>
              <a:sym typeface="Open Sans"/>
            </a:endParaRPr>
          </a:p>
        </p:txBody>
      </p:sp>
      <p:sp>
        <p:nvSpPr>
          <p:cNvPr id="202" name="Google Shape;202;p35"/>
          <p:cNvSpPr txBox="1"/>
          <p:nvPr/>
        </p:nvSpPr>
        <p:spPr>
          <a:xfrm>
            <a:off x="3661025" y="611200"/>
            <a:ext cx="1596000" cy="14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1" lang="es" sz="900">
                <a:solidFill>
                  <a:schemeClr val="dk1"/>
                </a:solidFill>
                <a:latin typeface="Open Sans"/>
                <a:ea typeface="Open Sans"/>
                <a:cs typeface="Open Sans"/>
                <a:sym typeface="Open Sans"/>
              </a:rPr>
              <a:t>Rice</a:t>
            </a:r>
            <a:endParaRPr b="1" sz="900">
              <a:solidFill>
                <a:schemeClr val="dk1"/>
              </a:solidFill>
              <a:latin typeface="Open Sans"/>
              <a:ea typeface="Open Sans"/>
              <a:cs typeface="Open Sans"/>
              <a:sym typeface="Open Sans"/>
            </a:endParaRPr>
          </a:p>
          <a:p>
            <a:pPr indent="-114300" lvl="0" marL="11430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1 cup of white rice</a:t>
            </a:r>
            <a:endParaRPr sz="900">
              <a:solidFill>
                <a:schemeClr val="dk1"/>
              </a:solidFill>
              <a:latin typeface="Open Sans"/>
              <a:ea typeface="Open Sans"/>
              <a:cs typeface="Open Sans"/>
              <a:sym typeface="Open Sans"/>
            </a:endParaRPr>
          </a:p>
          <a:p>
            <a:pPr indent="-114300" lvl="0" marL="11430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½ cup of water</a:t>
            </a:r>
            <a:endParaRPr sz="900">
              <a:solidFill>
                <a:schemeClr val="dk1"/>
              </a:solidFill>
              <a:latin typeface="Open Sans"/>
              <a:ea typeface="Open Sans"/>
              <a:cs typeface="Open Sans"/>
              <a:sym typeface="Open Sans"/>
            </a:endParaRPr>
          </a:p>
          <a:p>
            <a:pPr indent="-114300" lvl="0" marL="11430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1 tablespoon unsalted butter</a:t>
            </a:r>
            <a:endParaRPr sz="900">
              <a:solidFill>
                <a:schemeClr val="dk1"/>
              </a:solidFill>
              <a:latin typeface="Open Sans"/>
              <a:ea typeface="Open Sans"/>
              <a:cs typeface="Open Sans"/>
              <a:sym typeface="Open Sans"/>
            </a:endParaRPr>
          </a:p>
          <a:p>
            <a:pPr indent="-114300" lvl="0" marL="11430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½ teaspoon of salt</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sz="1000">
              <a:latin typeface="Open Sans"/>
              <a:ea typeface="Open Sans"/>
              <a:cs typeface="Open Sans"/>
              <a:sym typeface="Open Sans"/>
            </a:endParaRPr>
          </a:p>
        </p:txBody>
      </p:sp>
      <p:sp>
        <p:nvSpPr>
          <p:cNvPr id="203" name="Google Shape;203;p35"/>
          <p:cNvSpPr txBox="1"/>
          <p:nvPr/>
        </p:nvSpPr>
        <p:spPr>
          <a:xfrm>
            <a:off x="5257013" y="611200"/>
            <a:ext cx="1816500" cy="150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000">
                <a:solidFill>
                  <a:schemeClr val="dk1"/>
                </a:solidFill>
                <a:latin typeface="Open Sans"/>
                <a:ea typeface="Open Sans"/>
                <a:cs typeface="Open Sans"/>
                <a:sym typeface="Open Sans"/>
              </a:rPr>
              <a:t>Guacamole</a:t>
            </a:r>
            <a:endParaRPr b="1" sz="1000">
              <a:solidFill>
                <a:schemeClr val="dk1"/>
              </a:solidFill>
              <a:latin typeface="Open Sans"/>
              <a:ea typeface="Open Sans"/>
              <a:cs typeface="Open Sans"/>
              <a:sym typeface="Open Sans"/>
            </a:endParaRPr>
          </a:p>
          <a:p>
            <a:pPr indent="-114300" lvl="0" marL="5715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2 ripe avocados</a:t>
            </a:r>
            <a:endParaRPr sz="900">
              <a:solidFill>
                <a:schemeClr val="dk1"/>
              </a:solidFill>
              <a:latin typeface="Open Sans"/>
              <a:ea typeface="Open Sans"/>
              <a:cs typeface="Open Sans"/>
              <a:sym typeface="Open Sans"/>
            </a:endParaRPr>
          </a:p>
          <a:p>
            <a:pPr indent="-114300" lvl="0" marL="5715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Juice of 1 lime</a:t>
            </a:r>
            <a:endParaRPr sz="900">
              <a:solidFill>
                <a:schemeClr val="dk1"/>
              </a:solidFill>
              <a:latin typeface="Open Sans"/>
              <a:ea typeface="Open Sans"/>
              <a:cs typeface="Open Sans"/>
              <a:sym typeface="Open Sans"/>
            </a:endParaRPr>
          </a:p>
          <a:p>
            <a:pPr indent="-114300" lvl="0" marL="5715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3 tablespoons of cilantro</a:t>
            </a:r>
            <a:endParaRPr sz="900">
              <a:solidFill>
                <a:schemeClr val="dk1"/>
              </a:solidFill>
              <a:latin typeface="Open Sans"/>
              <a:ea typeface="Open Sans"/>
              <a:cs typeface="Open Sans"/>
              <a:sym typeface="Open Sans"/>
            </a:endParaRPr>
          </a:p>
          <a:p>
            <a:pPr indent="-114300" lvl="0" marL="5715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1 large garlic clove</a:t>
            </a:r>
            <a:endParaRPr sz="900">
              <a:solidFill>
                <a:schemeClr val="dk1"/>
              </a:solidFill>
              <a:latin typeface="Open Sans"/>
              <a:ea typeface="Open Sans"/>
              <a:cs typeface="Open Sans"/>
              <a:sym typeface="Open Sans"/>
            </a:endParaRPr>
          </a:p>
          <a:p>
            <a:pPr indent="-114300" lvl="0" marL="5715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½ cup red onion</a:t>
            </a:r>
            <a:endParaRPr sz="900">
              <a:solidFill>
                <a:schemeClr val="dk1"/>
              </a:solidFill>
              <a:latin typeface="Open Sans"/>
              <a:ea typeface="Open Sans"/>
              <a:cs typeface="Open Sans"/>
              <a:sym typeface="Open Sans"/>
            </a:endParaRPr>
          </a:p>
          <a:p>
            <a:pPr indent="-114300" lvl="0" marL="5715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salt and pepper to your taste</a:t>
            </a:r>
            <a:endParaRPr sz="900">
              <a:latin typeface="Open Sans"/>
              <a:ea typeface="Open Sans"/>
              <a:cs typeface="Open Sans"/>
              <a:sym typeface="Open Sans"/>
            </a:endParaRPr>
          </a:p>
        </p:txBody>
      </p:sp>
      <p:sp>
        <p:nvSpPr>
          <p:cNvPr id="204" name="Google Shape;204;p35"/>
          <p:cNvSpPr txBox="1"/>
          <p:nvPr/>
        </p:nvSpPr>
        <p:spPr>
          <a:xfrm>
            <a:off x="7111900" y="577450"/>
            <a:ext cx="1967400" cy="147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900">
                <a:solidFill>
                  <a:schemeClr val="dk1"/>
                </a:solidFill>
                <a:latin typeface="Open Sans"/>
                <a:ea typeface="Open Sans"/>
                <a:cs typeface="Open Sans"/>
                <a:sym typeface="Open Sans"/>
              </a:rPr>
              <a:t>Meat</a:t>
            </a:r>
            <a:endParaRPr b="1" sz="900">
              <a:solidFill>
                <a:schemeClr val="dk1"/>
              </a:solidFill>
              <a:latin typeface="Open Sans"/>
              <a:ea typeface="Open Sans"/>
              <a:cs typeface="Open Sans"/>
              <a:sym typeface="Open Sans"/>
            </a:endParaRPr>
          </a:p>
          <a:p>
            <a:pPr indent="-171450" lvl="0" marL="11430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1 pound of ground turkey (turkey is better for you, and therefore being used in this recipe)</a:t>
            </a:r>
            <a:endParaRPr sz="900">
              <a:solidFill>
                <a:schemeClr val="dk1"/>
              </a:solidFill>
              <a:latin typeface="Open Sans"/>
              <a:ea typeface="Open Sans"/>
              <a:cs typeface="Open Sans"/>
              <a:sym typeface="Open Sans"/>
            </a:endParaRPr>
          </a:p>
          <a:p>
            <a:pPr indent="-171450" lvl="0" marL="11430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1 package of taco seasoning</a:t>
            </a:r>
            <a:endParaRPr sz="900">
              <a:solidFill>
                <a:schemeClr val="dk1"/>
              </a:solidFill>
              <a:latin typeface="Open Sans"/>
              <a:ea typeface="Open Sans"/>
              <a:cs typeface="Open Sans"/>
              <a:sym typeface="Open Sans"/>
            </a:endParaRPr>
          </a:p>
          <a:p>
            <a:pPr indent="-171450" lvl="0" marL="11430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½ cup of water</a:t>
            </a:r>
            <a:endParaRPr sz="900">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pic>
        <p:nvPicPr>
          <p:cNvPr id="209" name="Google Shape;209;p36"/>
          <p:cNvPicPr preferRelativeResize="0"/>
          <p:nvPr/>
        </p:nvPicPr>
        <p:blipFill rotWithShape="1">
          <a:blip r:embed="rId3">
            <a:alphaModFix/>
          </a:blip>
          <a:srcRect b="0" l="28574" r="28578" t="0"/>
          <a:stretch/>
        </p:blipFill>
        <p:spPr>
          <a:xfrm>
            <a:off x="5714999" y="0"/>
            <a:ext cx="3429000" cy="5143500"/>
          </a:xfrm>
          <a:prstGeom prst="rect">
            <a:avLst/>
          </a:prstGeom>
          <a:noFill/>
          <a:ln>
            <a:noFill/>
          </a:ln>
        </p:spPr>
      </p:pic>
      <p:sp>
        <p:nvSpPr>
          <p:cNvPr id="210" name="Google Shape;210;p36"/>
          <p:cNvSpPr txBox="1"/>
          <p:nvPr/>
        </p:nvSpPr>
        <p:spPr>
          <a:xfrm>
            <a:off x="2964575" y="720050"/>
            <a:ext cx="2391000" cy="49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1000">
                <a:solidFill>
                  <a:schemeClr val="dk1"/>
                </a:solidFill>
                <a:latin typeface="Open Sans"/>
                <a:ea typeface="Open Sans"/>
                <a:cs typeface="Open Sans"/>
                <a:sym typeface="Open Sans"/>
              </a:rPr>
              <a:t>All About My Recipe</a:t>
            </a:r>
            <a:endParaRPr b="1"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000">
                <a:solidFill>
                  <a:schemeClr val="dk1"/>
                </a:solidFill>
                <a:latin typeface="Open Sans"/>
                <a:ea typeface="Open Sans"/>
                <a:cs typeface="Open Sans"/>
                <a:sym typeface="Open Sans"/>
              </a:rPr>
              <a:t>This dish is very important to my family. With a sister of 14 years, there are very few times when we cook together. This dish gives us the opportunity to spend time together. There are many separate parts to this dish, and each one of us can make one, and then come together to make something delicious and special, that we can all share and enjoy together. I’m not sure if this is a specific occasion, but almost every week, we have this meal. It is so good, and easy that it makes all happy to eat it. It is also an opportunity for my mom to cook instead of my dad. My dad is the chef in the house, so it always nice for my mom to get to cook. Burritos are culturally from Mexico. Burritos are made up of some combination of cheese, meat, beans, rice, guacamole, onion, cilantro, let me ask you, how could that not be delicious???</a:t>
            </a:r>
            <a:endParaRPr sz="1000">
              <a:solidFill>
                <a:schemeClr val="dk1"/>
              </a:solidFill>
              <a:latin typeface="Open Sans"/>
              <a:ea typeface="Open Sans"/>
              <a:cs typeface="Open Sans"/>
              <a:sym typeface="Open Sans"/>
            </a:endParaRPr>
          </a:p>
          <a:p>
            <a:pPr indent="0" lvl="0" marL="0" marR="0" rtl="0" algn="l">
              <a:lnSpc>
                <a:spcPct val="130000"/>
              </a:lnSpc>
              <a:spcBef>
                <a:spcPts val="1200"/>
              </a:spcBef>
              <a:spcAft>
                <a:spcPts val="0"/>
              </a:spcAft>
              <a:buClr>
                <a:srgbClr val="222222"/>
              </a:buClr>
              <a:buFont typeface="Arial"/>
              <a:buNone/>
            </a:pPr>
            <a:r>
              <a:t/>
            </a:r>
            <a:endParaRPr sz="1000">
              <a:latin typeface="Open Sans"/>
              <a:ea typeface="Open Sans"/>
              <a:cs typeface="Open Sans"/>
              <a:sym typeface="Open Sans"/>
            </a:endParaRPr>
          </a:p>
        </p:txBody>
      </p:sp>
      <p:sp>
        <p:nvSpPr>
          <p:cNvPr id="211" name="Google Shape;211;p36"/>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GARLIC</a:t>
            </a:r>
            <a:endParaRPr b="1" i="0" sz="2300" u="none" cap="none" strike="noStrike">
              <a:solidFill>
                <a:srgbClr val="000000"/>
              </a:solidFill>
              <a:latin typeface="Open Sans"/>
              <a:ea typeface="Open Sans"/>
              <a:cs typeface="Open Sans"/>
              <a:sym typeface="Open Sans"/>
            </a:endParaRPr>
          </a:p>
        </p:txBody>
      </p:sp>
      <p:sp>
        <p:nvSpPr>
          <p:cNvPr id="212" name="Google Shape;212;p36"/>
          <p:cNvSpPr txBox="1"/>
          <p:nvPr/>
        </p:nvSpPr>
        <p:spPr>
          <a:xfrm>
            <a:off x="202800" y="650425"/>
            <a:ext cx="2311200" cy="440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900">
                <a:solidFill>
                  <a:schemeClr val="dk1"/>
                </a:solidFill>
                <a:latin typeface="Open Sans"/>
                <a:ea typeface="Open Sans"/>
                <a:cs typeface="Open Sans"/>
                <a:sym typeface="Open Sans"/>
              </a:rPr>
              <a:t>All About My Spotlight Ingredient</a:t>
            </a:r>
            <a:endParaRPr b="1" sz="900">
              <a:solidFill>
                <a:schemeClr val="dk1"/>
              </a:solidFill>
              <a:latin typeface="Open Sans"/>
              <a:ea typeface="Open Sans"/>
              <a:cs typeface="Open Sans"/>
              <a:sym typeface="Open Sans"/>
            </a:endParaRPr>
          </a:p>
          <a:p>
            <a:pPr indent="0" lvl="0" marL="0" rtl="0" algn="l">
              <a:spcBef>
                <a:spcPts val="500"/>
              </a:spcBef>
              <a:spcAft>
                <a:spcPts val="0"/>
              </a:spcAft>
              <a:buNone/>
            </a:pPr>
            <a:r>
              <a:rPr lang="es" sz="900">
                <a:solidFill>
                  <a:schemeClr val="dk1"/>
                </a:solidFill>
                <a:latin typeface="Open Sans"/>
                <a:ea typeface="Open Sans"/>
                <a:cs typeface="Open Sans"/>
                <a:sym typeface="Open Sans"/>
              </a:rPr>
              <a:t>My spotlight ingredient is garlic. It is essential to harnessing and adding to the amazing flavor of this dish. Garlic has a white flaky skin surrounding the cloves inside. The cloves have a yellow tint to them, and have a brown edge. If you cut a clove open, it has small green rings inside. Depending on how you cook your garlic, it has different flavors. Raw garlic has a very tangy, strong, and earthy flavor. However, when  you roast garlic, it is very soft, oily (in a good way), and lessened in flavor. Roasting garlic is best for coating meats, and adding flavor to dishes. And when you saute garlic, it absorbs all the flavor making it delicious!!! Garlic is surprisingly not a root. Like potatoes, it is an underground stem. It is best to plant garlic in the fall. So, assuming you planted your garlic in fall, you should harvest them in July/ August. Make sure to harvest your plant before it becomes a flower, or it will result in low flavor and smaller cloves. Garlic is great for your immune system. If you can handle the flavor, garlic is great to take when your sick! Garlic also lowers cholesterol levels, making you less vulnerable to heart problems/ diseases.</a:t>
            </a:r>
            <a:endParaRPr sz="900">
              <a:solidFill>
                <a:schemeClr val="dk1"/>
              </a:solidFill>
              <a:latin typeface="Open Sans"/>
              <a:ea typeface="Open Sans"/>
              <a:cs typeface="Open Sans"/>
              <a:sym typeface="Open Sans"/>
            </a:endParaRPr>
          </a:p>
          <a:p>
            <a:pPr indent="0" lvl="0" marL="0" rtl="0" algn="l">
              <a:spcBef>
                <a:spcPts val="500"/>
              </a:spcBef>
              <a:spcAft>
                <a:spcPts val="0"/>
              </a:spcAft>
              <a:buNone/>
            </a:pPr>
            <a:r>
              <a:t/>
            </a:r>
            <a:endParaRPr b="1" sz="10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pic>
        <p:nvPicPr>
          <p:cNvPr id="217" name="Google Shape;217;p37"/>
          <p:cNvPicPr preferRelativeResize="0"/>
          <p:nvPr/>
        </p:nvPicPr>
        <p:blipFill rotWithShape="1">
          <a:blip r:embed="rId3">
            <a:alphaModFix/>
          </a:blip>
          <a:srcRect b="0" l="5665" r="5665" t="0"/>
          <a:stretch/>
        </p:blipFill>
        <p:spPr>
          <a:xfrm>
            <a:off x="0" y="0"/>
            <a:ext cx="3037500" cy="5143500"/>
          </a:xfrm>
          <a:prstGeom prst="rect">
            <a:avLst/>
          </a:prstGeom>
          <a:noFill/>
          <a:ln>
            <a:noFill/>
          </a:ln>
        </p:spPr>
      </p:pic>
      <p:sp>
        <p:nvSpPr>
          <p:cNvPr id="218" name="Google Shape;218;p37"/>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GARLIC BREAD</a:t>
            </a:r>
            <a:endParaRPr sz="800"/>
          </a:p>
        </p:txBody>
      </p:sp>
      <p:sp>
        <p:nvSpPr>
          <p:cNvPr id="219" name="Google Shape;219;p37"/>
          <p:cNvSpPr txBox="1"/>
          <p:nvPr/>
        </p:nvSpPr>
        <p:spPr>
          <a:xfrm>
            <a:off x="3219750" y="1433650"/>
            <a:ext cx="2754000" cy="155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½ cup of melted butter</a:t>
            </a:r>
            <a:endParaRPr/>
          </a:p>
          <a:p>
            <a:pPr indent="-330200" lvl="0" marL="457200" marR="0" rtl="0" algn="l">
              <a:lnSpc>
                <a:spcPct val="100000"/>
              </a:lnSpc>
              <a:spcBef>
                <a:spcPts val="0"/>
              </a:spcBef>
              <a:spcAft>
                <a:spcPts val="0"/>
              </a:spcAft>
              <a:buClr>
                <a:srgbClr val="000000"/>
              </a:buClr>
              <a:buSzPts val="1600"/>
              <a:buFont typeface="Open Sans"/>
              <a:buChar char="●"/>
            </a:pPr>
            <a:r>
              <a:rPr lang="es"/>
              <a:t>3 to 4 garlic cloves; minced</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20" name="Google Shape;220;p37"/>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ANTONIO VILLANUEVA</a:t>
            </a:r>
            <a:endParaRPr sz="600"/>
          </a:p>
        </p:txBody>
      </p:sp>
      <p:sp>
        <p:nvSpPr>
          <p:cNvPr id="221" name="Google Shape;221;p37"/>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Appetizer</a:t>
            </a:r>
            <a:endParaRPr i="1" sz="600"/>
          </a:p>
        </p:txBody>
      </p:sp>
      <p:sp>
        <p:nvSpPr>
          <p:cNvPr id="222" name="Google Shape;222;p37"/>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 Servings</a:t>
            </a:r>
            <a:endParaRPr i="1" sz="600"/>
          </a:p>
        </p:txBody>
      </p:sp>
      <p:sp>
        <p:nvSpPr>
          <p:cNvPr id="223" name="Google Shape;223;p37"/>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Teaspoon of olive oil</a:t>
            </a:r>
            <a:endParaRPr/>
          </a:p>
          <a:p>
            <a:pPr indent="-330200" lvl="0" marL="457200" rtl="0" algn="l">
              <a:spcBef>
                <a:spcPts val="0"/>
              </a:spcBef>
              <a:spcAft>
                <a:spcPts val="0"/>
              </a:spcAft>
              <a:buClr>
                <a:schemeClr val="dk1"/>
              </a:buClr>
              <a:buSzPts val="1600"/>
              <a:buFont typeface="Open Sans"/>
              <a:buChar char="●"/>
            </a:pPr>
            <a:r>
              <a:rPr lang="es">
                <a:solidFill>
                  <a:schemeClr val="dk1"/>
                </a:solidFill>
              </a:rPr>
              <a:t>1 loaf/ 1 pound of french bread halved lengthwise</a:t>
            </a:r>
            <a:endParaRPr/>
          </a:p>
          <a:p>
            <a:pPr indent="0" lvl="0" marL="457200" rtl="0" algn="l">
              <a:spcBef>
                <a:spcPts val="600"/>
              </a:spcBef>
              <a:spcAft>
                <a:spcPts val="0"/>
              </a:spcAft>
              <a:buNone/>
            </a:pPr>
            <a:r>
              <a:t/>
            </a:r>
            <a:endParaRPr b="0" i="0" sz="1600" u="none" cap="none" strike="noStrike">
              <a:solidFill>
                <a:srgbClr val="000000"/>
              </a:solidFill>
              <a:latin typeface="Open Sans"/>
              <a:ea typeface="Open Sans"/>
              <a:cs typeface="Open Sans"/>
              <a:sym typeface="Open Sans"/>
            </a:endParaRPr>
          </a:p>
        </p:txBody>
      </p:sp>
      <p:sp>
        <p:nvSpPr>
          <p:cNvPr id="224" name="Google Shape;224;p37"/>
          <p:cNvSpPr txBox="1"/>
          <p:nvPr/>
        </p:nvSpPr>
        <p:spPr>
          <a:xfrm>
            <a:off x="32197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t> In a small bowl combine butter, garlic and olive oil.</a:t>
            </a:r>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t>Brush over cut sides of bread.</a:t>
            </a:r>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t>Place, cut side up, on a baking sheet.</a:t>
            </a:r>
            <a:endParaRPr/>
          </a:p>
          <a:p>
            <a:pPr indent="-317500" lvl="0" marL="457200" marR="0" rtl="0" algn="l">
              <a:lnSpc>
                <a:spcPct val="100000"/>
              </a:lnSpc>
              <a:spcBef>
                <a:spcPts val="0"/>
              </a:spcBef>
              <a:spcAft>
                <a:spcPts val="0"/>
              </a:spcAft>
              <a:buSzPts val="1400"/>
              <a:buAutoNum type="arabicPeriod"/>
            </a:pPr>
            <a:r>
              <a:rPr lang="es"/>
              <a:t>Bake at 350 degrees for 5 minutes.</a:t>
            </a:r>
            <a:endParaRPr/>
          </a:p>
          <a:p>
            <a:pPr indent="-317500" lvl="0" marL="457200" marR="0" rtl="0" algn="l">
              <a:lnSpc>
                <a:spcPct val="100000"/>
              </a:lnSpc>
              <a:spcBef>
                <a:spcPts val="0"/>
              </a:spcBef>
              <a:spcAft>
                <a:spcPts val="0"/>
              </a:spcAft>
              <a:buSzPts val="1400"/>
              <a:buAutoNum type="arabicPeriod"/>
            </a:pPr>
            <a:r>
              <a:rPr lang="es"/>
              <a:t>Broil 4-6 inches from the heat for 2 minutes or until it’s golden brown.</a:t>
            </a:r>
            <a:endParaRPr/>
          </a:p>
          <a:p>
            <a:pPr indent="-317500" lvl="0" marL="457200" marR="0" rtl="0" algn="l">
              <a:lnSpc>
                <a:spcPct val="100000"/>
              </a:lnSpc>
              <a:spcBef>
                <a:spcPts val="0"/>
              </a:spcBef>
              <a:spcAft>
                <a:spcPts val="0"/>
              </a:spcAft>
              <a:buSzPts val="1400"/>
              <a:buAutoNum type="arabicPeriod"/>
            </a:pPr>
            <a:r>
              <a:rPr lang="es"/>
              <a:t>Cut into 2 inch slices.</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8"/>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GARLIC</a:t>
            </a:r>
            <a:endParaRPr/>
          </a:p>
          <a:p>
            <a:pPr indent="0" lvl="0" marL="0" marR="0" rtl="0" algn="l">
              <a:lnSpc>
                <a:spcPct val="100000"/>
              </a:lnSpc>
              <a:spcBef>
                <a:spcPts val="600"/>
              </a:spcBef>
              <a:spcAft>
                <a:spcPts val="0"/>
              </a:spcAft>
              <a:buClr>
                <a:schemeClr val="dk1"/>
              </a:buClr>
              <a:buSzPts val="1100"/>
              <a:buFont typeface="Arial"/>
              <a:buNone/>
            </a:pPr>
            <a:r>
              <a:rPr lang="es" sz="1100">
                <a:latin typeface="Open Sans"/>
                <a:ea typeface="Open Sans"/>
                <a:cs typeface="Open Sans"/>
                <a:sym typeface="Open Sans"/>
              </a:rPr>
              <a:t>My spotlight ingredient is Garlic. When Garlic is minced it looks like white popcorn kernels. The taste can be pretty strong but it’s still delicious with French bread. Garlic is the Bulb or the underground stem. Garlic is usually harvested in July about 9 months after being planted. There are some health benefits to Garlic. One of them is that it’s very nutritious but has little calories. Also Garlic can be used to cure many illnesses, including, the flu and the common cold.</a:t>
            </a:r>
            <a:endParaRPr sz="11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230" name="Google Shape;230;p38"/>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GARLIC BREAD</a:t>
            </a:r>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Garlic bread is special to my family because whenever we eat dinner together we’d always have Garlic Bread as a appetizer. While many people think that Garlic bread is from Italy it was actually made in America. I think Garlic bread is delicious because I really enjoy French bread on its own, but adding garlic to the mix makes it a treat. Also I rarely eat it so it makes it the more delicious to eat. Finally I really like garlic bread just because it has lots of flavor that makes it strong and delicious.                      </a:t>
            </a:r>
            <a:endParaRPr/>
          </a:p>
        </p:txBody>
      </p:sp>
      <p:pic>
        <p:nvPicPr>
          <p:cNvPr id="231" name="Google Shape;231;p38"/>
          <p:cNvPicPr preferRelativeResize="0"/>
          <p:nvPr/>
        </p:nvPicPr>
        <p:blipFill rotWithShape="1">
          <a:blip r:embed="rId3">
            <a:alphaModFix/>
          </a:blip>
          <a:srcRect b="13368" l="0" r="0" t="13376"/>
          <a:stretch/>
        </p:blipFill>
        <p:spPr>
          <a:xfrm>
            <a:off x="0" y="4450"/>
            <a:ext cx="4485900" cy="2488200"/>
          </a:xfrm>
          <a:prstGeom prst="rect">
            <a:avLst/>
          </a:prstGeom>
          <a:noFill/>
          <a:ln>
            <a:noFill/>
          </a:ln>
        </p:spPr>
      </p:pic>
      <p:pic>
        <p:nvPicPr>
          <p:cNvPr id="232" name="Google Shape;232;p38"/>
          <p:cNvPicPr preferRelativeResize="0"/>
          <p:nvPr/>
        </p:nvPicPr>
        <p:blipFill rotWithShape="1">
          <a:blip r:embed="rId4">
            <a:alphaModFix/>
          </a:blip>
          <a:srcRect b="9540" l="0" r="0" t="9540"/>
          <a:stretch/>
        </p:blipFill>
        <p:spPr>
          <a:xfrm>
            <a:off x="4619450" y="2655200"/>
            <a:ext cx="4558500" cy="2488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pic>
        <p:nvPicPr>
          <p:cNvPr id="237" name="Google Shape;237;p39"/>
          <p:cNvPicPr preferRelativeResize="0"/>
          <p:nvPr/>
        </p:nvPicPr>
        <p:blipFill rotWithShape="1">
          <a:blip r:embed="rId3">
            <a:alphaModFix/>
          </a:blip>
          <a:srcRect b="12487" l="16626" r="16626" t="0"/>
          <a:stretch/>
        </p:blipFill>
        <p:spPr>
          <a:xfrm>
            <a:off x="0" y="0"/>
            <a:ext cx="3280200" cy="2867100"/>
          </a:xfrm>
          <a:prstGeom prst="rect">
            <a:avLst/>
          </a:prstGeom>
          <a:noFill/>
          <a:ln>
            <a:noFill/>
          </a:ln>
        </p:spPr>
      </p:pic>
      <p:sp>
        <p:nvSpPr>
          <p:cNvPr id="238" name="Google Shape;238;p39"/>
          <p:cNvSpPr txBox="1"/>
          <p:nvPr/>
        </p:nvSpPr>
        <p:spPr>
          <a:xfrm>
            <a:off x="3357650" y="172925"/>
            <a:ext cx="5592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300">
                <a:latin typeface="Open Sans"/>
                <a:ea typeface="Open Sans"/>
                <a:cs typeface="Open Sans"/>
                <a:sym typeface="Open Sans"/>
              </a:rPr>
              <a:t>COD ON POTATO RAFTERS</a:t>
            </a:r>
            <a:endParaRPr sz="3300"/>
          </a:p>
        </p:txBody>
      </p:sp>
      <p:sp>
        <p:nvSpPr>
          <p:cNvPr id="239" name="Google Shape;239;p39"/>
          <p:cNvSpPr txBox="1"/>
          <p:nvPr/>
        </p:nvSpPr>
        <p:spPr>
          <a:xfrm>
            <a:off x="3357650" y="1105225"/>
            <a:ext cx="2898900" cy="162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Char char="●"/>
            </a:pPr>
            <a:r>
              <a:rPr lang="es" sz="1000">
                <a:solidFill>
                  <a:schemeClr val="dk1"/>
                </a:solidFill>
              </a:rPr>
              <a:t>1 ½ pounds yukon gold potatoes, unpeeled and scrubbed, sliced into ¼-inch-thick rounds</a:t>
            </a:r>
            <a:endParaRPr sz="1000">
              <a:solidFill>
                <a:schemeClr val="dk1"/>
              </a:solidFill>
            </a:endParaRPr>
          </a:p>
          <a:p>
            <a:pPr indent="-304800" lvl="0" marL="457200" rtl="0" algn="l">
              <a:spcBef>
                <a:spcPts val="0"/>
              </a:spcBef>
              <a:spcAft>
                <a:spcPts val="0"/>
              </a:spcAft>
              <a:buClr>
                <a:schemeClr val="dk1"/>
              </a:buClr>
              <a:buSzPts val="1200"/>
              <a:buChar char="●"/>
            </a:pPr>
            <a:r>
              <a:rPr lang="es" sz="1000">
                <a:solidFill>
                  <a:schemeClr val="dk1"/>
                </a:solidFill>
              </a:rPr>
              <a:t>2 tablespoons olive oil</a:t>
            </a:r>
            <a:endParaRPr sz="1000">
              <a:solidFill>
                <a:schemeClr val="dk1"/>
              </a:solidFill>
            </a:endParaRPr>
          </a:p>
          <a:p>
            <a:pPr indent="-304800" lvl="0" marL="457200" rtl="0" algn="l">
              <a:spcBef>
                <a:spcPts val="0"/>
              </a:spcBef>
              <a:spcAft>
                <a:spcPts val="0"/>
              </a:spcAft>
              <a:buClr>
                <a:schemeClr val="dk1"/>
              </a:buClr>
              <a:buSzPts val="1200"/>
              <a:buChar char="●"/>
            </a:pPr>
            <a:r>
              <a:rPr lang="es" sz="1000">
                <a:solidFill>
                  <a:schemeClr val="dk1"/>
                </a:solidFill>
              </a:rPr>
              <a:t>4 cloves garlic, minced</a:t>
            </a:r>
            <a:endParaRPr sz="1000">
              <a:solidFill>
                <a:schemeClr val="dk1"/>
              </a:solidFill>
            </a:endParaRPr>
          </a:p>
          <a:p>
            <a:pPr indent="-304800" lvl="0" marL="457200" rtl="0" algn="l">
              <a:spcBef>
                <a:spcPts val="0"/>
              </a:spcBef>
              <a:spcAft>
                <a:spcPts val="0"/>
              </a:spcAft>
              <a:buClr>
                <a:schemeClr val="dk1"/>
              </a:buClr>
              <a:buSzPts val="1200"/>
              <a:buChar char="●"/>
            </a:pPr>
            <a:r>
              <a:rPr lang="es" sz="1000">
                <a:solidFill>
                  <a:schemeClr val="dk1"/>
                </a:solidFill>
              </a:rPr>
              <a:t>½ teaspoon kosher salt</a:t>
            </a:r>
            <a:endParaRPr sz="1000">
              <a:solidFill>
                <a:schemeClr val="dk1"/>
              </a:solidFill>
            </a:endParaRPr>
          </a:p>
          <a:p>
            <a:pPr indent="-304800" lvl="0" marL="457200" rtl="0" algn="l">
              <a:spcBef>
                <a:spcPts val="0"/>
              </a:spcBef>
              <a:spcAft>
                <a:spcPts val="0"/>
              </a:spcAft>
              <a:buClr>
                <a:schemeClr val="dk1"/>
              </a:buClr>
              <a:buSzPts val="1200"/>
              <a:buChar char="●"/>
            </a:pPr>
            <a:r>
              <a:rPr lang="es" sz="1000">
                <a:solidFill>
                  <a:schemeClr val="dk1"/>
                </a:solidFill>
              </a:rPr>
              <a:t>½ teaspoon freshly ground pepper</a:t>
            </a:r>
            <a:endParaRPr b="0" i="0" u="none" cap="none" strike="noStrike">
              <a:solidFill>
                <a:srgbClr val="000000"/>
              </a:solidFill>
              <a:latin typeface="Open Sans"/>
              <a:ea typeface="Open Sans"/>
              <a:cs typeface="Open Sans"/>
              <a:sym typeface="Open Sans"/>
            </a:endParaRPr>
          </a:p>
        </p:txBody>
      </p:sp>
      <p:sp>
        <p:nvSpPr>
          <p:cNvPr id="240" name="Google Shape;240;p39"/>
          <p:cNvSpPr txBox="1"/>
          <p:nvPr/>
        </p:nvSpPr>
        <p:spPr>
          <a:xfrm>
            <a:off x="3357650" y="58492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NORA SPINGARN</a:t>
            </a:r>
            <a:endParaRPr sz="600"/>
          </a:p>
        </p:txBody>
      </p:sp>
      <p:sp>
        <p:nvSpPr>
          <p:cNvPr id="241" name="Google Shape;241;p39"/>
          <p:cNvSpPr txBox="1"/>
          <p:nvPr/>
        </p:nvSpPr>
        <p:spPr>
          <a:xfrm>
            <a:off x="3282600" y="9079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242" name="Google Shape;242;p39"/>
          <p:cNvSpPr txBox="1"/>
          <p:nvPr/>
        </p:nvSpPr>
        <p:spPr>
          <a:xfrm>
            <a:off x="6838600" y="974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5 SERVINGS</a:t>
            </a:r>
            <a:endParaRPr i="1" sz="600"/>
          </a:p>
        </p:txBody>
      </p:sp>
      <p:sp>
        <p:nvSpPr>
          <p:cNvPr id="243" name="Google Shape;243;p39"/>
          <p:cNvSpPr txBox="1"/>
          <p:nvPr/>
        </p:nvSpPr>
        <p:spPr>
          <a:xfrm>
            <a:off x="6109600" y="1105225"/>
            <a:ext cx="2754000" cy="185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Char char="●"/>
            </a:pPr>
            <a:r>
              <a:rPr lang="es" sz="1000">
                <a:solidFill>
                  <a:schemeClr val="dk1"/>
                </a:solidFill>
              </a:rPr>
              <a:t>½ teaspoon freshly ground pepper</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4 skinless cod fillets about 5 oz each</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4 tablespoons butter</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Fresh thyme sprigs if you have them, otherwise a bit of dried thyme</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Slices of lemon to garnish (optional)</a:t>
            </a:r>
            <a:endParaRPr b="0" i="0" sz="1600" u="none" cap="none" strike="noStrike">
              <a:solidFill>
                <a:srgbClr val="000000"/>
              </a:solidFill>
              <a:latin typeface="Open Sans"/>
              <a:ea typeface="Open Sans"/>
              <a:cs typeface="Open Sans"/>
              <a:sym typeface="Open Sans"/>
            </a:endParaRPr>
          </a:p>
        </p:txBody>
      </p:sp>
      <p:sp>
        <p:nvSpPr>
          <p:cNvPr id="244" name="Google Shape;244;p39"/>
          <p:cNvSpPr txBox="1"/>
          <p:nvPr/>
        </p:nvSpPr>
        <p:spPr>
          <a:xfrm>
            <a:off x="3357650" y="2732425"/>
            <a:ext cx="5592000" cy="22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PROCEDURE:</a:t>
            </a:r>
            <a:endParaRPr b="1">
              <a:latin typeface="Open Sans"/>
              <a:ea typeface="Open Sans"/>
              <a:cs typeface="Open Sans"/>
              <a:sym typeface="Open Sans"/>
            </a:endParaRPr>
          </a:p>
          <a:p>
            <a:pPr indent="-150324" lvl="0" marL="179999" rtl="0" algn="l">
              <a:spcBef>
                <a:spcPts val="0"/>
              </a:spcBef>
              <a:spcAft>
                <a:spcPts val="0"/>
              </a:spcAft>
              <a:buClr>
                <a:schemeClr val="dk1"/>
              </a:buClr>
              <a:buSzPts val="950"/>
              <a:buAutoNum type="arabicPeriod"/>
            </a:pPr>
            <a:r>
              <a:rPr lang="es" sz="950">
                <a:solidFill>
                  <a:schemeClr val="dk1"/>
                </a:solidFill>
              </a:rPr>
              <a:t>Preheat oven to 425 with rack in the center position. Line a sheet pan with parchment paper</a:t>
            </a:r>
            <a:endParaRPr sz="950">
              <a:solidFill>
                <a:schemeClr val="dk1"/>
              </a:solidFill>
            </a:endParaRPr>
          </a:p>
          <a:p>
            <a:pPr indent="-150324" lvl="0" marL="179999" rtl="0" algn="l">
              <a:spcBef>
                <a:spcPts val="0"/>
              </a:spcBef>
              <a:spcAft>
                <a:spcPts val="0"/>
              </a:spcAft>
              <a:buClr>
                <a:schemeClr val="dk1"/>
              </a:buClr>
              <a:buSzPts val="950"/>
              <a:buAutoNum type="arabicPeriod"/>
            </a:pPr>
            <a:r>
              <a:rPr lang="es" sz="950">
                <a:solidFill>
                  <a:schemeClr val="dk1"/>
                </a:solidFill>
              </a:rPr>
              <a:t>In a large bowl, toss the potatoes with the olive oil, garlic, salt, and pepper until thoroughly coated</a:t>
            </a:r>
            <a:endParaRPr sz="950">
              <a:solidFill>
                <a:schemeClr val="dk1"/>
              </a:solidFill>
            </a:endParaRPr>
          </a:p>
          <a:p>
            <a:pPr indent="-150324" lvl="0" marL="179999" rtl="0" algn="l">
              <a:spcBef>
                <a:spcPts val="0"/>
              </a:spcBef>
              <a:spcAft>
                <a:spcPts val="0"/>
              </a:spcAft>
              <a:buClr>
                <a:schemeClr val="dk1"/>
              </a:buClr>
              <a:buSzPts val="950"/>
              <a:buAutoNum type="arabicPeriod"/>
            </a:pPr>
            <a:r>
              <a:rPr lang="es" sz="950">
                <a:solidFill>
                  <a:schemeClr val="dk1"/>
                </a:solidFill>
              </a:rPr>
              <a:t>Assemble four potato rafts by overlapping potato slices on the prepared pan in rectangular mounds. Each raft should consist of 3 or 4 shingled rows and be roughly 4 by 6 inches; use 3 or 4 slices of potato per row.</a:t>
            </a:r>
            <a:endParaRPr sz="950">
              <a:solidFill>
                <a:schemeClr val="dk1"/>
              </a:solidFill>
            </a:endParaRPr>
          </a:p>
          <a:p>
            <a:pPr indent="-150324" lvl="0" marL="179999" rtl="0" algn="l">
              <a:spcBef>
                <a:spcPts val="0"/>
              </a:spcBef>
              <a:spcAft>
                <a:spcPts val="0"/>
              </a:spcAft>
              <a:buClr>
                <a:schemeClr val="dk1"/>
              </a:buClr>
              <a:buSzPts val="950"/>
              <a:buAutoNum type="arabicPeriod"/>
            </a:pPr>
            <a:r>
              <a:rPr lang="es" sz="950">
                <a:solidFill>
                  <a:schemeClr val="dk1"/>
                </a:solidFill>
              </a:rPr>
              <a:t>Roast the potatoes, rotating the pan halfway through, until golden brown and beginning to crisp, about 30 minutes. Remove pan from oven. </a:t>
            </a:r>
            <a:endParaRPr sz="950">
              <a:solidFill>
                <a:schemeClr val="dk1"/>
              </a:solidFill>
            </a:endParaRPr>
          </a:p>
          <a:p>
            <a:pPr indent="-150324" lvl="0" marL="179999" rtl="0" algn="l">
              <a:spcBef>
                <a:spcPts val="0"/>
              </a:spcBef>
              <a:spcAft>
                <a:spcPts val="0"/>
              </a:spcAft>
              <a:buClr>
                <a:schemeClr val="dk1"/>
              </a:buClr>
              <a:buSzPts val="950"/>
              <a:buAutoNum type="arabicPeriod"/>
            </a:pPr>
            <a:r>
              <a:rPr lang="es" sz="950">
                <a:solidFill>
                  <a:schemeClr val="dk1"/>
                </a:solidFill>
              </a:rPr>
              <a:t>Blot the fish fillets dry with a paper towel. Place one, skinned side down, centered on top of each potato raft. Tope each piece of fish with 1 tablespoon butter and 2 sprigs thyme (or dust with dried thyme).</a:t>
            </a:r>
            <a:endParaRPr sz="950">
              <a:solidFill>
                <a:schemeClr val="dk1"/>
              </a:solidFill>
            </a:endParaRPr>
          </a:p>
          <a:p>
            <a:pPr indent="-150324" lvl="0" marL="179999" rtl="0" algn="l">
              <a:spcBef>
                <a:spcPts val="0"/>
              </a:spcBef>
              <a:spcAft>
                <a:spcPts val="0"/>
              </a:spcAft>
              <a:buClr>
                <a:schemeClr val="dk1"/>
              </a:buClr>
              <a:buSzPts val="950"/>
              <a:buAutoNum type="arabicPeriod"/>
            </a:pPr>
            <a:r>
              <a:rPr lang="es" sz="950">
                <a:solidFill>
                  <a:schemeClr val="dk1"/>
                </a:solidFill>
              </a:rPr>
              <a:t>Return the pan to the oven and roast until the fish is flaky and opaque, about 15 minutes. </a:t>
            </a:r>
            <a:endParaRPr sz="950">
              <a:solidFill>
                <a:schemeClr val="dk1"/>
              </a:solidFill>
            </a:endParaRPr>
          </a:p>
          <a:p>
            <a:pPr indent="-150324" lvl="0" marL="179999" rtl="0" algn="l">
              <a:spcBef>
                <a:spcPts val="0"/>
              </a:spcBef>
              <a:spcAft>
                <a:spcPts val="0"/>
              </a:spcAft>
              <a:buClr>
                <a:schemeClr val="dk1"/>
              </a:buClr>
              <a:buSzPts val="950"/>
              <a:buAutoNum type="arabicPeriod"/>
            </a:pPr>
            <a:r>
              <a:rPr lang="es" sz="950">
                <a:solidFill>
                  <a:schemeClr val="dk1"/>
                </a:solidFill>
              </a:rPr>
              <a:t>Transfer the potato rafts and accompanying fillets to individual pates, ideally with a big spatula. Serve hot.</a:t>
            </a:r>
            <a:endParaRPr sz="950">
              <a:solidFill>
                <a:schemeClr val="dk1"/>
              </a:solidFill>
            </a:endParaRPr>
          </a:p>
          <a:p>
            <a:pPr indent="-150324" lvl="0" marL="179999" rtl="0" algn="l">
              <a:spcBef>
                <a:spcPts val="0"/>
              </a:spcBef>
              <a:spcAft>
                <a:spcPts val="0"/>
              </a:spcAft>
              <a:buClr>
                <a:schemeClr val="dk1"/>
              </a:buClr>
              <a:buSzPts val="950"/>
              <a:buAutoNum type="arabicPeriod"/>
            </a:pPr>
            <a:r>
              <a:rPr lang="es" sz="950">
                <a:solidFill>
                  <a:schemeClr val="dk1"/>
                </a:solidFill>
              </a:rPr>
              <a:t>Enjoy!</a:t>
            </a:r>
            <a:endParaRPr sz="950">
              <a:solidFill>
                <a:schemeClr val="dk1"/>
              </a:solidFill>
            </a:endParaRPr>
          </a:p>
          <a:p>
            <a:pPr indent="0" lvl="0" marL="457200" marR="0" rtl="0" algn="l">
              <a:lnSpc>
                <a:spcPct val="100000"/>
              </a:lnSpc>
              <a:spcBef>
                <a:spcPts val="5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descr="Image result for cod on top of potatoes" id="245" name="Google Shape;245;p39"/>
          <p:cNvPicPr preferRelativeResize="0"/>
          <p:nvPr/>
        </p:nvPicPr>
        <p:blipFill rotWithShape="1">
          <a:blip r:embed="rId4">
            <a:alphaModFix/>
          </a:blip>
          <a:srcRect b="16470" l="0" r="0" t="-16470"/>
          <a:stretch/>
        </p:blipFill>
        <p:spPr>
          <a:xfrm>
            <a:off x="0" y="2509775"/>
            <a:ext cx="3280200" cy="2633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pic>
        <p:nvPicPr>
          <p:cNvPr id="250" name="Google Shape;250;p40"/>
          <p:cNvPicPr preferRelativeResize="0"/>
          <p:nvPr/>
        </p:nvPicPr>
        <p:blipFill rotWithShape="1">
          <a:blip r:embed="rId3">
            <a:alphaModFix/>
          </a:blip>
          <a:srcRect b="0" l="28339" r="28339" t="0"/>
          <a:stretch/>
        </p:blipFill>
        <p:spPr>
          <a:xfrm>
            <a:off x="5714999" y="0"/>
            <a:ext cx="3429000" cy="5143500"/>
          </a:xfrm>
          <a:prstGeom prst="rect">
            <a:avLst/>
          </a:prstGeom>
          <a:noFill/>
          <a:ln>
            <a:noFill/>
          </a:ln>
        </p:spPr>
      </p:pic>
      <p:sp>
        <p:nvSpPr>
          <p:cNvPr id="251" name="Google Shape;251;p40"/>
          <p:cNvSpPr txBox="1"/>
          <p:nvPr/>
        </p:nvSpPr>
        <p:spPr>
          <a:xfrm>
            <a:off x="2925638" y="607225"/>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rPr lang="es" sz="1100"/>
              <a:t>This recipe is special to my family because I don’t eat that much meat, but I love fish. Also, we go to Cape Cod, Massachusetts every year and cod on potato rafters is a traditional dish when we go there. The potatoes and the cod clashes wonderfully, with a mix of perfect and interesting textures. The seasoning makes everything better, too. It is delicious because the cod is perfectly seasoned and goes really well with the potatoes. When I put it in my mouth, I am met with a crazy but perfect combination of textures and flavors</a:t>
            </a:r>
            <a:endParaRPr sz="1100">
              <a:latin typeface="Open Sans"/>
              <a:ea typeface="Open Sans"/>
              <a:cs typeface="Open Sans"/>
              <a:sym typeface="Open Sans"/>
            </a:endParaRPr>
          </a:p>
        </p:txBody>
      </p:sp>
      <p:sp>
        <p:nvSpPr>
          <p:cNvPr id="252" name="Google Shape;252;p40"/>
          <p:cNvSpPr txBox="1"/>
          <p:nvPr/>
        </p:nvSpPr>
        <p:spPr>
          <a:xfrm>
            <a:off x="17460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POTATOES</a:t>
            </a:r>
            <a:endParaRPr b="1" i="0" sz="2300" u="none" cap="none" strike="noStrike">
              <a:solidFill>
                <a:srgbClr val="000000"/>
              </a:solidFill>
              <a:latin typeface="Open Sans"/>
              <a:ea typeface="Open Sans"/>
              <a:cs typeface="Open Sans"/>
              <a:sym typeface="Open Sans"/>
            </a:endParaRPr>
          </a:p>
        </p:txBody>
      </p:sp>
      <p:sp>
        <p:nvSpPr>
          <p:cNvPr id="253" name="Google Shape;253;p40"/>
          <p:cNvSpPr txBox="1"/>
          <p:nvPr/>
        </p:nvSpPr>
        <p:spPr>
          <a:xfrm>
            <a:off x="216075" y="720050"/>
            <a:ext cx="23112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chemeClr val="dk1"/>
              </a:buClr>
              <a:buSzPts val="1100"/>
              <a:buFont typeface="Arial"/>
              <a:buNone/>
            </a:pPr>
            <a:r>
              <a:rPr i="1" lang="es" sz="1000"/>
              <a:t>The spotlight ingredient of this dish is potatoes. Potatoes taste starchy, earthy and rich, thick with soft and pasty insides. The skin is light brown or tan, with little indents and dots all over. The insides are a lighter tan. The potato might seem like a root because it grows underground, but, like garlic, onions and radish, it is actually an underground stem. The actual roots sprout out of the bottom of the vegetable. The harvest of potatoes should lie in September or `October, as potatoes have a ripening time of 140 – 160 days. Potatoes are a good source of antioxidants, which may reduce the risk of chronic diseases like heart disease, diabetes and certain cancers. However, more human-based research is required before making any recommendations. The potato, in combination with the zinc and copper strips acts as a battery. The potato is about 80% water and 20% solids. </a:t>
            </a:r>
            <a:endParaRPr i="1" sz="1000"/>
          </a:p>
          <a:p>
            <a:pPr indent="0" lvl="0" marL="0" marR="0" rtl="0" algn="l">
              <a:lnSpc>
                <a:spcPct val="100000"/>
              </a:lnSpc>
              <a:spcBef>
                <a:spcPts val="600"/>
              </a:spcBef>
              <a:spcAft>
                <a:spcPts val="0"/>
              </a:spcAft>
              <a:buClr>
                <a:schemeClr val="dk1"/>
              </a:buClr>
              <a:buSzPts val="1100"/>
              <a:buFont typeface="Arial"/>
              <a:buNone/>
            </a:pPr>
            <a:r>
              <a:t/>
            </a:r>
            <a:endParaRPr i="1" sz="10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i="1" sz="10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pic>
        <p:nvPicPr>
          <p:cNvPr id="258" name="Google Shape;258;p41"/>
          <p:cNvPicPr preferRelativeResize="0"/>
          <p:nvPr/>
        </p:nvPicPr>
        <p:blipFill rotWithShape="1">
          <a:blip r:embed="rId3">
            <a:alphaModFix/>
          </a:blip>
          <a:srcRect b="4988" l="21834" r="21834" t="0"/>
          <a:stretch/>
        </p:blipFill>
        <p:spPr>
          <a:xfrm>
            <a:off x="0" y="0"/>
            <a:ext cx="3280200" cy="3111900"/>
          </a:xfrm>
          <a:prstGeom prst="rect">
            <a:avLst/>
          </a:prstGeom>
          <a:noFill/>
          <a:ln>
            <a:noFill/>
          </a:ln>
        </p:spPr>
      </p:pic>
      <p:pic>
        <p:nvPicPr>
          <p:cNvPr id="259" name="Google Shape;259;p41"/>
          <p:cNvPicPr preferRelativeResize="0"/>
          <p:nvPr/>
        </p:nvPicPr>
        <p:blipFill rotWithShape="1">
          <a:blip r:embed="rId4">
            <a:alphaModFix/>
          </a:blip>
          <a:srcRect b="24102" l="0" r="0" t="38013"/>
          <a:stretch/>
        </p:blipFill>
        <p:spPr>
          <a:xfrm>
            <a:off x="0" y="3275400"/>
            <a:ext cx="3280200" cy="1868100"/>
          </a:xfrm>
          <a:prstGeom prst="rect">
            <a:avLst/>
          </a:prstGeom>
          <a:noFill/>
          <a:ln>
            <a:noFill/>
          </a:ln>
        </p:spPr>
      </p:pic>
      <p:sp>
        <p:nvSpPr>
          <p:cNvPr id="260" name="Google Shape;260;p41"/>
          <p:cNvSpPr txBox="1"/>
          <p:nvPr/>
        </p:nvSpPr>
        <p:spPr>
          <a:xfrm>
            <a:off x="3295950" y="157450"/>
            <a:ext cx="5751000" cy="533400"/>
          </a:xfrm>
          <a:prstGeom prst="rect">
            <a:avLst/>
          </a:prstGeom>
          <a:noFill/>
          <a:ln cap="flat" cmpd="sng" w="9525">
            <a:solidFill>
              <a:srgbClr val="000000">
                <a:alpha val="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700">
                <a:latin typeface="Open Sans"/>
                <a:ea typeface="Open Sans"/>
                <a:cs typeface="Open Sans"/>
                <a:sym typeface="Open Sans"/>
              </a:rPr>
              <a:t>French Eggs With Mushrooms</a:t>
            </a:r>
            <a:endParaRPr b="1" sz="600"/>
          </a:p>
        </p:txBody>
      </p:sp>
      <p:sp>
        <p:nvSpPr>
          <p:cNvPr id="261" name="Google Shape;261;p41"/>
          <p:cNvSpPr txBox="1"/>
          <p:nvPr/>
        </p:nvSpPr>
        <p:spPr>
          <a:xfrm>
            <a:off x="33721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46200" lvl="0" marL="450000" marR="0" rtl="0" algn="l">
              <a:lnSpc>
                <a:spcPct val="100000"/>
              </a:lnSpc>
              <a:spcBef>
                <a:spcPts val="0"/>
              </a:spcBef>
              <a:spcAft>
                <a:spcPts val="0"/>
              </a:spcAft>
              <a:buSzPts val="1200"/>
              <a:buFont typeface="Open Sans"/>
              <a:buChar char="●"/>
            </a:pPr>
            <a:r>
              <a:rPr lang="es" sz="1000"/>
              <a:t>6 eggs</a:t>
            </a:r>
            <a:endParaRPr sz="1000"/>
          </a:p>
          <a:p>
            <a:pPr indent="-346200" lvl="0" marL="450000" marR="0" rtl="0" algn="l">
              <a:lnSpc>
                <a:spcPct val="100000"/>
              </a:lnSpc>
              <a:spcBef>
                <a:spcPts val="0"/>
              </a:spcBef>
              <a:spcAft>
                <a:spcPts val="0"/>
              </a:spcAft>
              <a:buSzPts val="1200"/>
              <a:buFont typeface="Open Sans"/>
              <a:buChar char="●"/>
            </a:pPr>
            <a:r>
              <a:rPr lang="es" sz="1000"/>
              <a:t>4 chives chopped</a:t>
            </a:r>
            <a:endParaRPr sz="1000"/>
          </a:p>
          <a:p>
            <a:pPr indent="-346200" lvl="0" marL="450000" marR="0" rtl="0" algn="l">
              <a:lnSpc>
                <a:spcPct val="100000"/>
              </a:lnSpc>
              <a:spcBef>
                <a:spcPts val="0"/>
              </a:spcBef>
              <a:spcAft>
                <a:spcPts val="0"/>
              </a:spcAft>
              <a:buSzPts val="1200"/>
              <a:buFont typeface="Open Sans"/>
              <a:buChar char="●"/>
            </a:pPr>
            <a:r>
              <a:rPr lang="es" sz="1000"/>
              <a:t>8 portobello mushrooms sliced</a:t>
            </a:r>
            <a:endParaRPr sz="1000"/>
          </a:p>
          <a:p>
            <a:pPr indent="-346200" lvl="0" marL="450000" marR="0" rtl="0" algn="l">
              <a:lnSpc>
                <a:spcPct val="100000"/>
              </a:lnSpc>
              <a:spcBef>
                <a:spcPts val="0"/>
              </a:spcBef>
              <a:spcAft>
                <a:spcPts val="0"/>
              </a:spcAft>
              <a:buSzPts val="1200"/>
              <a:buFont typeface="Open Sans"/>
              <a:buChar char="●"/>
            </a:pPr>
            <a:r>
              <a:rPr lang="es" sz="1000"/>
              <a:t>3 Tablespoons butter</a:t>
            </a:r>
            <a:endParaRPr sz="1000"/>
          </a:p>
          <a:p>
            <a:pPr indent="-346200" lvl="0" marL="450000" marR="0" rtl="0" algn="l">
              <a:lnSpc>
                <a:spcPct val="100000"/>
              </a:lnSpc>
              <a:spcBef>
                <a:spcPts val="0"/>
              </a:spcBef>
              <a:spcAft>
                <a:spcPts val="0"/>
              </a:spcAft>
              <a:buSzPts val="1200"/>
              <a:buFont typeface="Open Sans"/>
              <a:buChar char="●"/>
            </a:pPr>
            <a:r>
              <a:rPr lang="es" sz="1000"/>
              <a:t>Dash of olive oil</a:t>
            </a:r>
            <a:endParaRPr sz="1000"/>
          </a:p>
          <a:p>
            <a:pPr indent="-346200" lvl="0" marL="450000" marR="0" rtl="0" algn="l">
              <a:lnSpc>
                <a:spcPct val="100000"/>
              </a:lnSpc>
              <a:spcBef>
                <a:spcPts val="0"/>
              </a:spcBef>
              <a:spcAft>
                <a:spcPts val="0"/>
              </a:spcAft>
              <a:buSzPts val="1200"/>
              <a:buFont typeface="Open Sans"/>
              <a:buChar char="●"/>
            </a:pPr>
            <a:r>
              <a:rPr lang="es" sz="1000"/>
              <a:t>4 slices of bread</a:t>
            </a:r>
            <a:endParaRPr sz="1000"/>
          </a:p>
          <a:p>
            <a:pPr indent="0" lvl="0" marL="457200" marR="0" rtl="0" algn="l">
              <a:lnSpc>
                <a:spcPct val="100000"/>
              </a:lnSpc>
              <a:spcBef>
                <a:spcPts val="0"/>
              </a:spcBef>
              <a:spcAft>
                <a:spcPts val="0"/>
              </a:spcAft>
              <a:buNone/>
            </a:pPr>
            <a:r>
              <a:t/>
            </a:r>
            <a:endParaRPr sz="1000"/>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62" name="Google Shape;262;p41"/>
          <p:cNvSpPr txBox="1"/>
          <p:nvPr/>
        </p:nvSpPr>
        <p:spPr>
          <a:xfrm>
            <a:off x="32959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Abel W. Bellows</a:t>
            </a:r>
            <a:endParaRPr sz="600">
              <a:latin typeface="Open Sans"/>
              <a:ea typeface="Open Sans"/>
              <a:cs typeface="Open Sans"/>
              <a:sym typeface="Open Sans"/>
            </a:endParaRPr>
          </a:p>
        </p:txBody>
      </p:sp>
      <p:sp>
        <p:nvSpPr>
          <p:cNvPr id="263" name="Google Shape;263;p41"/>
          <p:cNvSpPr txBox="1"/>
          <p:nvPr/>
        </p:nvSpPr>
        <p:spPr>
          <a:xfrm>
            <a:off x="32959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264" name="Google Shape;264;p41"/>
          <p:cNvSpPr txBox="1"/>
          <p:nvPr/>
        </p:nvSpPr>
        <p:spPr>
          <a:xfrm>
            <a:off x="68773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 Serves 4</a:t>
            </a:r>
            <a:endParaRPr i="1" sz="600"/>
          </a:p>
        </p:txBody>
      </p:sp>
      <p:sp>
        <p:nvSpPr>
          <p:cNvPr id="265" name="Google Shape;265;p41"/>
          <p:cNvSpPr txBox="1"/>
          <p:nvPr/>
        </p:nvSpPr>
        <p:spPr>
          <a:xfrm>
            <a:off x="63084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66" name="Google Shape;266;p41"/>
          <p:cNvSpPr txBox="1"/>
          <p:nvPr/>
        </p:nvSpPr>
        <p:spPr>
          <a:xfrm>
            <a:off x="33721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1150" lvl="0" marL="457200" marR="0" rtl="0" algn="l">
              <a:lnSpc>
                <a:spcPct val="100000"/>
              </a:lnSpc>
              <a:spcBef>
                <a:spcPts val="0"/>
              </a:spcBef>
              <a:spcAft>
                <a:spcPts val="0"/>
              </a:spcAft>
              <a:buSzPts val="1300"/>
              <a:buFont typeface="Open Sans"/>
              <a:buAutoNum type="arabicPeriod"/>
            </a:pPr>
            <a:r>
              <a:rPr lang="es" sz="1100"/>
              <a:t>Saute mushrooms until browned, set aside.</a:t>
            </a:r>
            <a:endParaRPr sz="1100"/>
          </a:p>
          <a:p>
            <a:pPr indent="-311150" lvl="0" marL="457200" marR="0" rtl="0" algn="l">
              <a:lnSpc>
                <a:spcPct val="100000"/>
              </a:lnSpc>
              <a:spcBef>
                <a:spcPts val="0"/>
              </a:spcBef>
              <a:spcAft>
                <a:spcPts val="0"/>
              </a:spcAft>
              <a:buSzPts val="1300"/>
              <a:buFont typeface="Open Sans"/>
              <a:buAutoNum type="arabicPeriod"/>
            </a:pPr>
            <a:r>
              <a:rPr lang="es" sz="1100"/>
              <a:t>Melt ⅔ of butter in a pan over low heat until completely melted</a:t>
            </a:r>
            <a:endParaRPr sz="1100"/>
          </a:p>
          <a:p>
            <a:pPr indent="-311150" lvl="0" marL="457200" marR="0" rtl="0" algn="l">
              <a:lnSpc>
                <a:spcPct val="100000"/>
              </a:lnSpc>
              <a:spcBef>
                <a:spcPts val="0"/>
              </a:spcBef>
              <a:spcAft>
                <a:spcPts val="0"/>
              </a:spcAft>
              <a:buSzPts val="1300"/>
              <a:buFont typeface="Open Sans"/>
              <a:buAutoNum type="arabicPeriod"/>
            </a:pPr>
            <a:r>
              <a:rPr lang="es" sz="1100"/>
              <a:t>Beat eggs and add to pan with mushrooms.</a:t>
            </a:r>
            <a:endParaRPr sz="1100"/>
          </a:p>
          <a:p>
            <a:pPr indent="-311150" lvl="0" marL="457200" marR="0" rtl="0" algn="l">
              <a:lnSpc>
                <a:spcPct val="100000"/>
              </a:lnSpc>
              <a:spcBef>
                <a:spcPts val="0"/>
              </a:spcBef>
              <a:spcAft>
                <a:spcPts val="0"/>
              </a:spcAft>
              <a:buSzPts val="1300"/>
              <a:buFont typeface="Open Sans"/>
              <a:buAutoNum type="arabicPeriod"/>
            </a:pPr>
            <a:r>
              <a:rPr lang="es" sz="1100"/>
              <a:t>Stir constantly in 1 direction until it forms into curds continue stirring for 1- 2 min and add remaining butter and stir for 2 min more.</a:t>
            </a:r>
            <a:endParaRPr sz="1100"/>
          </a:p>
          <a:p>
            <a:pPr indent="-311150" lvl="0" marL="457200" marR="0" rtl="0" algn="l">
              <a:lnSpc>
                <a:spcPct val="100000"/>
              </a:lnSpc>
              <a:spcBef>
                <a:spcPts val="0"/>
              </a:spcBef>
              <a:spcAft>
                <a:spcPts val="0"/>
              </a:spcAft>
              <a:buSzPts val="1300"/>
              <a:buFont typeface="Open Sans"/>
              <a:buAutoNum type="arabicPeriod"/>
            </a:pPr>
            <a:r>
              <a:rPr lang="es" sz="1100"/>
              <a:t>Toast bread for 5 min under broiler.</a:t>
            </a:r>
            <a:endParaRPr sz="1100"/>
          </a:p>
          <a:p>
            <a:pPr indent="-311150" lvl="0" marL="457200" marR="0" rtl="0" algn="l">
              <a:lnSpc>
                <a:spcPct val="100000"/>
              </a:lnSpc>
              <a:spcBef>
                <a:spcPts val="0"/>
              </a:spcBef>
              <a:spcAft>
                <a:spcPts val="0"/>
              </a:spcAft>
              <a:buSzPts val="1300"/>
              <a:buFont typeface="Open Sans"/>
              <a:buAutoNum type="arabicPeriod"/>
            </a:pPr>
            <a:r>
              <a:rPr lang="es" sz="1100"/>
              <a:t>Put eggs on bread and sprinkle chives on top.</a:t>
            </a:r>
            <a:endParaRPr sz="1100"/>
          </a:p>
          <a:p>
            <a:pPr indent="-311150" lvl="0" marL="457200" marR="0" rtl="0" algn="l">
              <a:lnSpc>
                <a:spcPct val="100000"/>
              </a:lnSpc>
              <a:spcBef>
                <a:spcPts val="0"/>
              </a:spcBef>
              <a:spcAft>
                <a:spcPts val="0"/>
              </a:spcAft>
              <a:buSzPts val="1300"/>
              <a:buFont typeface="Open Sans"/>
              <a:buAutoNum type="arabicPeriod"/>
            </a:pPr>
            <a:r>
              <a:rPr lang="es" sz="1100"/>
              <a:t>Serve hot.</a:t>
            </a:r>
            <a:endParaRPr sz="1100"/>
          </a:p>
          <a:p>
            <a:pPr indent="0" lvl="0" marL="457200" marR="0" rtl="0" algn="l">
              <a:lnSpc>
                <a:spcPct val="100000"/>
              </a:lnSpc>
              <a:spcBef>
                <a:spcPts val="0"/>
              </a:spcBef>
              <a:spcAft>
                <a:spcPts val="0"/>
              </a:spcAft>
              <a:buNone/>
            </a:pPr>
            <a:r>
              <a:t/>
            </a:r>
            <a:endParaRPr sz="1100"/>
          </a:p>
          <a:p>
            <a:pPr indent="0" lvl="0" marL="457200" marR="0" rtl="0" algn="l">
              <a:lnSpc>
                <a:spcPct val="100000"/>
              </a:lnSpc>
              <a:spcBef>
                <a:spcPts val="0"/>
              </a:spcBef>
              <a:spcAft>
                <a:spcPts val="0"/>
              </a:spcAft>
              <a:buNone/>
            </a:pPr>
            <a:r>
              <a:t/>
            </a:r>
            <a:endParaRPr sz="1100"/>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42"/>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MUSHROOMS</a:t>
            </a:r>
            <a:endParaRPr b="1"/>
          </a:p>
          <a:p>
            <a:pPr indent="457200" lvl="0" marL="0" marR="0" rtl="0" algn="l">
              <a:lnSpc>
                <a:spcPct val="100000"/>
              </a:lnSpc>
              <a:spcBef>
                <a:spcPts val="600"/>
              </a:spcBef>
              <a:spcAft>
                <a:spcPts val="0"/>
              </a:spcAft>
              <a:buClr>
                <a:schemeClr val="dk1"/>
              </a:buClr>
              <a:buSzPts val="1100"/>
              <a:buFont typeface="Arial"/>
              <a:buNone/>
            </a:pPr>
            <a:r>
              <a:rPr lang="es" sz="1300">
                <a:latin typeface="Open Sans"/>
                <a:ea typeface="Open Sans"/>
                <a:cs typeface="Open Sans"/>
                <a:sym typeface="Open Sans"/>
              </a:rPr>
              <a:t>My spotlight ingredient is mushrooms. Most Mushrooms are brown, white or yellow. The body of the mushroom, the mycelium, can stretch for miles. Mushrooms are a anti-inflammatory. This means that mushrooms reduce swelling and pain. Mushrooms are technically not plants they are fungi. The mushroom we eat is the cap and stem of this fungus. Mushrooms need to grow for 60 days from planting. Mushrooms taste good in many things such as pasta, omelettes, pies, soups, and salad.</a:t>
            </a:r>
            <a:endParaRPr sz="13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272" name="Google Shape;272;p42"/>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My Recipe</a:t>
            </a:r>
            <a:endParaRPr/>
          </a:p>
          <a:p>
            <a:pPr indent="457200" lvl="0" marL="0" marR="0" rtl="0" algn="l">
              <a:lnSpc>
                <a:spcPct val="100000"/>
              </a:lnSpc>
              <a:spcBef>
                <a:spcPts val="600"/>
              </a:spcBef>
              <a:spcAft>
                <a:spcPts val="0"/>
              </a:spcAft>
              <a:buClr>
                <a:schemeClr val="dk1"/>
              </a:buClr>
              <a:buSzPts val="1100"/>
              <a:buFont typeface="Arial"/>
              <a:buNone/>
            </a:pPr>
            <a:r>
              <a:rPr lang="es" sz="1500">
                <a:latin typeface="Open Sans"/>
                <a:ea typeface="Open Sans"/>
                <a:cs typeface="Open Sans"/>
                <a:sym typeface="Open Sans"/>
              </a:rPr>
              <a:t>This recipe is the first recipe I ever made by myself.  My family loves to eat this recipe with toast in the morning for breakfast, lunch or dinner. We first made this recipe in California on a vacation. We fell in love with french eggs at first taste. This recipe is delicious because of the sauteed mushrooms. They add a meaty flavor that makes this dish as good as it is.</a:t>
            </a:r>
            <a:endParaRPr sz="15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273" name="Google Shape;273;p42"/>
          <p:cNvPicPr preferRelativeResize="0"/>
          <p:nvPr/>
        </p:nvPicPr>
        <p:blipFill rotWithShape="1">
          <a:blip r:embed="rId3">
            <a:alphaModFix/>
          </a:blip>
          <a:srcRect b="7228" l="0" r="0" t="7228"/>
          <a:stretch/>
        </p:blipFill>
        <p:spPr>
          <a:xfrm>
            <a:off x="0" y="0"/>
            <a:ext cx="4485900" cy="2464500"/>
          </a:xfrm>
          <a:prstGeom prst="rect">
            <a:avLst/>
          </a:prstGeom>
          <a:noFill/>
          <a:ln>
            <a:noFill/>
          </a:ln>
        </p:spPr>
      </p:pic>
      <p:pic>
        <p:nvPicPr>
          <p:cNvPr id="274" name="Google Shape;274;p42"/>
          <p:cNvPicPr preferRelativeResize="0"/>
          <p:nvPr/>
        </p:nvPicPr>
        <p:blipFill rotWithShape="1">
          <a:blip r:embed="rId4">
            <a:alphaModFix/>
          </a:blip>
          <a:srcRect b="9302" l="0" r="0" t="9310"/>
          <a:stretch/>
        </p:blipFill>
        <p:spPr>
          <a:xfrm>
            <a:off x="4454300" y="2612400"/>
            <a:ext cx="4689600" cy="2531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pic>
        <p:nvPicPr>
          <p:cNvPr id="279" name="Google Shape;279;p43"/>
          <p:cNvPicPr preferRelativeResize="0"/>
          <p:nvPr/>
        </p:nvPicPr>
        <p:blipFill rotWithShape="1">
          <a:blip r:embed="rId3">
            <a:alphaModFix/>
          </a:blip>
          <a:srcRect b="16706" l="0" r="0" t="16706"/>
          <a:stretch/>
        </p:blipFill>
        <p:spPr>
          <a:xfrm>
            <a:off x="2400" y="0"/>
            <a:ext cx="3280200" cy="3276300"/>
          </a:xfrm>
          <a:prstGeom prst="rect">
            <a:avLst/>
          </a:prstGeom>
          <a:noFill/>
          <a:ln>
            <a:noFill/>
          </a:ln>
        </p:spPr>
      </p:pic>
      <p:pic>
        <p:nvPicPr>
          <p:cNvPr id="280" name="Google Shape;280;p43"/>
          <p:cNvPicPr preferRelativeResize="0"/>
          <p:nvPr/>
        </p:nvPicPr>
        <p:blipFill rotWithShape="1">
          <a:blip r:embed="rId4">
            <a:alphaModFix/>
          </a:blip>
          <a:srcRect b="3077" l="0" r="0" t="3087"/>
          <a:stretch/>
        </p:blipFill>
        <p:spPr>
          <a:xfrm>
            <a:off x="2400" y="3412175"/>
            <a:ext cx="3280200" cy="1731300"/>
          </a:xfrm>
          <a:prstGeom prst="rect">
            <a:avLst/>
          </a:prstGeom>
          <a:noFill/>
          <a:ln>
            <a:noFill/>
          </a:ln>
        </p:spPr>
      </p:pic>
      <p:sp>
        <p:nvSpPr>
          <p:cNvPr id="281" name="Google Shape;281;p43"/>
          <p:cNvSpPr txBox="1"/>
          <p:nvPr/>
        </p:nvSpPr>
        <p:spPr>
          <a:xfrm>
            <a:off x="32959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CAPRESE</a:t>
            </a:r>
            <a:endParaRPr sz="800"/>
          </a:p>
        </p:txBody>
      </p:sp>
      <p:sp>
        <p:nvSpPr>
          <p:cNvPr id="282" name="Google Shape;282;p43"/>
          <p:cNvSpPr txBox="1"/>
          <p:nvPr/>
        </p:nvSpPr>
        <p:spPr>
          <a:xfrm>
            <a:off x="3295950" y="1433650"/>
            <a:ext cx="2754000" cy="165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SzPts val="1400"/>
              <a:buChar char="●"/>
            </a:pPr>
            <a:r>
              <a:rPr lang="es"/>
              <a:t>1 medium to large tomato</a:t>
            </a:r>
            <a:endParaRPr/>
          </a:p>
          <a:p>
            <a:pPr indent="-317500" lvl="0" marL="457200" marR="0" rtl="0" algn="l">
              <a:lnSpc>
                <a:spcPct val="100000"/>
              </a:lnSpc>
              <a:spcBef>
                <a:spcPts val="0"/>
              </a:spcBef>
              <a:spcAft>
                <a:spcPts val="0"/>
              </a:spcAft>
              <a:buSzPts val="1400"/>
              <a:buChar char="●"/>
            </a:pPr>
            <a:r>
              <a:rPr lang="es"/>
              <a:t>¼ cup fresh basil leaves</a:t>
            </a:r>
            <a:endParaRPr/>
          </a:p>
          <a:p>
            <a:pPr indent="-317500" lvl="0" marL="457200" marR="0" rtl="0" algn="l">
              <a:lnSpc>
                <a:spcPct val="100000"/>
              </a:lnSpc>
              <a:spcBef>
                <a:spcPts val="0"/>
              </a:spcBef>
              <a:spcAft>
                <a:spcPts val="0"/>
              </a:spcAft>
              <a:buSzPts val="1400"/>
              <a:buChar char="●"/>
            </a:pPr>
            <a:r>
              <a:rPr lang="es"/>
              <a:t>4 ounces of fresh mozzarella cheese </a:t>
            </a:r>
            <a:endParaRPr/>
          </a:p>
          <a:p>
            <a:pPr indent="-317500" lvl="0" marL="457200" marR="0" rtl="0" algn="l">
              <a:lnSpc>
                <a:spcPct val="100000"/>
              </a:lnSpc>
              <a:spcBef>
                <a:spcPts val="0"/>
              </a:spcBef>
              <a:spcAft>
                <a:spcPts val="0"/>
              </a:spcAft>
              <a:buSzPts val="1400"/>
              <a:buChar char="●"/>
            </a:pPr>
            <a:r>
              <a:rPr lang="es"/>
              <a:t>4 teaspoons of balsamic vinegar</a:t>
            </a:r>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83" name="Google Shape;283;p43"/>
          <p:cNvSpPr txBox="1"/>
          <p:nvPr/>
        </p:nvSpPr>
        <p:spPr>
          <a:xfrm>
            <a:off x="32959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1800">
                <a:latin typeface="Comfortaa"/>
                <a:ea typeface="Comfortaa"/>
                <a:cs typeface="Comfortaa"/>
                <a:sym typeface="Comfortaa"/>
              </a:rPr>
              <a:t>Mateo Noto</a:t>
            </a:r>
            <a:endParaRPr b="1" sz="1800">
              <a:latin typeface="Comfortaa"/>
              <a:ea typeface="Comfortaa"/>
              <a:cs typeface="Comfortaa"/>
              <a:sym typeface="Comfortaa"/>
            </a:endParaRPr>
          </a:p>
        </p:txBody>
      </p:sp>
      <p:sp>
        <p:nvSpPr>
          <p:cNvPr id="284" name="Google Shape;284;p43"/>
          <p:cNvSpPr txBox="1"/>
          <p:nvPr/>
        </p:nvSpPr>
        <p:spPr>
          <a:xfrm>
            <a:off x="32959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i="1" lang="es">
                <a:latin typeface="Open Sans"/>
                <a:ea typeface="Open Sans"/>
                <a:cs typeface="Open Sans"/>
                <a:sym typeface="Open Sans"/>
              </a:rPr>
              <a:t>Appetizer</a:t>
            </a:r>
            <a:endParaRPr b="1" i="1" sz="600"/>
          </a:p>
        </p:txBody>
      </p:sp>
      <p:sp>
        <p:nvSpPr>
          <p:cNvPr id="285" name="Google Shape;285;p43"/>
          <p:cNvSpPr txBox="1"/>
          <p:nvPr/>
        </p:nvSpPr>
        <p:spPr>
          <a:xfrm>
            <a:off x="6560875" y="1126750"/>
            <a:ext cx="2089500" cy="371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		</a:t>
            </a:r>
            <a:r>
              <a:rPr b="1" lang="es">
                <a:latin typeface="Open Sans"/>
                <a:ea typeface="Open Sans"/>
                <a:cs typeface="Open Sans"/>
                <a:sym typeface="Open Sans"/>
              </a:rPr>
              <a:t>3 </a:t>
            </a:r>
            <a:r>
              <a:rPr i="1" lang="es">
                <a:latin typeface="Open Sans"/>
                <a:ea typeface="Open Sans"/>
                <a:cs typeface="Open Sans"/>
                <a:sym typeface="Open Sans"/>
              </a:rPr>
              <a:t> </a:t>
            </a:r>
            <a:r>
              <a:rPr b="1" lang="es">
                <a:latin typeface="Open Sans"/>
                <a:ea typeface="Open Sans"/>
                <a:cs typeface="Open Sans"/>
                <a:sym typeface="Open Sans"/>
              </a:rPr>
              <a:t>people   </a:t>
            </a:r>
            <a:endParaRPr b="1" sz="600"/>
          </a:p>
        </p:txBody>
      </p:sp>
      <p:sp>
        <p:nvSpPr>
          <p:cNvPr id="286" name="Google Shape;286;p43"/>
          <p:cNvSpPr txBox="1"/>
          <p:nvPr/>
        </p:nvSpPr>
        <p:spPr>
          <a:xfrm>
            <a:off x="6862850" y="1677250"/>
            <a:ext cx="2754000" cy="12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Font typeface="Arial"/>
              <a:buNone/>
            </a:pPr>
            <a:r>
              <a:rPr lang="es"/>
              <a:t>Caprese is a great tasty appetizer with tomatoes, mozzarella, and basil.  </a:t>
            </a:r>
            <a:endParaRPr/>
          </a:p>
        </p:txBody>
      </p:sp>
      <p:sp>
        <p:nvSpPr>
          <p:cNvPr id="287" name="Google Shape;287;p43"/>
          <p:cNvSpPr txBox="1"/>
          <p:nvPr/>
        </p:nvSpPr>
        <p:spPr>
          <a:xfrm>
            <a:off x="3393000" y="3091750"/>
            <a:ext cx="5751000" cy="182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0" lvl="0" marL="457200" marR="0" rtl="0" algn="l">
              <a:lnSpc>
                <a:spcPct val="100000"/>
              </a:lnSpc>
              <a:spcBef>
                <a:spcPts val="0"/>
              </a:spcBef>
              <a:spcAft>
                <a:spcPts val="0"/>
              </a:spcAft>
              <a:buNone/>
            </a:pPr>
            <a:r>
              <a:rPr lang="es"/>
              <a:t>Step #1: Slice the tomato in approximately ¼ inch thick slices. Do the same for the mozzarella.  </a:t>
            </a:r>
            <a:endParaRPr/>
          </a:p>
          <a:p>
            <a:pPr indent="0" lvl="0" marL="457200" marR="0" rtl="0" algn="l">
              <a:lnSpc>
                <a:spcPct val="100000"/>
              </a:lnSpc>
              <a:spcBef>
                <a:spcPts val="0"/>
              </a:spcBef>
              <a:spcAft>
                <a:spcPts val="0"/>
              </a:spcAft>
              <a:buNone/>
            </a:pPr>
            <a:r>
              <a:rPr lang="es"/>
              <a:t>Step#2: Alternate layers between the tomatoes, mozzarella, and basil. First, a tomato slice, then mozzarella slice, then a couple leaves of basil; beginning and end of the tomato. </a:t>
            </a:r>
            <a:endParaRPr/>
          </a:p>
          <a:p>
            <a:pPr indent="0" lvl="0" marL="457200" marR="0" rtl="0" algn="l">
              <a:lnSpc>
                <a:spcPct val="100000"/>
              </a:lnSpc>
              <a:spcBef>
                <a:spcPts val="0"/>
              </a:spcBef>
              <a:spcAft>
                <a:spcPts val="0"/>
              </a:spcAft>
              <a:buNone/>
            </a:pPr>
            <a:r>
              <a:rPr lang="es"/>
              <a:t>Step#3: Drizzle balsamic vinegar on top.</a:t>
            </a:r>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26"/>
          <p:cNvSpPr txBox="1"/>
          <p:nvPr/>
        </p:nvSpPr>
        <p:spPr>
          <a:xfrm>
            <a:off x="408750" y="229025"/>
            <a:ext cx="8326500" cy="73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s" sz="4800">
                <a:solidFill>
                  <a:schemeClr val="dk1"/>
                </a:solidFill>
                <a:latin typeface="Open Sans"/>
                <a:ea typeface="Open Sans"/>
                <a:cs typeface="Open Sans"/>
                <a:sym typeface="Open Sans"/>
              </a:rPr>
              <a:t>TABLE OF CONTENTS</a:t>
            </a:r>
            <a:endParaRPr sz="4800"/>
          </a:p>
        </p:txBody>
      </p:sp>
      <p:sp>
        <p:nvSpPr>
          <p:cNvPr id="106" name="Google Shape;106;p26"/>
          <p:cNvSpPr txBox="1"/>
          <p:nvPr/>
        </p:nvSpPr>
        <p:spPr>
          <a:xfrm>
            <a:off x="263950" y="951500"/>
            <a:ext cx="4134300" cy="397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1600">
                <a:latin typeface="Open Sans"/>
                <a:ea typeface="Open Sans"/>
                <a:cs typeface="Open Sans"/>
                <a:sym typeface="Open Sans"/>
              </a:rPr>
              <a:t>01</a:t>
            </a:r>
            <a:r>
              <a:rPr b="1" lang="es" sz="1600" u="sng">
                <a:solidFill>
                  <a:schemeClr val="hlink"/>
                </a:solidFill>
                <a:latin typeface="Open Sans"/>
                <a:ea typeface="Open Sans"/>
                <a:cs typeface="Open Sans"/>
                <a:sym typeface="Open Sans"/>
                <a:hlinkClick/>
              </a:rPr>
              <a:t>	</a:t>
            </a:r>
            <a:r>
              <a:rPr b="1" lang="es" sz="1600" u="sng">
                <a:solidFill>
                  <a:schemeClr val="hlink"/>
                </a:solidFill>
                <a:latin typeface="Open Sans"/>
                <a:ea typeface="Open Sans"/>
                <a:cs typeface="Open Sans"/>
                <a:sym typeface="Open Sans"/>
                <a:hlinkClick action="ppaction://hlinksldjump" r:id="rId3"/>
              </a:rPr>
              <a:t>HONEYCRISP TOP CHEESECAKE</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02    </a:t>
            </a:r>
            <a:r>
              <a:rPr b="1" lang="es" sz="1600" u="sng">
                <a:solidFill>
                  <a:schemeClr val="hlink"/>
                </a:solidFill>
                <a:latin typeface="Open Sans"/>
                <a:ea typeface="Open Sans"/>
                <a:cs typeface="Open Sans"/>
                <a:sym typeface="Open Sans"/>
                <a:hlinkClick action="ppaction://hlinksldjump" r:id="rId4"/>
              </a:rPr>
              <a:t>DAD’S FAMOUS STEAK</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03	</a:t>
            </a:r>
            <a:r>
              <a:rPr b="1" lang="es" sz="1600" u="sng">
                <a:solidFill>
                  <a:schemeClr val="hlink"/>
                </a:solidFill>
                <a:latin typeface="Open Sans"/>
                <a:ea typeface="Open Sans"/>
                <a:cs typeface="Open Sans"/>
                <a:sym typeface="Open Sans"/>
                <a:hlinkClick action="ppaction://hlinksldjump" r:id="rId5"/>
              </a:rPr>
              <a:t>PICKLED BEETS</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04	</a:t>
            </a:r>
            <a:r>
              <a:rPr b="1" lang="es" sz="1600" u="sng">
                <a:solidFill>
                  <a:schemeClr val="hlink"/>
                </a:solidFill>
                <a:latin typeface="Open Sans"/>
                <a:ea typeface="Open Sans"/>
                <a:cs typeface="Open Sans"/>
                <a:sym typeface="Open Sans"/>
                <a:hlinkClick action="ppaction://hlinksldjump" r:id="rId6"/>
              </a:rPr>
              <a:t>APPLE PIE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05	</a:t>
            </a:r>
            <a:r>
              <a:rPr b="1" lang="es" sz="1600" u="sng">
                <a:solidFill>
                  <a:schemeClr val="hlink"/>
                </a:solidFill>
                <a:latin typeface="Open Sans"/>
                <a:ea typeface="Open Sans"/>
                <a:cs typeface="Open Sans"/>
                <a:sym typeface="Open Sans"/>
                <a:hlinkClick action="ppaction://hlinksldjump" r:id="rId7"/>
              </a:rPr>
              <a:t>BASIC BURRITOS</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06    </a:t>
            </a:r>
            <a:r>
              <a:rPr b="1" lang="es" sz="1600">
                <a:solidFill>
                  <a:schemeClr val="dk1"/>
                </a:solidFill>
                <a:latin typeface="Open Sans"/>
                <a:ea typeface="Open Sans"/>
                <a:cs typeface="Open Sans"/>
                <a:sym typeface="Open Sans"/>
              </a:rPr>
              <a:t>GARLIC BREAD</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07	</a:t>
            </a:r>
            <a:r>
              <a:rPr b="1" lang="es" sz="1600" u="sng">
                <a:solidFill>
                  <a:schemeClr val="hlink"/>
                </a:solidFill>
                <a:latin typeface="Open Sans"/>
                <a:ea typeface="Open Sans"/>
                <a:cs typeface="Open Sans"/>
                <a:sym typeface="Open Sans"/>
                <a:hlinkClick action="ppaction://hlinksldjump" r:id="rId8"/>
              </a:rPr>
              <a:t>COD ON POTATO RAFTERS</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08	FRENCH EGGS WITH MUSHROOMS</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09	CAPRESE</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10	PUMPKIN SEEDS</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11	</a:t>
            </a:r>
            <a:r>
              <a:rPr b="1" lang="es" sz="1600" u="sng">
                <a:solidFill>
                  <a:schemeClr val="hlink"/>
                </a:solidFill>
                <a:latin typeface="Open Sans"/>
                <a:ea typeface="Open Sans"/>
                <a:cs typeface="Open Sans"/>
                <a:sym typeface="Open Sans"/>
                <a:hlinkClick action="ppaction://hlinksldjump" r:id="rId9"/>
              </a:rPr>
              <a:t>HOMEMADE PIZZA</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12	</a:t>
            </a:r>
            <a:r>
              <a:rPr b="1" lang="es" sz="1600" u="sng">
                <a:solidFill>
                  <a:schemeClr val="hlink"/>
                </a:solidFill>
                <a:latin typeface="Open Sans"/>
                <a:ea typeface="Open Sans"/>
                <a:cs typeface="Open Sans"/>
                <a:sym typeface="Open Sans"/>
                <a:hlinkClick action="ppaction://hlinksldjump" r:id="rId10"/>
              </a:rPr>
              <a:t>PERFECT PUMPKIN PIE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13	</a:t>
            </a:r>
            <a:r>
              <a:rPr b="1" lang="es" sz="1600" u="sng">
                <a:solidFill>
                  <a:schemeClr val="hlink"/>
                </a:solidFill>
                <a:latin typeface="Open Sans"/>
                <a:ea typeface="Open Sans"/>
                <a:cs typeface="Open Sans"/>
                <a:sym typeface="Open Sans"/>
                <a:hlinkClick action="ppaction://hlinksldjump" r:id="rId11"/>
              </a:rPr>
              <a:t>APPLE CINNAMON PANCAKES</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14	</a:t>
            </a:r>
            <a:r>
              <a:rPr b="1" lang="es" sz="1600" u="sng">
                <a:solidFill>
                  <a:schemeClr val="hlink"/>
                </a:solidFill>
                <a:latin typeface="Open Sans"/>
                <a:ea typeface="Open Sans"/>
                <a:cs typeface="Open Sans"/>
                <a:sym typeface="Open Sans"/>
                <a:hlinkClick action="ppaction://hlinksldjump" r:id="rId12"/>
              </a:rPr>
              <a:t>BAKED ZITI</a:t>
            </a:r>
            <a:endParaRPr b="1" sz="1600" u="sng">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15	</a:t>
            </a:r>
            <a:r>
              <a:rPr b="1" lang="es" sz="1600" u="sng">
                <a:solidFill>
                  <a:schemeClr val="accent5"/>
                </a:solidFill>
                <a:latin typeface="Open Sans"/>
                <a:ea typeface="Open Sans"/>
                <a:cs typeface="Open Sans"/>
                <a:sym typeface="Open Sans"/>
                <a:hlinkClick action="ppaction://hlinksldjump" r:id="rId13"/>
              </a:rPr>
              <a:t>PUMPKIN SPICE PANCAKES</a:t>
            </a:r>
            <a:endParaRPr b="1" sz="1600" u="sng">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600">
              <a:solidFill>
                <a:schemeClr val="dk1"/>
              </a:solidFill>
              <a:latin typeface="Open Sans"/>
              <a:ea typeface="Open Sans"/>
              <a:cs typeface="Open Sans"/>
              <a:sym typeface="Open Sans"/>
            </a:endParaRPr>
          </a:p>
        </p:txBody>
      </p:sp>
      <p:sp>
        <p:nvSpPr>
          <p:cNvPr id="107" name="Google Shape;107;p26"/>
          <p:cNvSpPr txBox="1"/>
          <p:nvPr/>
        </p:nvSpPr>
        <p:spPr>
          <a:xfrm>
            <a:off x="4325600" y="1014575"/>
            <a:ext cx="4607100" cy="397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16	</a:t>
            </a:r>
            <a:r>
              <a:rPr b="1" lang="es" sz="1600" u="sng">
                <a:solidFill>
                  <a:schemeClr val="hlink"/>
                </a:solidFill>
                <a:latin typeface="Open Sans"/>
                <a:ea typeface="Open Sans"/>
                <a:cs typeface="Open Sans"/>
                <a:sym typeface="Open Sans"/>
                <a:hlinkClick action="ppaction://hlinksldjump" r:id="rId14"/>
              </a:rPr>
              <a:t>FRENCH TOAST</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17	</a:t>
            </a:r>
            <a:r>
              <a:rPr b="1" lang="es" sz="1600" u="sng">
                <a:solidFill>
                  <a:schemeClr val="hlink"/>
                </a:solidFill>
                <a:latin typeface="Open Sans"/>
                <a:ea typeface="Open Sans"/>
                <a:cs typeface="Open Sans"/>
                <a:sym typeface="Open Sans"/>
                <a:hlinkClick action="ppaction://hlinksldjump" r:id="rId15"/>
              </a:rPr>
              <a:t>PUMPKIN PIE</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18	</a:t>
            </a:r>
            <a:r>
              <a:rPr b="1" lang="es" sz="1600" u="sng">
                <a:solidFill>
                  <a:schemeClr val="hlink"/>
                </a:solidFill>
                <a:latin typeface="Open Sans"/>
                <a:ea typeface="Open Sans"/>
                <a:cs typeface="Open Sans"/>
                <a:sym typeface="Open Sans"/>
                <a:hlinkClick action="ppaction://hlinksldjump" r:id="rId16"/>
              </a:rPr>
              <a:t>APPLE CRISP WITH OAT TOPPING</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19	</a:t>
            </a:r>
            <a:r>
              <a:rPr b="1" lang="es" sz="1600" u="sng">
                <a:solidFill>
                  <a:schemeClr val="hlink"/>
                </a:solidFill>
                <a:latin typeface="Open Sans"/>
                <a:ea typeface="Open Sans"/>
                <a:cs typeface="Open Sans"/>
                <a:sym typeface="Open Sans"/>
                <a:hlinkClick action="ppaction://hlinksldjump" r:id="rId17"/>
              </a:rPr>
              <a:t>PESTO PASTA</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20	</a:t>
            </a:r>
            <a:r>
              <a:rPr b="1" lang="es" sz="1600" u="sng">
                <a:solidFill>
                  <a:schemeClr val="hlink"/>
                </a:solidFill>
                <a:latin typeface="Open Sans"/>
                <a:ea typeface="Open Sans"/>
                <a:cs typeface="Open Sans"/>
                <a:sym typeface="Open Sans"/>
                <a:hlinkClick action="ppaction://hlinksldjump" r:id="rId18"/>
              </a:rPr>
              <a:t>EMPANADA DE VERDE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21</a:t>
            </a:r>
            <a:r>
              <a:rPr b="1" lang="es" sz="1600" u="sng">
                <a:solidFill>
                  <a:schemeClr val="hlink"/>
                </a:solidFill>
                <a:latin typeface="Open Sans"/>
                <a:ea typeface="Open Sans"/>
                <a:cs typeface="Open Sans"/>
                <a:sym typeface="Open Sans"/>
                <a:hlinkClick action="ppaction://hlinksldjump" r:id="rId19"/>
              </a:rPr>
              <a:t>	PIZZA</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22	</a:t>
            </a:r>
            <a:r>
              <a:rPr b="1" lang="es" sz="1600" u="sng">
                <a:solidFill>
                  <a:schemeClr val="hlink"/>
                </a:solidFill>
                <a:latin typeface="Open Sans"/>
                <a:ea typeface="Open Sans"/>
                <a:cs typeface="Open Sans"/>
                <a:sym typeface="Open Sans"/>
                <a:hlinkClick action="ppaction://hlinksldjump" r:id="rId20"/>
              </a:rPr>
              <a:t>PUMPKIN PIE W/ APPLE ICE CREAM</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23	SALMON AND BROCCOLI</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24	</a:t>
            </a:r>
            <a:r>
              <a:rPr b="1" lang="es" sz="1600" u="sng">
                <a:solidFill>
                  <a:schemeClr val="hlink"/>
                </a:solidFill>
                <a:latin typeface="Open Sans"/>
                <a:ea typeface="Open Sans"/>
                <a:cs typeface="Open Sans"/>
                <a:sym typeface="Open Sans"/>
                <a:hlinkClick action="ppaction://hlinksldjump" r:id="rId21"/>
              </a:rPr>
              <a:t>BASIC EGG PASTA DOUGH WITH SAUCE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25	</a:t>
            </a:r>
            <a:r>
              <a:rPr b="1" lang="es" sz="1600" u="sng">
                <a:solidFill>
                  <a:schemeClr val="hlink"/>
                </a:solidFill>
                <a:latin typeface="Open Sans"/>
                <a:ea typeface="Open Sans"/>
                <a:cs typeface="Open Sans"/>
                <a:sym typeface="Open Sans"/>
                <a:hlinkClick action="ppaction://hlinksldjump" r:id="rId22"/>
              </a:rPr>
              <a:t>SHEPHERD’S PIE</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26	</a:t>
            </a:r>
            <a:r>
              <a:rPr b="1" lang="es" sz="1300" u="sng">
                <a:solidFill>
                  <a:schemeClr val="hlink"/>
                </a:solidFill>
                <a:latin typeface="Open Sans"/>
                <a:ea typeface="Open Sans"/>
                <a:cs typeface="Open Sans"/>
                <a:sym typeface="Open Sans"/>
                <a:hlinkClick action="ppaction://hlinksldjump" r:id="rId23"/>
              </a:rPr>
              <a:t>CHOCOLATE LAVA CAKE W/ STRAWBERRY </a:t>
            </a:r>
            <a:r>
              <a:rPr b="1" lang="es" sz="1300" u="sng">
                <a:solidFill>
                  <a:schemeClr val="hlink"/>
                </a:solidFill>
                <a:latin typeface="Open Sans"/>
                <a:ea typeface="Open Sans"/>
                <a:cs typeface="Open Sans"/>
                <a:sym typeface="Open Sans"/>
                <a:hlinkClick action="ppaction://hlinksldjump" r:id="rId24"/>
              </a:rPr>
              <a:t>SAUCE</a:t>
            </a:r>
            <a:endParaRPr b="1" sz="13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27	</a:t>
            </a:r>
            <a:r>
              <a:rPr b="1" lang="es" sz="1600" u="sng">
                <a:solidFill>
                  <a:schemeClr val="hlink"/>
                </a:solidFill>
                <a:latin typeface="Open Sans"/>
                <a:ea typeface="Open Sans"/>
                <a:cs typeface="Open Sans"/>
                <a:sym typeface="Open Sans"/>
                <a:hlinkClick action="ppaction://hlinksldjump" r:id="rId25"/>
              </a:rPr>
              <a:t>RICE AND BEANS WITH CARROTS</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28	</a:t>
            </a:r>
            <a:r>
              <a:rPr b="1" lang="es" sz="1600" u="sng">
                <a:solidFill>
                  <a:schemeClr val="hlink"/>
                </a:solidFill>
                <a:latin typeface="Open Sans"/>
                <a:ea typeface="Open Sans"/>
                <a:cs typeface="Open Sans"/>
                <a:sym typeface="Open Sans"/>
                <a:hlinkClick action="ppaction://hlinksldjump" r:id="rId26"/>
              </a:rPr>
              <a:t>CHAULAFAN</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30    </a:t>
            </a:r>
            <a:r>
              <a:rPr b="1" lang="es" sz="1600" u="sng">
                <a:solidFill>
                  <a:schemeClr val="hlink"/>
                </a:solidFill>
                <a:latin typeface="Open Sans"/>
                <a:ea typeface="Open Sans"/>
                <a:cs typeface="Open Sans"/>
                <a:sym typeface="Open Sans"/>
                <a:hlinkClick action="ppaction://hlinksldjump" r:id="rId27"/>
              </a:rPr>
              <a:t>CREPES WITH STRAWBERRIES</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31</a:t>
            </a:r>
            <a:endParaRPr b="1" sz="1600">
              <a:solidFill>
                <a:schemeClr val="dk1"/>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pic>
        <p:nvPicPr>
          <p:cNvPr id="292" name="Google Shape;292;p44"/>
          <p:cNvPicPr preferRelativeResize="0"/>
          <p:nvPr/>
        </p:nvPicPr>
        <p:blipFill rotWithShape="1">
          <a:blip r:embed="rId3">
            <a:alphaModFix/>
          </a:blip>
          <a:srcRect b="7519" l="0" r="0" t="7511"/>
          <a:stretch/>
        </p:blipFill>
        <p:spPr>
          <a:xfrm>
            <a:off x="0" y="-18143"/>
            <a:ext cx="9144000" cy="5179800"/>
          </a:xfrm>
          <a:prstGeom prst="rect">
            <a:avLst/>
          </a:prstGeom>
          <a:noFill/>
          <a:ln>
            <a:noFill/>
          </a:ln>
        </p:spPr>
      </p:pic>
      <p:sp>
        <p:nvSpPr>
          <p:cNvPr id="293" name="Google Shape;293;p44"/>
          <p:cNvSpPr txBox="1"/>
          <p:nvPr/>
        </p:nvSpPr>
        <p:spPr>
          <a:xfrm>
            <a:off x="6385700" y="267850"/>
            <a:ext cx="2620200" cy="475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PT Sans"/>
              <a:buNone/>
            </a:pPr>
            <a:r>
              <a:rPr b="0" i="0" lang="es" sz="1400" u="none" cap="none" strike="noStrike">
                <a:solidFill>
                  <a:srgbClr val="FFFFFF"/>
                </a:solidFill>
                <a:latin typeface="Open Sans"/>
                <a:ea typeface="Open Sans"/>
                <a:cs typeface="Open Sans"/>
                <a:sym typeface="Open Sans"/>
              </a:rPr>
              <a:t>Short description of </a:t>
            </a:r>
            <a:r>
              <a:rPr lang="es">
                <a:solidFill>
                  <a:srgbClr val="FFFFFF"/>
                </a:solidFill>
                <a:latin typeface="Open Sans"/>
                <a:ea typeface="Open Sans"/>
                <a:cs typeface="Open Sans"/>
                <a:sym typeface="Open Sans"/>
              </a:rPr>
              <a:t>cookbook project...</a:t>
            </a:r>
            <a:endParaRPr>
              <a:solidFill>
                <a:srgbClr val="FFFFFF"/>
              </a:solidFill>
            </a:endParaRPr>
          </a:p>
        </p:txBody>
      </p:sp>
      <p:sp>
        <p:nvSpPr>
          <p:cNvPr id="294" name="Google Shape;294;p44"/>
          <p:cNvSpPr txBox="1"/>
          <p:nvPr/>
        </p:nvSpPr>
        <p:spPr>
          <a:xfrm>
            <a:off x="6809300" y="-18150"/>
            <a:ext cx="2334600" cy="24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Tomatoes are red juicy fruits that everybody loves. They are best when ripe and freshly picked off the vine.</a:t>
            </a:r>
            <a:endParaRPr b="1">
              <a:latin typeface="Open Sans"/>
              <a:ea typeface="Open Sans"/>
              <a:cs typeface="Open Sans"/>
              <a:sym typeface="Open Sans"/>
            </a:endParaRPr>
          </a:p>
        </p:txBody>
      </p:sp>
      <p:sp>
        <p:nvSpPr>
          <p:cNvPr id="295" name="Google Shape;295;p44"/>
          <p:cNvSpPr txBox="1"/>
          <p:nvPr/>
        </p:nvSpPr>
        <p:spPr>
          <a:xfrm>
            <a:off x="0" y="0"/>
            <a:ext cx="3945300" cy="17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Tomatoes are fruits that are used in lots of dishes, especially Italian foods. They are red on the outside and very juicy on the inside. It is probably one of my favorite fruits. They are also part of the nightshade family. Tomatoes didn't arrive in Europe until the 16th Century, although it is not exactly known how they got there.</a:t>
            </a:r>
            <a:endParaRPr b="1">
              <a:latin typeface="Open Sans"/>
              <a:ea typeface="Open Sans"/>
              <a:cs typeface="Open Sans"/>
              <a:sym typeface="Open Sans"/>
            </a:endParaRPr>
          </a:p>
        </p:txBody>
      </p:sp>
      <p:sp>
        <p:nvSpPr>
          <p:cNvPr id="296" name="Google Shape;296;p44"/>
          <p:cNvSpPr txBox="1"/>
          <p:nvPr/>
        </p:nvSpPr>
        <p:spPr>
          <a:xfrm>
            <a:off x="0" y="3623825"/>
            <a:ext cx="2074800" cy="15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latin typeface="Open Sans"/>
                <a:ea typeface="Open Sans"/>
                <a:cs typeface="Open Sans"/>
                <a:sym typeface="Open Sans"/>
              </a:rPr>
              <a:t>Q: Why is a tomato round and red? </a:t>
            </a:r>
            <a:endParaRPr b="1">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a:latin typeface="Open Sans"/>
                <a:ea typeface="Open Sans"/>
                <a:cs typeface="Open Sans"/>
                <a:sym typeface="Open Sans"/>
              </a:rPr>
              <a:t>A: Because if it was long, skinny, and green, it would be a bean. </a:t>
            </a:r>
            <a:endParaRPr b="1">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a:latin typeface="Open Sans"/>
              <a:ea typeface="Open Sans"/>
              <a:cs typeface="Open Sans"/>
              <a:sym typeface="Open Sans"/>
            </a:endParaRPr>
          </a:p>
        </p:txBody>
      </p:sp>
      <p:sp>
        <p:nvSpPr>
          <p:cNvPr id="297" name="Google Shape;297;p44"/>
          <p:cNvSpPr txBox="1"/>
          <p:nvPr/>
        </p:nvSpPr>
        <p:spPr>
          <a:xfrm>
            <a:off x="7540100" y="2425650"/>
            <a:ext cx="1603800" cy="27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They grow best in warm weather and are harvested in the summer. Tomatoes can reduce the risk of heart disease and cancer while giving you a lot of vitamins. </a:t>
            </a:r>
            <a:endParaRPr b="1">
              <a:latin typeface="Open Sans"/>
              <a:ea typeface="Open Sans"/>
              <a:cs typeface="Open Sans"/>
              <a:sym typeface="Open Sans"/>
            </a:endParaRPr>
          </a:p>
        </p:txBody>
      </p:sp>
      <p:sp>
        <p:nvSpPr>
          <p:cNvPr id="298" name="Google Shape;298;p44"/>
          <p:cNvSpPr txBox="1"/>
          <p:nvPr/>
        </p:nvSpPr>
        <p:spPr>
          <a:xfrm>
            <a:off x="3956350" y="4792950"/>
            <a:ext cx="1702200" cy="36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Mateo Noto</a:t>
            </a:r>
            <a:endParaRPr b="1">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pic>
        <p:nvPicPr>
          <p:cNvPr id="303" name="Google Shape;303;p45"/>
          <p:cNvPicPr preferRelativeResize="0"/>
          <p:nvPr/>
        </p:nvPicPr>
        <p:blipFill rotWithShape="1">
          <a:blip r:embed="rId3">
            <a:alphaModFix/>
          </a:blip>
          <a:srcRect b="0" l="30314" r="30314" t="0"/>
          <a:stretch/>
        </p:blipFill>
        <p:spPr>
          <a:xfrm>
            <a:off x="0" y="0"/>
            <a:ext cx="3037500" cy="5143500"/>
          </a:xfrm>
          <a:prstGeom prst="rect">
            <a:avLst/>
          </a:prstGeom>
          <a:noFill/>
          <a:ln>
            <a:noFill/>
          </a:ln>
        </p:spPr>
      </p:pic>
      <p:sp>
        <p:nvSpPr>
          <p:cNvPr id="304" name="Google Shape;304;p45"/>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Pumpkin Seeds</a:t>
            </a:r>
            <a:endParaRPr sz="800"/>
          </a:p>
        </p:txBody>
      </p:sp>
      <p:sp>
        <p:nvSpPr>
          <p:cNvPr id="305" name="Google Shape;305;p45"/>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04299" lvl="0" marL="89999" marR="0" rtl="0" algn="l">
              <a:lnSpc>
                <a:spcPct val="100000"/>
              </a:lnSpc>
              <a:spcBef>
                <a:spcPts val="0"/>
              </a:spcBef>
              <a:spcAft>
                <a:spcPts val="0"/>
              </a:spcAft>
              <a:buClr>
                <a:srgbClr val="000000"/>
              </a:buClr>
              <a:buSzPts val="1800"/>
              <a:buFont typeface="Open Sans"/>
              <a:buChar char="●"/>
            </a:pPr>
            <a:r>
              <a:rPr lang="es" sz="1600"/>
              <a:t>All seeds from 1 pumpkin</a:t>
            </a:r>
            <a:endParaRPr sz="1600"/>
          </a:p>
          <a:p>
            <a:pPr indent="-342900" lvl="0" marL="457200" marR="0" rtl="0" algn="l">
              <a:lnSpc>
                <a:spcPct val="100000"/>
              </a:lnSpc>
              <a:spcBef>
                <a:spcPts val="0"/>
              </a:spcBef>
              <a:spcAft>
                <a:spcPts val="0"/>
              </a:spcAft>
              <a:buClr>
                <a:srgbClr val="000000"/>
              </a:buClr>
              <a:buSzPts val="1800"/>
              <a:buFont typeface="Open Sans"/>
              <a:buChar char="●"/>
            </a:pPr>
            <a:r>
              <a:rPr lang="es" sz="1600"/>
              <a:t>A pinch of salt </a:t>
            </a:r>
            <a:endParaRPr sz="1600"/>
          </a:p>
          <a:p>
            <a:pPr indent="-342900" lvl="0" marL="457200" marR="0" rtl="0" algn="l">
              <a:lnSpc>
                <a:spcPct val="100000"/>
              </a:lnSpc>
              <a:spcBef>
                <a:spcPts val="0"/>
              </a:spcBef>
              <a:spcAft>
                <a:spcPts val="0"/>
              </a:spcAft>
              <a:buClr>
                <a:srgbClr val="000000"/>
              </a:buClr>
              <a:buSzPts val="1800"/>
              <a:buFont typeface="Open Sans"/>
              <a:buChar char="●"/>
            </a:pPr>
            <a:r>
              <a:rPr lang="es" sz="1600"/>
              <a:t>¼ of a stick of butter (melted)</a:t>
            </a:r>
            <a:endParaRPr sz="16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306" name="Google Shape;306;p45"/>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Merriweather"/>
                <a:ea typeface="Merriweather"/>
                <a:cs typeface="Merriweather"/>
                <a:sym typeface="Merriweather"/>
              </a:rPr>
              <a:t>Holden Miller    </a:t>
            </a:r>
            <a:r>
              <a:rPr lang="es" sz="2000">
                <a:latin typeface="Open Sans"/>
                <a:ea typeface="Open Sans"/>
                <a:cs typeface="Open Sans"/>
                <a:sym typeface="Open Sans"/>
              </a:rPr>
              <a:t>                                      </a:t>
            </a:r>
            <a:endParaRPr sz="600"/>
          </a:p>
        </p:txBody>
      </p:sp>
      <p:sp>
        <p:nvSpPr>
          <p:cNvPr id="307" name="Google Shape;307;p45"/>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Snack/Treat</a:t>
            </a:r>
            <a:endParaRPr i="1" sz="600"/>
          </a:p>
        </p:txBody>
      </p:sp>
      <p:sp>
        <p:nvSpPr>
          <p:cNvPr id="308" name="Google Shape;308;p45"/>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a:t>
            </a:r>
            <a:endParaRPr i="1">
              <a:latin typeface="Open Sans"/>
              <a:ea typeface="Open Sans"/>
              <a:cs typeface="Open Sans"/>
              <a:sym typeface="Open Sans"/>
            </a:endParaRPr>
          </a:p>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About 3-4 people</a:t>
            </a:r>
            <a:endParaRPr i="1">
              <a:latin typeface="Open Sans"/>
              <a:ea typeface="Open Sans"/>
              <a:cs typeface="Open Sans"/>
              <a:sym typeface="Open Sans"/>
            </a:endParaRPr>
          </a:p>
        </p:txBody>
      </p:sp>
      <p:sp>
        <p:nvSpPr>
          <p:cNvPr id="309" name="Google Shape;309;p45"/>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a:p>
          <a:p>
            <a:pPr indent="0" lvl="0" marL="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10" name="Google Shape;310;p45"/>
          <p:cNvSpPr txBox="1"/>
          <p:nvPr/>
        </p:nvSpPr>
        <p:spPr>
          <a:xfrm>
            <a:off x="32197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t>Cut open pumpkin, find/pull out seeds.</a:t>
            </a:r>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t>Put seeds on baking tray (spread evenly).</a:t>
            </a:r>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t>Bake until seeds are golden-brown.</a:t>
            </a:r>
            <a:endParaRPr/>
          </a:p>
          <a:p>
            <a:pPr indent="-317500" lvl="0" marL="457200" marR="0" rtl="0" algn="l">
              <a:lnSpc>
                <a:spcPct val="100000"/>
              </a:lnSpc>
              <a:spcBef>
                <a:spcPts val="0"/>
              </a:spcBef>
              <a:spcAft>
                <a:spcPts val="0"/>
              </a:spcAft>
              <a:buSzPts val="1400"/>
              <a:buAutoNum type="arabicPeriod"/>
            </a:pPr>
            <a:r>
              <a:rPr lang="es"/>
              <a:t>Add butter and salt.</a:t>
            </a:r>
            <a:endParaRPr/>
          </a:p>
          <a:p>
            <a:pPr indent="-317500" lvl="0" marL="457200" marR="0" rtl="0" algn="l">
              <a:lnSpc>
                <a:spcPct val="100000"/>
              </a:lnSpc>
              <a:spcBef>
                <a:spcPts val="0"/>
              </a:spcBef>
              <a:spcAft>
                <a:spcPts val="0"/>
              </a:spcAft>
              <a:buSzPts val="1400"/>
              <a:buAutoNum type="arabicPeriod"/>
            </a:pPr>
            <a:r>
              <a:rPr lang="es"/>
              <a:t>Let them cool off.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46"/>
          <p:cNvSpPr txBox="1"/>
          <p:nvPr/>
        </p:nvSpPr>
        <p:spPr>
          <a:xfrm>
            <a:off x="55650" y="25872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900">
                <a:solidFill>
                  <a:srgbClr val="000000"/>
                </a:solidFill>
                <a:latin typeface="Open Sans"/>
                <a:ea typeface="Open Sans"/>
                <a:cs typeface="Open Sans"/>
                <a:sym typeface="Open Sans"/>
              </a:rPr>
              <a:t>SPOTLIGHT INGREDIENT: Pumpkin Seeds</a:t>
            </a:r>
            <a:endParaRPr sz="1800"/>
          </a:p>
          <a:p>
            <a:pPr indent="0" lvl="0" marL="0" marR="0" rtl="0" algn="l">
              <a:lnSpc>
                <a:spcPct val="100000"/>
              </a:lnSpc>
              <a:spcBef>
                <a:spcPts val="600"/>
              </a:spcBef>
              <a:spcAft>
                <a:spcPts val="0"/>
              </a:spcAft>
              <a:buClr>
                <a:srgbClr val="000000"/>
              </a:buClr>
              <a:buFont typeface="PT Sans"/>
              <a:buNone/>
            </a:pPr>
            <a:r>
              <a:rPr lang="es" sz="1500">
                <a:latin typeface="Open Sans"/>
                <a:ea typeface="Open Sans"/>
                <a:cs typeface="Open Sans"/>
                <a:sym typeface="Open Sans"/>
              </a:rPr>
              <a:t>Pumpkin seeds obviously come from pumpkins. While a lot of people think “Gross! Those seeds come from pumpkins that are filled with pumpkin guts! The seeds are contaminated!” The truth is, as long as you wash them. They go well with salt. Plus, they are good roasted.</a:t>
            </a:r>
            <a:endParaRPr sz="1500"/>
          </a:p>
        </p:txBody>
      </p:sp>
      <p:sp>
        <p:nvSpPr>
          <p:cNvPr id="316" name="Google Shape;316;p46"/>
          <p:cNvSpPr txBox="1"/>
          <p:nvPr/>
        </p:nvSpPr>
        <p:spPr>
          <a:xfrm>
            <a:off x="4619450"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2100">
                <a:solidFill>
                  <a:srgbClr val="000000"/>
                </a:solidFill>
                <a:latin typeface="Open Sans"/>
                <a:ea typeface="Open Sans"/>
                <a:cs typeface="Open Sans"/>
                <a:sym typeface="Open Sans"/>
              </a:rPr>
              <a:t>ALL ABOUT MY RECIPE</a:t>
            </a:r>
            <a:endParaRPr sz="2000"/>
          </a:p>
          <a:p>
            <a:pPr indent="0" lvl="0" marL="0" marR="0" rtl="0" algn="l">
              <a:lnSpc>
                <a:spcPct val="100000"/>
              </a:lnSpc>
              <a:spcBef>
                <a:spcPts val="600"/>
              </a:spcBef>
              <a:spcAft>
                <a:spcPts val="0"/>
              </a:spcAft>
              <a:buClr>
                <a:srgbClr val="000000"/>
              </a:buClr>
              <a:buFont typeface="PT Sans"/>
              <a:buNone/>
            </a:pPr>
            <a:r>
              <a:rPr lang="es" sz="1800">
                <a:latin typeface="Open Sans"/>
                <a:ea typeface="Open Sans"/>
                <a:cs typeface="Open Sans"/>
                <a:sym typeface="Open Sans"/>
              </a:rPr>
              <a:t>Pumpkin seeds are an excellent snack for a football game and gripping TV shows alike. Great for any occasion! They are extremely healthy, but watch out, They make you really thirsty!  </a:t>
            </a:r>
            <a:endParaRPr sz="2000"/>
          </a:p>
        </p:txBody>
      </p:sp>
      <p:pic>
        <p:nvPicPr>
          <p:cNvPr id="317" name="Google Shape;317;p46"/>
          <p:cNvPicPr preferRelativeResize="0"/>
          <p:nvPr/>
        </p:nvPicPr>
        <p:blipFill rotWithShape="1">
          <a:blip r:embed="rId3">
            <a:alphaModFix/>
          </a:blip>
          <a:srcRect b="8793" l="0" r="0" t="8793"/>
          <a:stretch/>
        </p:blipFill>
        <p:spPr>
          <a:xfrm>
            <a:off x="126250" y="97525"/>
            <a:ext cx="4359600" cy="2395200"/>
          </a:xfrm>
          <a:prstGeom prst="rect">
            <a:avLst/>
          </a:prstGeom>
          <a:noFill/>
          <a:ln>
            <a:noFill/>
          </a:ln>
        </p:spPr>
      </p:pic>
      <p:pic>
        <p:nvPicPr>
          <p:cNvPr id="318" name="Google Shape;318;p46"/>
          <p:cNvPicPr preferRelativeResize="0"/>
          <p:nvPr/>
        </p:nvPicPr>
        <p:blipFill rotWithShape="1">
          <a:blip r:embed="rId4">
            <a:alphaModFix/>
          </a:blip>
          <a:srcRect b="2024" l="0" r="0" t="2024"/>
          <a:stretch/>
        </p:blipFill>
        <p:spPr>
          <a:xfrm>
            <a:off x="4619450" y="2655200"/>
            <a:ext cx="4437900" cy="2395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47"/>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Homemade Pizza </a:t>
            </a:r>
            <a:endParaRPr sz="800"/>
          </a:p>
        </p:txBody>
      </p:sp>
      <p:sp>
        <p:nvSpPr>
          <p:cNvPr id="324" name="Google Shape;324;p47"/>
          <p:cNvSpPr txBox="1"/>
          <p:nvPr/>
        </p:nvSpPr>
        <p:spPr>
          <a:xfrm>
            <a:off x="2667150" y="1205050"/>
            <a:ext cx="2270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292100" lvl="0" marL="457200" rtl="0" algn="l">
              <a:spcBef>
                <a:spcPts val="0"/>
              </a:spcBef>
              <a:spcAft>
                <a:spcPts val="0"/>
              </a:spcAft>
              <a:buClr>
                <a:schemeClr val="dk1"/>
              </a:buClr>
              <a:buSzPts val="1000"/>
              <a:buChar char="●"/>
            </a:pPr>
            <a:r>
              <a:rPr lang="es" sz="1000">
                <a:solidFill>
                  <a:schemeClr val="dk1"/>
                </a:solidFill>
              </a:rPr>
              <a:t>1 baguette</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2 cups fresh mozzarella cheese, sliced</a:t>
            </a:r>
            <a:endParaRPr sz="1000"/>
          </a:p>
          <a:p>
            <a:pPr indent="0" lvl="0" marL="457200" rtl="0" algn="l">
              <a:spcBef>
                <a:spcPts val="0"/>
              </a:spcBef>
              <a:spcAft>
                <a:spcPts val="0"/>
              </a:spcAft>
              <a:buNone/>
            </a:pPr>
            <a:r>
              <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325" name="Google Shape;325;p47"/>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Olivia Kern</a:t>
            </a:r>
            <a:endParaRPr sz="600"/>
          </a:p>
        </p:txBody>
      </p:sp>
      <p:sp>
        <p:nvSpPr>
          <p:cNvPr id="326" name="Google Shape;326;p47"/>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Entreè</a:t>
            </a:r>
            <a:endParaRPr i="1" sz="600"/>
          </a:p>
        </p:txBody>
      </p:sp>
      <p:sp>
        <p:nvSpPr>
          <p:cNvPr id="327" name="Google Shape;327;p47"/>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2 Servings</a:t>
            </a:r>
            <a:endParaRPr i="1" sz="600"/>
          </a:p>
        </p:txBody>
      </p:sp>
      <p:sp>
        <p:nvSpPr>
          <p:cNvPr id="328" name="Google Shape;328;p47"/>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0" lvl="0" marL="0" rtl="0" algn="l">
              <a:spcBef>
                <a:spcPts val="0"/>
              </a:spcBef>
              <a:spcAft>
                <a:spcPts val="0"/>
              </a:spcAft>
              <a:buNone/>
            </a:pPr>
            <a:r>
              <a:rPr lang="es" sz="1200">
                <a:solidFill>
                  <a:schemeClr val="dk1"/>
                </a:solidFill>
              </a:rPr>
              <a:t>1. Preheat the oven to 400°.</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es" sz="1200">
                <a:solidFill>
                  <a:schemeClr val="dk1"/>
                </a:solidFill>
              </a:rPr>
              <a:t>2. First make the sauce. Saute the onion and garlic until the onion is translucent. Add the rest of the sauce ingredients and simmer for 20 minutes.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es" sz="1200">
                <a:solidFill>
                  <a:schemeClr val="dk1"/>
                </a:solidFill>
              </a:rPr>
              <a:t>3. Next cut the baguette in half long ways. Toast the baguette in the oven for 5 minutes on a sheet pan. Take the baguette out and spoon some sauce on it. Top with mozzarella cheese and drizzle with olive oil.</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s" sz="1200">
                <a:solidFill>
                  <a:schemeClr val="dk1"/>
                </a:solidFill>
              </a:rPr>
              <a:t>4. Bake at 400° for 10 minutes or until top is lightly browned.</a:t>
            </a:r>
            <a:endParaRPr sz="1200">
              <a:solidFill>
                <a:schemeClr val="dk1"/>
              </a:solidFill>
            </a:endParaRPr>
          </a:p>
          <a:p>
            <a:pPr indent="0" lvl="0" marL="0" marR="0" rtl="0" algn="l">
              <a:lnSpc>
                <a:spcPct val="100000"/>
              </a:lnSpc>
              <a:spcBef>
                <a:spcPts val="0"/>
              </a:spcBef>
              <a:spcAft>
                <a:spcPts val="0"/>
              </a:spcAft>
              <a:buNone/>
            </a:pPr>
            <a:r>
              <a:t/>
            </a:r>
            <a:endParaRPr sz="1200"/>
          </a:p>
          <a:p>
            <a:pPr indent="0" lvl="0" marL="0" marR="0" rtl="0" algn="l">
              <a:lnSpc>
                <a:spcPct val="100000"/>
              </a:lnSpc>
              <a:spcBef>
                <a:spcPts val="600"/>
              </a:spcBef>
              <a:spcAft>
                <a:spcPts val="0"/>
              </a:spcAft>
              <a:buClr>
                <a:srgbClr val="000000"/>
              </a:buClr>
              <a:buFont typeface="Arial"/>
              <a:buNone/>
            </a:pPr>
            <a:r>
              <a:t/>
            </a:r>
            <a:endParaRPr b="0" i="0" sz="1200" u="none" cap="none" strike="noStrike">
              <a:solidFill>
                <a:srgbClr val="000000"/>
              </a:solidFill>
              <a:latin typeface="Open Sans"/>
              <a:ea typeface="Open Sans"/>
              <a:cs typeface="Open Sans"/>
              <a:sym typeface="Open Sans"/>
            </a:endParaRPr>
          </a:p>
        </p:txBody>
      </p:sp>
      <p:sp>
        <p:nvSpPr>
          <p:cNvPr id="329" name="Google Shape;329;p47"/>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Clr>
                <a:srgbClr val="000000"/>
              </a:buClr>
              <a:buSzPts val="1200"/>
              <a:buFont typeface="Open Sans"/>
              <a:buChar char="●"/>
            </a:pPr>
            <a:r>
              <a:rPr lang="es" sz="1000"/>
              <a:t>Sauce:</a:t>
            </a:r>
            <a:endParaRPr sz="1000"/>
          </a:p>
          <a:p>
            <a:pPr indent="-153499" lvl="0" marL="89999" marR="0" rtl="0" algn="l">
              <a:lnSpc>
                <a:spcPct val="100000"/>
              </a:lnSpc>
              <a:spcBef>
                <a:spcPts val="0"/>
              </a:spcBef>
              <a:spcAft>
                <a:spcPts val="0"/>
              </a:spcAft>
              <a:buClr>
                <a:srgbClr val="000000"/>
              </a:buClr>
              <a:buSzPts val="1000"/>
              <a:buFont typeface="Open Sans"/>
              <a:buChar char="●"/>
            </a:pPr>
            <a:r>
              <a:rPr lang="es" sz="1000">
                <a:solidFill>
                  <a:schemeClr val="dk1"/>
                </a:solidFill>
              </a:rPr>
              <a:t>1 teaspoon sugar</a:t>
            </a:r>
            <a:r>
              <a:rPr lang="es" sz="1000"/>
              <a:t> </a:t>
            </a:r>
            <a:endParaRPr sz="1000"/>
          </a:p>
          <a:p>
            <a:pPr indent="-153499" lvl="0" marL="89999" marR="0" rtl="0" algn="l">
              <a:lnSpc>
                <a:spcPct val="100000"/>
              </a:lnSpc>
              <a:spcBef>
                <a:spcPts val="0"/>
              </a:spcBef>
              <a:spcAft>
                <a:spcPts val="0"/>
              </a:spcAft>
              <a:buClr>
                <a:srgbClr val="000000"/>
              </a:buClr>
              <a:buSzPts val="1000"/>
              <a:buFont typeface="Open Sans"/>
              <a:buChar char="●"/>
            </a:pPr>
            <a:r>
              <a:rPr lang="es" sz="1000">
                <a:solidFill>
                  <a:schemeClr val="dk1"/>
                </a:solidFill>
              </a:rPr>
              <a:t>¼ cup olive oil</a:t>
            </a:r>
            <a:endParaRPr sz="1000">
              <a:solidFill>
                <a:schemeClr val="dk1"/>
              </a:solidFill>
            </a:endParaRPr>
          </a:p>
          <a:p>
            <a:pPr indent="-153499" lvl="0" marL="89999" marR="0" rtl="0" algn="l">
              <a:lnSpc>
                <a:spcPct val="100000"/>
              </a:lnSpc>
              <a:spcBef>
                <a:spcPts val="0"/>
              </a:spcBef>
              <a:spcAft>
                <a:spcPts val="0"/>
              </a:spcAft>
              <a:buClr>
                <a:srgbClr val="000000"/>
              </a:buClr>
              <a:buSzPts val="1000"/>
              <a:buFont typeface="Open Sans"/>
              <a:buChar char="●"/>
            </a:pPr>
            <a:r>
              <a:rPr lang="es" sz="1000">
                <a:solidFill>
                  <a:schemeClr val="dk1"/>
                </a:solidFill>
              </a:rPr>
              <a:t>1 teaspoon salt</a:t>
            </a:r>
            <a:endParaRPr sz="1000">
              <a:solidFill>
                <a:schemeClr val="dk1"/>
              </a:solidFill>
            </a:endParaRPr>
          </a:p>
        </p:txBody>
      </p:sp>
      <p:sp>
        <p:nvSpPr>
          <p:cNvPr id="330" name="Google Shape;330;p47"/>
          <p:cNvSpPr txBox="1"/>
          <p:nvPr/>
        </p:nvSpPr>
        <p:spPr>
          <a:xfrm>
            <a:off x="6293450" y="1166200"/>
            <a:ext cx="2304000" cy="11940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es" sz="1000">
                <a:solidFill>
                  <a:schemeClr val="dk1"/>
                </a:solidFill>
              </a:rPr>
              <a:t>1 small onion, chopped</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1 clove fresh garlic, peeled</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1 large can san marzano tomatoes</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3 teaspoons fresh basil</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1 teaspoon red pepper flakes</a:t>
            </a:r>
            <a:endParaRPr sz="1000">
              <a:solidFill>
                <a:schemeClr val="dk1"/>
              </a:solidFill>
            </a:endParaRPr>
          </a:p>
        </p:txBody>
      </p:sp>
      <p:pic>
        <p:nvPicPr>
          <p:cNvPr id="331" name="Google Shape;331;p47"/>
          <p:cNvPicPr preferRelativeResize="0"/>
          <p:nvPr/>
        </p:nvPicPr>
        <p:blipFill rotWithShape="1">
          <a:blip r:embed="rId3">
            <a:alphaModFix/>
          </a:blip>
          <a:srcRect b="0" l="8510" r="51977" t="-2933"/>
          <a:stretch/>
        </p:blipFill>
        <p:spPr>
          <a:xfrm>
            <a:off x="0" y="-193950"/>
            <a:ext cx="2629925"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pic>
        <p:nvPicPr>
          <p:cNvPr id="336" name="Google Shape;336;p48"/>
          <p:cNvPicPr preferRelativeResize="0"/>
          <p:nvPr/>
        </p:nvPicPr>
        <p:blipFill>
          <a:blip r:embed="rId3">
            <a:alphaModFix/>
          </a:blip>
          <a:stretch>
            <a:fillRect/>
          </a:stretch>
        </p:blipFill>
        <p:spPr>
          <a:xfrm>
            <a:off x="222225" y="0"/>
            <a:ext cx="3749825" cy="2823225"/>
          </a:xfrm>
          <a:prstGeom prst="rect">
            <a:avLst/>
          </a:prstGeom>
          <a:noFill/>
          <a:ln>
            <a:noFill/>
          </a:ln>
        </p:spPr>
      </p:pic>
      <p:sp>
        <p:nvSpPr>
          <p:cNvPr id="337" name="Google Shape;337;p48"/>
          <p:cNvSpPr txBox="1"/>
          <p:nvPr/>
        </p:nvSpPr>
        <p:spPr>
          <a:xfrm>
            <a:off x="4530625" y="72400"/>
            <a:ext cx="4445400" cy="28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ALL ABOUT MY RECIPE</a:t>
            </a:r>
            <a:endParaRPr b="1">
              <a:latin typeface="Open Sans"/>
              <a:ea typeface="Open Sans"/>
              <a:cs typeface="Open Sans"/>
              <a:sym typeface="Open Sans"/>
            </a:endParaRPr>
          </a:p>
          <a:p>
            <a:pPr indent="0" lvl="0" marL="0" rtl="0" algn="l">
              <a:spcBef>
                <a:spcPts val="0"/>
              </a:spcBef>
              <a:spcAft>
                <a:spcPts val="500"/>
              </a:spcAft>
              <a:buNone/>
            </a:pPr>
            <a:r>
              <a:rPr lang="es" sz="1200">
                <a:solidFill>
                  <a:schemeClr val="dk1"/>
                </a:solidFill>
              </a:rPr>
              <a:t>This recipe is special to me and my mom because she has been making it for me ever since I was really little. I was a picky eater, but I loved pizza so that’s why she started making it for me. Now, we make it together, because it’s very simple, fast, and easy to cook. I have many happy memories of me and my mom making it together, and eating this pizza together. Pizza originally comes from Italy, but this recipe is from Brooklyn. One difference is that we put the ingredients on freshly baked baguette bread instead of using dough. I think what most makes this recipe delicious is the fresh mozzarella cheese. When it is all melted on top of everything, it tastes really amazing, and I usually don’t even like cheese. The other ingredient that makes it taste so good is my mom’s homemade tomato sauce, made from san marzano tomatoes. </a:t>
            </a:r>
            <a:endParaRPr/>
          </a:p>
        </p:txBody>
      </p:sp>
      <p:sp>
        <p:nvSpPr>
          <p:cNvPr id="338" name="Google Shape;338;p48"/>
          <p:cNvSpPr txBox="1"/>
          <p:nvPr/>
        </p:nvSpPr>
        <p:spPr>
          <a:xfrm>
            <a:off x="129675" y="2506925"/>
            <a:ext cx="4269000" cy="25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ALL ABOUT MY SPOTLIGHT INGREDIENT</a:t>
            </a:r>
            <a:endParaRPr/>
          </a:p>
          <a:p>
            <a:pPr indent="0" lvl="0" marL="0" rtl="0" algn="l">
              <a:spcBef>
                <a:spcPts val="0"/>
              </a:spcBef>
              <a:spcAft>
                <a:spcPts val="0"/>
              </a:spcAft>
              <a:buNone/>
            </a:pPr>
            <a:r>
              <a:rPr lang="es" sz="1200">
                <a:solidFill>
                  <a:schemeClr val="dk1"/>
                </a:solidFill>
              </a:rPr>
              <a:t>My spotlight ingredient is fresh basil leaves. Basil is a plant with small, green leaves that smell fresh, minty, green, and taste a bit peppery. </a:t>
            </a:r>
            <a:r>
              <a:rPr lang="es" sz="1200">
                <a:solidFill>
                  <a:srgbClr val="222222"/>
                </a:solidFill>
                <a:highlight>
                  <a:srgbClr val="FFFFFF"/>
                </a:highlight>
              </a:rPr>
              <a:t>We grow it in pots on our porch, so we can get it anytime. You can pick </a:t>
            </a:r>
            <a:r>
              <a:rPr lang="es" sz="1200">
                <a:solidFill>
                  <a:srgbClr val="222222"/>
                </a:solidFill>
              </a:rPr>
              <a:t>basil</a:t>
            </a:r>
            <a:r>
              <a:rPr lang="es" sz="1200">
                <a:solidFill>
                  <a:srgbClr val="222222"/>
                </a:solidFill>
                <a:highlight>
                  <a:srgbClr val="FFFFFF"/>
                </a:highlight>
              </a:rPr>
              <a:t> leaves as needed. We usually pick a few leaves off each plant, instead of cutting off the whole stem. The basil </a:t>
            </a:r>
            <a:r>
              <a:rPr lang="es" sz="1200">
                <a:solidFill>
                  <a:srgbClr val="222222"/>
                </a:solidFill>
                <a:highlight>
                  <a:srgbClr val="FFFFFF"/>
                </a:highlight>
              </a:rPr>
              <a:t>is </a:t>
            </a:r>
            <a:r>
              <a:rPr lang="es" sz="1200">
                <a:solidFill>
                  <a:srgbClr val="222222"/>
                </a:solidFill>
                <a:highlight>
                  <a:srgbClr val="FFFFFF"/>
                </a:highlight>
              </a:rPr>
              <a:t>harvested while it is still in it’s “transition” stage, after the plant is old enough to be cut without dying, but before it flowers and the leaves turn bitter. The life cycle of basil grown in a pot is about 4 months. It takes about 75 days until you can harvest it. Basil contains antioxidants, vitamin K, vitamin A, and magnesium. </a:t>
            </a:r>
            <a:endParaRPr sz="1200">
              <a:solidFill>
                <a:schemeClr val="dk1"/>
              </a:solidFill>
            </a:endParaRPr>
          </a:p>
          <a:p>
            <a:pPr indent="0" lvl="0" marL="0" rtl="0" algn="l">
              <a:spcBef>
                <a:spcPts val="500"/>
              </a:spcBef>
              <a:spcAft>
                <a:spcPts val="0"/>
              </a:spcAft>
              <a:buNone/>
            </a:pPr>
            <a:r>
              <a:t/>
            </a:r>
            <a:endParaRPr/>
          </a:p>
        </p:txBody>
      </p:sp>
      <p:pic>
        <p:nvPicPr>
          <p:cNvPr id="339" name="Google Shape;339;p48"/>
          <p:cNvPicPr preferRelativeResize="0"/>
          <p:nvPr/>
        </p:nvPicPr>
        <p:blipFill rotWithShape="1">
          <a:blip r:embed="rId4">
            <a:alphaModFix/>
          </a:blip>
          <a:srcRect b="14099" l="1500" r="30315" t="30545"/>
          <a:stretch/>
        </p:blipFill>
        <p:spPr>
          <a:xfrm>
            <a:off x="4605600" y="3065775"/>
            <a:ext cx="4538400" cy="2132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49"/>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Perfect Pumpkin Pie</a:t>
            </a:r>
            <a:endParaRPr sz="800"/>
          </a:p>
        </p:txBody>
      </p:sp>
      <p:sp>
        <p:nvSpPr>
          <p:cNvPr id="345" name="Google Shape;345;p49"/>
          <p:cNvSpPr txBox="1"/>
          <p:nvPr/>
        </p:nvSpPr>
        <p:spPr>
          <a:xfrm>
            <a:off x="2667150" y="1205050"/>
            <a:ext cx="23610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INGREDIENTS:</a:t>
            </a:r>
            <a:endParaRPr b="1">
              <a:latin typeface="Open Sans"/>
              <a:ea typeface="Open Sans"/>
              <a:cs typeface="Open Sans"/>
              <a:sym typeface="Open Sans"/>
            </a:endParaRPr>
          </a:p>
          <a:p>
            <a:pPr indent="-159849" lvl="0" marL="269999" rtl="0" algn="l">
              <a:spcBef>
                <a:spcPts val="0"/>
              </a:spcBef>
              <a:spcAft>
                <a:spcPts val="0"/>
              </a:spcAft>
              <a:buClr>
                <a:schemeClr val="dk1"/>
              </a:buClr>
              <a:buSzPts val="1100"/>
              <a:buChar char="●"/>
            </a:pPr>
            <a:r>
              <a:rPr lang="es" sz="1100">
                <a:solidFill>
                  <a:schemeClr val="dk1"/>
                </a:solidFill>
              </a:rPr>
              <a:t>1 medium pumpkin (baked and pureed) </a:t>
            </a:r>
            <a:endParaRPr sz="1100">
              <a:solidFill>
                <a:schemeClr val="dk1"/>
              </a:solidFill>
            </a:endParaRPr>
          </a:p>
          <a:p>
            <a:pPr indent="-159849" lvl="0" marL="269999" rtl="0" algn="l">
              <a:spcBef>
                <a:spcPts val="0"/>
              </a:spcBef>
              <a:spcAft>
                <a:spcPts val="0"/>
              </a:spcAft>
              <a:buClr>
                <a:schemeClr val="dk1"/>
              </a:buClr>
              <a:buSzPts val="1100"/>
              <a:buChar char="●"/>
            </a:pPr>
            <a:r>
              <a:rPr lang="es" sz="1100">
                <a:solidFill>
                  <a:schemeClr val="dk1"/>
                </a:solidFill>
              </a:rPr>
              <a:t>14 ounce sweetened condensed milk</a:t>
            </a:r>
            <a:endParaRPr sz="1100">
              <a:solidFill>
                <a:schemeClr val="dk1"/>
              </a:solidFill>
            </a:endParaRPr>
          </a:p>
          <a:p>
            <a:pPr indent="-159849" lvl="0" marL="269999" rtl="0" algn="l">
              <a:spcBef>
                <a:spcPts val="0"/>
              </a:spcBef>
              <a:spcAft>
                <a:spcPts val="0"/>
              </a:spcAft>
              <a:buClr>
                <a:schemeClr val="dk1"/>
              </a:buClr>
              <a:buSzPts val="1100"/>
              <a:buChar char="●"/>
            </a:pPr>
            <a:r>
              <a:rPr lang="es" sz="1100">
                <a:solidFill>
                  <a:schemeClr val="dk1"/>
                </a:solidFill>
              </a:rPr>
              <a:t>2 large eggs</a:t>
            </a:r>
            <a:endParaRPr b="0" i="0" sz="1700" u="none" cap="none" strike="noStrike">
              <a:solidFill>
                <a:srgbClr val="000000"/>
              </a:solidFill>
              <a:latin typeface="Open Sans"/>
              <a:ea typeface="Open Sans"/>
              <a:cs typeface="Open Sans"/>
              <a:sym typeface="Open Sans"/>
            </a:endParaRPr>
          </a:p>
        </p:txBody>
      </p:sp>
      <p:sp>
        <p:nvSpPr>
          <p:cNvPr id="346" name="Google Shape;346;p49"/>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Ronen Battis</a:t>
            </a:r>
            <a:endParaRPr sz="600"/>
          </a:p>
        </p:txBody>
      </p:sp>
      <p:sp>
        <p:nvSpPr>
          <p:cNvPr id="347" name="Google Shape;347;p49"/>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4-6 Servings</a:t>
            </a:r>
            <a:endParaRPr i="1" sz="600"/>
          </a:p>
        </p:txBody>
      </p:sp>
      <p:sp>
        <p:nvSpPr>
          <p:cNvPr id="348" name="Google Shape;348;p49"/>
          <p:cNvSpPr txBox="1"/>
          <p:nvPr/>
        </p:nvSpPr>
        <p:spPr>
          <a:xfrm>
            <a:off x="2823900" y="2682550"/>
            <a:ext cx="6123300" cy="227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2000">
                <a:latin typeface="Open Sans"/>
                <a:ea typeface="Open Sans"/>
                <a:cs typeface="Open Sans"/>
                <a:sym typeface="Open Sans"/>
              </a:rPr>
              <a:t>PROCEDURE:</a:t>
            </a:r>
            <a:endParaRPr b="1" sz="2000">
              <a:latin typeface="Open Sans"/>
              <a:ea typeface="Open Sans"/>
              <a:cs typeface="Open Sans"/>
              <a:sym typeface="Open Sans"/>
            </a:endParaRPr>
          </a:p>
          <a:p>
            <a:pPr indent="-330200" lvl="0" marL="457200" rtl="0" algn="l">
              <a:spcBef>
                <a:spcPts val="0"/>
              </a:spcBef>
              <a:spcAft>
                <a:spcPts val="0"/>
              </a:spcAft>
              <a:buClr>
                <a:schemeClr val="dk1"/>
              </a:buClr>
              <a:buSzPts val="1600"/>
              <a:buAutoNum type="arabicPeriod"/>
            </a:pPr>
            <a:r>
              <a:rPr lang="es" sz="1600">
                <a:solidFill>
                  <a:schemeClr val="dk1"/>
                </a:solidFill>
              </a:rPr>
              <a:t>Preheat oven to 425 degrees F. Whisk pureed pumpkin, sweetened condensed milk, eggs, spices and salt in medium bowl until smooth. Pour into crust and bake 15 mins.</a:t>
            </a:r>
            <a:endParaRPr sz="1600">
              <a:solidFill>
                <a:schemeClr val="dk1"/>
              </a:solidFill>
            </a:endParaRPr>
          </a:p>
          <a:p>
            <a:pPr indent="-330200" lvl="0" marL="457200" rtl="0" algn="l">
              <a:spcBef>
                <a:spcPts val="0"/>
              </a:spcBef>
              <a:spcAft>
                <a:spcPts val="0"/>
              </a:spcAft>
              <a:buClr>
                <a:schemeClr val="dk1"/>
              </a:buClr>
              <a:buSzPts val="1600"/>
              <a:buAutoNum type="arabicPeriod"/>
            </a:pPr>
            <a:r>
              <a:rPr lang="es" sz="1600">
                <a:solidFill>
                  <a:schemeClr val="dk1"/>
                </a:solidFill>
              </a:rPr>
              <a:t>Reduce oven temp to 350 degrees and continue baking 35 to 40 mins or until knife inserted 1 inch into crust comes out clean. Cool. Garnished as required. Store leftovers covered in refrigerator</a:t>
            </a:r>
            <a:endParaRPr i="0" sz="2000" u="none" cap="none" strike="noStrike">
              <a:solidFill>
                <a:srgbClr val="000000"/>
              </a:solidFill>
            </a:endParaRPr>
          </a:p>
        </p:txBody>
      </p:sp>
      <p:sp>
        <p:nvSpPr>
          <p:cNvPr id="349" name="Google Shape;349;p49"/>
          <p:cNvSpPr txBox="1"/>
          <p:nvPr/>
        </p:nvSpPr>
        <p:spPr>
          <a:xfrm>
            <a:off x="4880825" y="117700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100"/>
          </a:p>
          <a:p>
            <a:pPr indent="-159849" lvl="0" marL="269999" rtl="0" algn="l">
              <a:spcBef>
                <a:spcPts val="0"/>
              </a:spcBef>
              <a:spcAft>
                <a:spcPts val="0"/>
              </a:spcAft>
              <a:buClr>
                <a:schemeClr val="dk1"/>
              </a:buClr>
              <a:buSzPts val="1100"/>
              <a:buChar char="●"/>
            </a:pPr>
            <a:r>
              <a:rPr lang="es" sz="1100">
                <a:solidFill>
                  <a:schemeClr val="dk1"/>
                </a:solidFill>
              </a:rPr>
              <a:t>1 teaspoon ground cinnamon</a:t>
            </a:r>
            <a:endParaRPr sz="1100">
              <a:solidFill>
                <a:schemeClr val="dk1"/>
              </a:solidFill>
            </a:endParaRPr>
          </a:p>
          <a:p>
            <a:pPr indent="-159849" lvl="0" marL="269999" rtl="0" algn="l">
              <a:spcBef>
                <a:spcPts val="0"/>
              </a:spcBef>
              <a:spcAft>
                <a:spcPts val="0"/>
              </a:spcAft>
              <a:buClr>
                <a:schemeClr val="dk1"/>
              </a:buClr>
              <a:buSzPts val="1100"/>
              <a:buChar char="●"/>
            </a:pPr>
            <a:r>
              <a:rPr lang="es" sz="1100">
                <a:solidFill>
                  <a:schemeClr val="dk1"/>
                </a:solidFill>
              </a:rPr>
              <a:t>½ teaspoon ground ginger</a:t>
            </a:r>
            <a:endParaRPr sz="900"/>
          </a:p>
        </p:txBody>
      </p:sp>
      <p:sp>
        <p:nvSpPr>
          <p:cNvPr id="350" name="Google Shape;350;p49"/>
          <p:cNvSpPr txBox="1"/>
          <p:nvPr/>
        </p:nvSpPr>
        <p:spPr>
          <a:xfrm>
            <a:off x="6889125" y="1205050"/>
            <a:ext cx="20250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100"/>
          </a:p>
          <a:p>
            <a:pPr indent="-159849" lvl="0" marL="269999" rtl="0" algn="l">
              <a:spcBef>
                <a:spcPts val="0"/>
              </a:spcBef>
              <a:spcAft>
                <a:spcPts val="0"/>
              </a:spcAft>
              <a:buClr>
                <a:schemeClr val="dk1"/>
              </a:buClr>
              <a:buSzPts val="1100"/>
              <a:buChar char="●"/>
            </a:pPr>
            <a:r>
              <a:rPr lang="es" sz="1100">
                <a:solidFill>
                  <a:schemeClr val="dk1"/>
                </a:solidFill>
              </a:rPr>
              <a:t>½ teaspoon salt</a:t>
            </a:r>
            <a:endParaRPr sz="1100">
              <a:solidFill>
                <a:schemeClr val="dk1"/>
              </a:solidFill>
            </a:endParaRPr>
          </a:p>
          <a:p>
            <a:pPr indent="-159849" lvl="0" marL="269999" rtl="0" algn="l">
              <a:spcBef>
                <a:spcPts val="0"/>
              </a:spcBef>
              <a:spcAft>
                <a:spcPts val="0"/>
              </a:spcAft>
              <a:buClr>
                <a:schemeClr val="dk1"/>
              </a:buClr>
              <a:buSzPts val="1100"/>
              <a:buChar char="●"/>
            </a:pPr>
            <a:r>
              <a:rPr lang="es" sz="1100">
                <a:solidFill>
                  <a:schemeClr val="dk1"/>
                </a:solidFill>
              </a:rPr>
              <a:t>1 (9 inch) unbaked pie crust</a:t>
            </a:r>
            <a:endParaRPr sz="1100">
              <a:solidFill>
                <a:schemeClr val="dk1"/>
              </a:solidFill>
            </a:endParaRPr>
          </a:p>
          <a:p>
            <a:pPr indent="0" lvl="0" marL="0" marR="0" rtl="0" algn="l">
              <a:lnSpc>
                <a:spcPct val="100000"/>
              </a:lnSpc>
              <a:spcBef>
                <a:spcPts val="0"/>
              </a:spcBef>
              <a:spcAft>
                <a:spcPts val="0"/>
              </a:spcAft>
              <a:buClr>
                <a:srgbClr val="000000"/>
              </a:buClr>
              <a:buFont typeface="Arial"/>
              <a:buNone/>
            </a:pPr>
            <a:r>
              <a:t/>
            </a:r>
            <a:endParaRPr sz="1000"/>
          </a:p>
        </p:txBody>
      </p:sp>
      <p:sp>
        <p:nvSpPr>
          <p:cNvPr id="351" name="Google Shape;351;p49"/>
          <p:cNvSpPr txBox="1"/>
          <p:nvPr/>
        </p:nvSpPr>
        <p:spPr>
          <a:xfrm>
            <a:off x="3393925" y="759100"/>
            <a:ext cx="1177200" cy="5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Dessert</a:t>
            </a:r>
            <a:endParaRPr/>
          </a:p>
        </p:txBody>
      </p:sp>
      <p:pic>
        <p:nvPicPr>
          <p:cNvPr id="352" name="Google Shape;352;p49"/>
          <p:cNvPicPr preferRelativeResize="0"/>
          <p:nvPr/>
        </p:nvPicPr>
        <p:blipFill rotWithShape="1">
          <a:blip r:embed="rId3">
            <a:alphaModFix/>
          </a:blip>
          <a:srcRect b="0" l="33285" r="33282" t="0"/>
          <a:stretch/>
        </p:blipFill>
        <p:spPr>
          <a:xfrm>
            <a:off x="0" y="0"/>
            <a:ext cx="25857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pic>
        <p:nvPicPr>
          <p:cNvPr id="357" name="Google Shape;357;p50"/>
          <p:cNvPicPr preferRelativeResize="0"/>
          <p:nvPr/>
        </p:nvPicPr>
        <p:blipFill rotWithShape="1">
          <a:blip r:embed="rId3">
            <a:alphaModFix/>
          </a:blip>
          <a:srcRect b="19084" l="0" r="0" t="-3380"/>
          <a:stretch/>
        </p:blipFill>
        <p:spPr>
          <a:xfrm>
            <a:off x="0" y="0"/>
            <a:ext cx="4422325" cy="2485175"/>
          </a:xfrm>
          <a:prstGeom prst="rect">
            <a:avLst/>
          </a:prstGeom>
          <a:noFill/>
          <a:ln>
            <a:noFill/>
          </a:ln>
        </p:spPr>
      </p:pic>
      <p:pic>
        <p:nvPicPr>
          <p:cNvPr descr="Image result for pumpkin pie" id="358" name="Google Shape;358;p50"/>
          <p:cNvPicPr preferRelativeResize="0"/>
          <p:nvPr/>
        </p:nvPicPr>
        <p:blipFill rotWithShape="1">
          <a:blip r:embed="rId4">
            <a:alphaModFix/>
          </a:blip>
          <a:srcRect b="0" l="0" r="0" t="12211"/>
          <a:stretch/>
        </p:blipFill>
        <p:spPr>
          <a:xfrm>
            <a:off x="4422325" y="2800525"/>
            <a:ext cx="4655450" cy="2267700"/>
          </a:xfrm>
          <a:prstGeom prst="rect">
            <a:avLst/>
          </a:prstGeom>
          <a:noFill/>
          <a:ln>
            <a:noFill/>
          </a:ln>
        </p:spPr>
      </p:pic>
      <p:sp>
        <p:nvSpPr>
          <p:cNvPr id="359" name="Google Shape;359;p50"/>
          <p:cNvSpPr txBox="1"/>
          <p:nvPr/>
        </p:nvSpPr>
        <p:spPr>
          <a:xfrm>
            <a:off x="4422325" y="147600"/>
            <a:ext cx="4524900" cy="24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500"/>
              <a:t>My Spotlight Ingredient</a:t>
            </a:r>
            <a:endParaRPr b="1" sz="1500"/>
          </a:p>
          <a:p>
            <a:pPr indent="0" lvl="0" marL="0" rtl="0" algn="l">
              <a:spcBef>
                <a:spcPts val="0"/>
              </a:spcBef>
              <a:spcAft>
                <a:spcPts val="0"/>
              </a:spcAft>
              <a:buNone/>
            </a:pPr>
            <a:r>
              <a:rPr lang="es" sz="1300"/>
              <a:t>My spotlight ingredient is a pumpkin. A pumpkin is round shaped and orange with a filling of seeds surrounded by the sweetest part of the fruit. A pumpkin is the fruit of the plant and grows on a vine. According to pumpkinnook.com there is no limit to how big a pumpkin can grow. But it can also be as small to fit in your hand. Pumpkins  are harvested between August and October. Usually it takes 90 to 100 days from planting seeds until the pumpkins are ripe. A pumpkin is harvested late in the plant life cycle. The pumpkin is the fruit of the plant and it needs time to turn orange and become ready to harvest.</a:t>
            </a:r>
            <a:endParaRPr sz="11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sp>
        <p:nvSpPr>
          <p:cNvPr id="360" name="Google Shape;360;p50"/>
          <p:cNvSpPr txBox="1"/>
          <p:nvPr/>
        </p:nvSpPr>
        <p:spPr>
          <a:xfrm>
            <a:off x="176875" y="2800525"/>
            <a:ext cx="4136700" cy="20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t>About My Recipe</a:t>
            </a:r>
            <a:endParaRPr b="1"/>
          </a:p>
          <a:p>
            <a:pPr indent="0" lvl="0" marL="0" rtl="0" algn="l">
              <a:spcBef>
                <a:spcPts val="0"/>
              </a:spcBef>
              <a:spcAft>
                <a:spcPts val="0"/>
              </a:spcAft>
              <a:buNone/>
            </a:pPr>
            <a:r>
              <a:rPr lang="es"/>
              <a:t>This recipe is perfect to have with the whole family. During the fall, around thanksgiving, my family always either makes or buys pumpkin pie. Every Thanksgiving this recipe is always eaten for dessert and we all enjoy it. Now I am excited to make this recipe. Something that makes this recipe so delicious is its flavorful sweet filling. Pumpkin pie also has a flaky, crumbly crust.</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64" name="Shape 364"/>
        <p:cNvGrpSpPr/>
        <p:nvPr/>
      </p:nvGrpSpPr>
      <p:grpSpPr>
        <a:xfrm>
          <a:off x="0" y="0"/>
          <a:ext cx="0" cy="0"/>
          <a:chOff x="0" y="0"/>
          <a:chExt cx="0" cy="0"/>
        </a:xfrm>
      </p:grpSpPr>
      <p:pic>
        <p:nvPicPr>
          <p:cNvPr id="365" name="Google Shape;365;p51"/>
          <p:cNvPicPr preferRelativeResize="0"/>
          <p:nvPr/>
        </p:nvPicPr>
        <p:blipFill rotWithShape="1">
          <a:blip r:embed="rId3">
            <a:alphaModFix/>
          </a:blip>
          <a:srcRect b="0" l="33309" r="33306" t="0"/>
          <a:stretch/>
        </p:blipFill>
        <p:spPr>
          <a:xfrm>
            <a:off x="-26825" y="0"/>
            <a:ext cx="2585700" cy="5143500"/>
          </a:xfrm>
          <a:prstGeom prst="rect">
            <a:avLst/>
          </a:prstGeom>
          <a:noFill/>
          <a:ln>
            <a:noFill/>
          </a:ln>
        </p:spPr>
      </p:pic>
      <p:sp>
        <p:nvSpPr>
          <p:cNvPr id="366" name="Google Shape;366;p51"/>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A</a:t>
            </a:r>
            <a:r>
              <a:rPr b="1" lang="es" sz="3000">
                <a:latin typeface="Open Sans"/>
                <a:ea typeface="Open Sans"/>
                <a:cs typeface="Open Sans"/>
                <a:sym typeface="Open Sans"/>
              </a:rPr>
              <a:t>pple Cinnamon Pancakes</a:t>
            </a:r>
            <a:endParaRPr sz="3000"/>
          </a:p>
        </p:txBody>
      </p:sp>
      <p:sp>
        <p:nvSpPr>
          <p:cNvPr id="367" name="Google Shape;367;p51"/>
          <p:cNvSpPr txBox="1"/>
          <p:nvPr/>
        </p:nvSpPr>
        <p:spPr>
          <a:xfrm>
            <a:off x="30640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53499" lvl="0" marL="89999" marR="0" rtl="0" algn="l">
              <a:lnSpc>
                <a:spcPct val="100000"/>
              </a:lnSpc>
              <a:spcBef>
                <a:spcPts val="0"/>
              </a:spcBef>
              <a:spcAft>
                <a:spcPts val="0"/>
              </a:spcAft>
              <a:buClr>
                <a:srgbClr val="000000"/>
              </a:buClr>
              <a:buSzPts val="1000"/>
              <a:buFont typeface="Open Sans"/>
              <a:buChar char="●"/>
            </a:pPr>
            <a:r>
              <a:rPr lang="es" sz="1000"/>
              <a:t>1 fresh eggs</a:t>
            </a:r>
            <a:endParaRPr sz="1000"/>
          </a:p>
          <a:p>
            <a:pPr indent="-153499" lvl="0" marL="89999" marR="0" rtl="0" algn="l">
              <a:lnSpc>
                <a:spcPct val="100000"/>
              </a:lnSpc>
              <a:spcBef>
                <a:spcPts val="0"/>
              </a:spcBef>
              <a:spcAft>
                <a:spcPts val="0"/>
              </a:spcAft>
              <a:buClr>
                <a:srgbClr val="000000"/>
              </a:buClr>
              <a:buSzPts val="1000"/>
              <a:buFont typeface="Open Sans"/>
              <a:buChar char="●"/>
            </a:pPr>
            <a:r>
              <a:rPr lang="es" sz="1000"/>
              <a:t>1 cup milk</a:t>
            </a:r>
            <a:endParaRPr sz="1000"/>
          </a:p>
          <a:p>
            <a:pPr indent="-153499" lvl="0" marL="89999" marR="0" rtl="0" algn="l">
              <a:lnSpc>
                <a:spcPct val="100000"/>
              </a:lnSpc>
              <a:spcBef>
                <a:spcPts val="0"/>
              </a:spcBef>
              <a:spcAft>
                <a:spcPts val="0"/>
              </a:spcAft>
              <a:buSzPts val="1000"/>
              <a:buChar char="●"/>
            </a:pPr>
            <a:r>
              <a:rPr lang="es" sz="1000"/>
              <a:t>1 cup shredded tart apple</a:t>
            </a:r>
            <a:endParaRPr sz="1000"/>
          </a:p>
          <a:p>
            <a:pPr indent="-153499" lvl="0" marL="89999" marR="0" rtl="0" algn="l">
              <a:lnSpc>
                <a:spcPct val="100000"/>
              </a:lnSpc>
              <a:spcBef>
                <a:spcPts val="0"/>
              </a:spcBef>
              <a:spcAft>
                <a:spcPts val="0"/>
              </a:spcAft>
              <a:buSzPts val="1000"/>
              <a:buChar char="●"/>
            </a:pPr>
            <a:r>
              <a:rPr lang="es" sz="1000"/>
              <a:t>¼ cup melted butter</a:t>
            </a:r>
            <a:endParaRPr sz="1000"/>
          </a:p>
          <a:p>
            <a:pPr indent="0" lvl="0" marL="457200" marR="0" rtl="0" algn="l">
              <a:lnSpc>
                <a:spcPct val="100000"/>
              </a:lnSpc>
              <a:spcBef>
                <a:spcPts val="0"/>
              </a:spcBef>
              <a:spcAft>
                <a:spcPts val="0"/>
              </a:spcAft>
              <a:buNone/>
            </a:pPr>
            <a:r>
              <a:rPr baseline="30000" lang="es" sz="1000"/>
              <a:t>   </a:t>
            </a:r>
            <a:endParaRPr baseline="30000"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368" name="Google Shape;368;p51"/>
          <p:cNvSpPr txBox="1"/>
          <p:nvPr/>
        </p:nvSpPr>
        <p:spPr>
          <a:xfrm>
            <a:off x="2756850" y="5933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Frank</a:t>
            </a:r>
            <a:r>
              <a:rPr lang="es" sz="2000">
                <a:latin typeface="Open Sans"/>
                <a:ea typeface="Open Sans"/>
                <a:cs typeface="Open Sans"/>
                <a:sym typeface="Open Sans"/>
              </a:rPr>
              <a:t> Leimsider </a:t>
            </a:r>
            <a:endParaRPr sz="600"/>
          </a:p>
        </p:txBody>
      </p:sp>
      <p:sp>
        <p:nvSpPr>
          <p:cNvPr id="369" name="Google Shape;369;p51"/>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Entreé</a:t>
            </a:r>
            <a:endParaRPr i="1" sz="600"/>
          </a:p>
        </p:txBody>
      </p:sp>
      <p:sp>
        <p:nvSpPr>
          <p:cNvPr id="370" name="Google Shape;370;p51"/>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4 - 6 </a:t>
            </a:r>
            <a:endParaRPr i="1" sz="600"/>
          </a:p>
        </p:txBody>
      </p:sp>
      <p:sp>
        <p:nvSpPr>
          <p:cNvPr id="371" name="Google Shape;371;p51"/>
          <p:cNvSpPr txBox="1"/>
          <p:nvPr/>
        </p:nvSpPr>
        <p:spPr>
          <a:xfrm>
            <a:off x="2667150" y="2455075"/>
            <a:ext cx="59304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304800" lvl="0" marL="457200" rtl="0" algn="l">
              <a:spcBef>
                <a:spcPts val="0"/>
              </a:spcBef>
              <a:spcAft>
                <a:spcPts val="0"/>
              </a:spcAft>
              <a:buSzPts val="1200"/>
              <a:buFont typeface="Arial"/>
              <a:buAutoNum type="arabicPeriod"/>
            </a:pPr>
            <a:r>
              <a:rPr lang="es" sz="1200">
                <a:solidFill>
                  <a:schemeClr val="dk1"/>
                </a:solidFill>
              </a:rPr>
              <a:t>In a large bowl, combine butter, egg, milk and apple. In a separate bowl, sift together flour, baking powder, cinnamon and sugar. Stir flour mixture into apple mixture, just until combined.</a:t>
            </a:r>
            <a:endParaRPr sz="1200">
              <a:solidFill>
                <a:schemeClr val="dk1"/>
              </a:solidFill>
            </a:endParaRPr>
          </a:p>
          <a:p>
            <a:pPr indent="-304800" lvl="0" marL="457200" rtl="0" algn="l">
              <a:spcBef>
                <a:spcPts val="0"/>
              </a:spcBef>
              <a:spcAft>
                <a:spcPts val="0"/>
              </a:spcAft>
              <a:buClr>
                <a:schemeClr val="dk1"/>
              </a:buClr>
              <a:buSzPts val="1200"/>
              <a:buFont typeface="Arial"/>
              <a:buAutoNum type="arabicPeriod"/>
            </a:pPr>
            <a:r>
              <a:rPr lang="es" sz="1200">
                <a:solidFill>
                  <a:schemeClr val="dk1"/>
                </a:solidFill>
              </a:rPr>
              <a:t>Heat a lightly oiled griddle or frying pan, over medium high heat. Pour or scoop the batter onto the cooking surface, using ¼ of a cup for each pancake. Brown on both sides and serve warm. </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rPr lang="es"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457200" marR="0" rtl="0" algn="l">
              <a:lnSpc>
                <a:spcPct val="100000"/>
              </a:lnSpc>
              <a:spcBef>
                <a:spcPts val="600"/>
              </a:spcBef>
              <a:spcAft>
                <a:spcPts val="0"/>
              </a:spcAft>
              <a:buNone/>
            </a:pPr>
            <a:r>
              <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72" name="Google Shape;372;p51"/>
          <p:cNvSpPr txBox="1"/>
          <p:nvPr/>
        </p:nvSpPr>
        <p:spPr>
          <a:xfrm>
            <a:off x="6112450" y="1205050"/>
            <a:ext cx="2025000" cy="145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Clr>
                <a:srgbClr val="000000"/>
              </a:buClr>
              <a:buSzPts val="1200"/>
              <a:buFont typeface="Open Sans"/>
              <a:buChar char="●"/>
            </a:pPr>
            <a:r>
              <a:rPr lang="es" sz="1000"/>
              <a:t>¼ teaspoon ground cinnamon</a:t>
            </a:r>
            <a:endParaRPr sz="1000"/>
          </a:p>
          <a:p>
            <a:pPr indent="-166199" lvl="0" marL="89999" marR="0" rtl="0" algn="l">
              <a:lnSpc>
                <a:spcPct val="100000"/>
              </a:lnSpc>
              <a:spcBef>
                <a:spcPts val="0"/>
              </a:spcBef>
              <a:spcAft>
                <a:spcPts val="0"/>
              </a:spcAft>
              <a:buClr>
                <a:srgbClr val="000000"/>
              </a:buClr>
              <a:buSzPts val="1200"/>
              <a:buFont typeface="Open Sans"/>
              <a:buChar char="●"/>
            </a:pPr>
            <a:r>
              <a:rPr lang="es" sz="1000"/>
              <a:t>1 tablespoon white sugar</a:t>
            </a:r>
            <a:endParaRPr sz="1000">
              <a:solidFill>
                <a:schemeClr val="dk1"/>
              </a:solidFill>
            </a:endParaRPr>
          </a:p>
          <a:p>
            <a:pPr indent="-153499" lvl="0" marL="89999" marR="0" rtl="0" algn="l">
              <a:lnSpc>
                <a:spcPct val="100000"/>
              </a:lnSpc>
              <a:spcBef>
                <a:spcPts val="0"/>
              </a:spcBef>
              <a:spcAft>
                <a:spcPts val="0"/>
              </a:spcAft>
              <a:buClr>
                <a:schemeClr val="dk1"/>
              </a:buClr>
              <a:buSzPts val="1000"/>
              <a:buChar char="●"/>
            </a:pPr>
            <a:r>
              <a:rPr lang="es" sz="1000">
                <a:solidFill>
                  <a:schemeClr val="dk1"/>
                </a:solidFill>
              </a:rPr>
              <a:t>1 ¼ cups all purpose flour</a:t>
            </a:r>
            <a:endParaRPr sz="1000">
              <a:solidFill>
                <a:schemeClr val="dk1"/>
              </a:solidFill>
            </a:endParaRPr>
          </a:p>
          <a:p>
            <a:pPr indent="-153499" lvl="0" marL="89999" marR="0" rtl="0" algn="l">
              <a:lnSpc>
                <a:spcPct val="100000"/>
              </a:lnSpc>
              <a:spcBef>
                <a:spcPts val="0"/>
              </a:spcBef>
              <a:spcAft>
                <a:spcPts val="0"/>
              </a:spcAft>
              <a:buClr>
                <a:schemeClr val="dk1"/>
              </a:buClr>
              <a:buSzPts val="1000"/>
              <a:buChar char="●"/>
            </a:pPr>
            <a:r>
              <a:rPr lang="es" sz="1000">
                <a:solidFill>
                  <a:schemeClr val="dk1"/>
                </a:solidFill>
              </a:rPr>
              <a:t>1 ¼ teaspoons baking powder</a:t>
            </a:r>
            <a:endParaRPr sz="1000">
              <a:solidFill>
                <a:schemeClr val="dk1"/>
              </a:solidFill>
            </a:endParaRP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52"/>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APPLE</a:t>
            </a:r>
            <a:endParaRPr b="1" sz="15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t/>
            </a:r>
            <a:endParaRPr b="1" sz="900">
              <a:solidFill>
                <a:schemeClr val="dk1"/>
              </a:solidFill>
              <a:latin typeface="Open Sans"/>
              <a:ea typeface="Open Sans"/>
              <a:cs typeface="Open Sans"/>
              <a:sym typeface="Open Sans"/>
            </a:endParaRPr>
          </a:p>
          <a:p>
            <a:pPr indent="457200" lvl="0" marL="0" rtl="0" algn="l">
              <a:lnSpc>
                <a:spcPct val="115000"/>
              </a:lnSpc>
              <a:spcBef>
                <a:spcPts val="0"/>
              </a:spcBef>
              <a:spcAft>
                <a:spcPts val="0"/>
              </a:spcAft>
              <a:buClr>
                <a:srgbClr val="00BCD0"/>
              </a:buClr>
              <a:buFont typeface="PT Sans"/>
              <a:buNone/>
            </a:pPr>
            <a:r>
              <a:rPr lang="es" sz="1200">
                <a:solidFill>
                  <a:schemeClr val="dk1"/>
                </a:solidFill>
              </a:rPr>
              <a:t>My spotlight ingredient is a </a:t>
            </a:r>
            <a:r>
              <a:rPr b="1" lang="es" sz="1200">
                <a:solidFill>
                  <a:schemeClr val="dk1"/>
                </a:solidFill>
              </a:rPr>
              <a:t>Granny Smith apple.</a:t>
            </a:r>
            <a:r>
              <a:rPr lang="es" sz="1200">
                <a:solidFill>
                  <a:schemeClr val="dk1"/>
                </a:solidFill>
              </a:rPr>
              <a:t> This apple is round and green with a brown stem. It is tart and juicy. An apple is the fruit of a plant. Apples are most commonly harvested in the fall when they are most ripe and sweet. It takes about 100 - 200 days for an apple to grow, and be picked. Apples may be good for weight loss, beneficial for your heart, good for bone health and they may protect your brain during old age.</a:t>
            </a:r>
            <a:endParaRPr b="1" sz="1500">
              <a:solidFill>
                <a:schemeClr val="dk1"/>
              </a:solidFill>
            </a:endParaRPr>
          </a:p>
        </p:txBody>
      </p:sp>
      <p:sp>
        <p:nvSpPr>
          <p:cNvPr id="378" name="Google Shape;378;p52"/>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lnSpc>
                <a:spcPct val="115000"/>
              </a:lnSpc>
              <a:spcBef>
                <a:spcPts val="0"/>
              </a:spcBef>
              <a:spcAft>
                <a:spcPts val="0"/>
              </a:spcAft>
              <a:buClr>
                <a:srgbClr val="00BCD0"/>
              </a:buClr>
              <a:buFont typeface="PT Sans"/>
              <a:buNone/>
            </a:pPr>
            <a:r>
              <a:t/>
            </a:r>
            <a:endParaRPr sz="900"/>
          </a:p>
          <a:p>
            <a:pPr indent="0" lvl="0" marL="0" rtl="0" algn="l">
              <a:lnSpc>
                <a:spcPct val="150000"/>
              </a:lnSpc>
              <a:spcBef>
                <a:spcPts val="0"/>
              </a:spcBef>
              <a:spcAft>
                <a:spcPts val="0"/>
              </a:spcAft>
              <a:buClr>
                <a:srgbClr val="00BCD0"/>
              </a:buClr>
              <a:buFont typeface="PT Sans"/>
              <a:buNone/>
            </a:pPr>
            <a:r>
              <a:rPr lang="es" sz="1200">
                <a:solidFill>
                  <a:schemeClr val="dk1"/>
                </a:solidFill>
              </a:rPr>
              <a:t>This recipe is a warm, friendly breakfast, perfect for cold, chilly mornings. It spreads joy in its delicious welcoming taste. A mouth watering smell, mixed with a comfy coziness, is what this is all about. </a:t>
            </a:r>
            <a:endParaRPr sz="1200">
              <a:solidFill>
                <a:schemeClr val="dk1"/>
              </a:solidFill>
            </a:endParaRPr>
          </a:p>
          <a:p>
            <a:pPr indent="457200" lvl="0" marL="0" rtl="0" algn="l">
              <a:lnSpc>
                <a:spcPct val="150000"/>
              </a:lnSpc>
              <a:spcBef>
                <a:spcPts val="0"/>
              </a:spcBef>
              <a:spcAft>
                <a:spcPts val="0"/>
              </a:spcAft>
              <a:buClr>
                <a:srgbClr val="00BCD0"/>
              </a:buClr>
              <a:buFont typeface="PT Sans"/>
              <a:buNone/>
            </a:pPr>
            <a:r>
              <a:rPr lang="es" sz="1200">
                <a:solidFill>
                  <a:schemeClr val="dk1"/>
                </a:solidFill>
              </a:rPr>
              <a:t>It is the perfect meal to celebrate with the whole family, and is special to me because it brings the family together, and we have shared happy memories eating this delight.</a:t>
            </a:r>
            <a:endParaRPr sz="1200">
              <a:solidFill>
                <a:schemeClr val="dk1"/>
              </a:solidFill>
            </a:endParaRPr>
          </a:p>
          <a:p>
            <a:pPr indent="0" lvl="0" marL="0" marR="0" rtl="0" algn="l">
              <a:lnSpc>
                <a:spcPct val="15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379" name="Google Shape;379;p52"/>
          <p:cNvPicPr preferRelativeResize="0"/>
          <p:nvPr/>
        </p:nvPicPr>
        <p:blipFill rotWithShape="1">
          <a:blip r:embed="rId3">
            <a:alphaModFix/>
          </a:blip>
          <a:srcRect b="8935" l="0" r="0" t="8935"/>
          <a:stretch/>
        </p:blipFill>
        <p:spPr>
          <a:xfrm>
            <a:off x="126250" y="97525"/>
            <a:ext cx="4359600" cy="2395200"/>
          </a:xfrm>
          <a:prstGeom prst="rect">
            <a:avLst/>
          </a:prstGeom>
          <a:noFill/>
          <a:ln>
            <a:noFill/>
          </a:ln>
        </p:spPr>
      </p:pic>
      <p:pic>
        <p:nvPicPr>
          <p:cNvPr id="380" name="Google Shape;380;p52"/>
          <p:cNvPicPr preferRelativeResize="0"/>
          <p:nvPr/>
        </p:nvPicPr>
        <p:blipFill rotWithShape="1">
          <a:blip r:embed="rId4">
            <a:alphaModFix/>
          </a:blip>
          <a:srcRect b="9520" l="0" r="0" t="9520"/>
          <a:stretch/>
        </p:blipFill>
        <p:spPr>
          <a:xfrm>
            <a:off x="4619450" y="2655200"/>
            <a:ext cx="4437900" cy="2395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53"/>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Baked Ziti With Basil</a:t>
            </a:r>
            <a:endParaRPr sz="800"/>
          </a:p>
        </p:txBody>
      </p:sp>
      <p:sp>
        <p:nvSpPr>
          <p:cNvPr id="386" name="Google Shape;386;p53"/>
          <p:cNvSpPr txBox="1"/>
          <p:nvPr/>
        </p:nvSpPr>
        <p:spPr>
          <a:xfrm>
            <a:off x="3048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53499" lvl="0" marL="89999" marR="0" rtl="0" algn="l">
              <a:lnSpc>
                <a:spcPct val="100000"/>
              </a:lnSpc>
              <a:spcBef>
                <a:spcPts val="0"/>
              </a:spcBef>
              <a:spcAft>
                <a:spcPts val="0"/>
              </a:spcAft>
              <a:buClr>
                <a:srgbClr val="000000"/>
              </a:buClr>
              <a:buSzPts val="1000"/>
              <a:buFont typeface="Open Sans"/>
              <a:buChar char="●"/>
            </a:pPr>
            <a:r>
              <a:rPr lang="es" sz="1000"/>
              <a:t>One package of ziti</a:t>
            </a:r>
            <a:endParaRPr sz="1000"/>
          </a:p>
          <a:p>
            <a:pPr indent="-153499" lvl="0" marL="89999" marR="0" rtl="0" algn="l">
              <a:lnSpc>
                <a:spcPct val="100000"/>
              </a:lnSpc>
              <a:spcBef>
                <a:spcPts val="0"/>
              </a:spcBef>
              <a:spcAft>
                <a:spcPts val="0"/>
              </a:spcAft>
              <a:buClr>
                <a:srgbClr val="000000"/>
              </a:buClr>
              <a:buSzPts val="1000"/>
              <a:buFont typeface="Open Sans"/>
              <a:buChar char="●"/>
            </a:pPr>
            <a:r>
              <a:rPr lang="es" sz="1000"/>
              <a:t>One jar of tomato sauce </a:t>
            </a:r>
            <a:endParaRPr sz="1000"/>
          </a:p>
          <a:p>
            <a:pPr indent="-153499" lvl="0" marL="89999" marR="0" rtl="0" algn="l">
              <a:lnSpc>
                <a:spcPct val="100000"/>
              </a:lnSpc>
              <a:spcBef>
                <a:spcPts val="0"/>
              </a:spcBef>
              <a:spcAft>
                <a:spcPts val="0"/>
              </a:spcAft>
              <a:buClr>
                <a:srgbClr val="000000"/>
              </a:buClr>
              <a:buSzPts val="1000"/>
              <a:buFont typeface="Open Sans"/>
              <a:buChar char="●"/>
            </a:pPr>
            <a:r>
              <a:rPr lang="es" sz="1000"/>
              <a:t>3 tablespoons of ricotta</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387" name="Google Shape;387;p53"/>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Sage Hueston</a:t>
            </a:r>
            <a:endParaRPr sz="600"/>
          </a:p>
        </p:txBody>
      </p:sp>
      <p:sp>
        <p:nvSpPr>
          <p:cNvPr id="388" name="Google Shape;388;p53"/>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389" name="Google Shape;389;p53"/>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Serves 8-12 people</a:t>
            </a:r>
            <a:endParaRPr i="1" sz="600"/>
          </a:p>
        </p:txBody>
      </p:sp>
      <p:sp>
        <p:nvSpPr>
          <p:cNvPr id="390" name="Google Shape;390;p53"/>
          <p:cNvSpPr txBox="1"/>
          <p:nvPr/>
        </p:nvSpPr>
        <p:spPr>
          <a:xfrm>
            <a:off x="29719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292100" lvl="0" marL="457200" marR="0" rtl="0" algn="l">
              <a:lnSpc>
                <a:spcPct val="100000"/>
              </a:lnSpc>
              <a:spcBef>
                <a:spcPts val="0"/>
              </a:spcBef>
              <a:spcAft>
                <a:spcPts val="0"/>
              </a:spcAft>
              <a:buClr>
                <a:srgbClr val="000000"/>
              </a:buClr>
              <a:buSzPts val="1000"/>
              <a:buFont typeface="Open Sans"/>
              <a:buAutoNum type="arabicPeriod"/>
            </a:pPr>
            <a:r>
              <a:rPr lang="es" sz="1000"/>
              <a:t>Bring a pot of water to a boil</a:t>
            </a:r>
            <a:endParaRPr sz="1000"/>
          </a:p>
          <a:p>
            <a:pPr indent="-292100" lvl="0" marL="457200" marR="0" rtl="0" algn="l">
              <a:lnSpc>
                <a:spcPct val="100000"/>
              </a:lnSpc>
              <a:spcBef>
                <a:spcPts val="0"/>
              </a:spcBef>
              <a:spcAft>
                <a:spcPts val="0"/>
              </a:spcAft>
              <a:buSzPts val="1000"/>
              <a:buAutoNum type="arabicPeriod"/>
            </a:pPr>
            <a:r>
              <a:rPr lang="es" sz="1000"/>
              <a:t>Add ziti into pot</a:t>
            </a:r>
            <a:endParaRPr sz="1000"/>
          </a:p>
          <a:p>
            <a:pPr indent="-292100" lvl="0" marL="457200" marR="0" rtl="0" algn="l">
              <a:lnSpc>
                <a:spcPct val="100000"/>
              </a:lnSpc>
              <a:spcBef>
                <a:spcPts val="0"/>
              </a:spcBef>
              <a:spcAft>
                <a:spcPts val="0"/>
              </a:spcAft>
              <a:buSzPts val="1000"/>
              <a:buAutoNum type="arabicPeriod"/>
            </a:pPr>
            <a:r>
              <a:rPr lang="es" sz="1000"/>
              <a:t>Cook ziti until it is almost fully cooked and take out</a:t>
            </a:r>
            <a:endParaRPr sz="1000"/>
          </a:p>
          <a:p>
            <a:pPr indent="-292100" lvl="0" marL="457200" marR="0" rtl="0" algn="l">
              <a:lnSpc>
                <a:spcPct val="100000"/>
              </a:lnSpc>
              <a:spcBef>
                <a:spcPts val="0"/>
              </a:spcBef>
              <a:spcAft>
                <a:spcPts val="0"/>
              </a:spcAft>
              <a:buSzPts val="1000"/>
              <a:buAutoNum type="arabicPeriod"/>
            </a:pPr>
            <a:r>
              <a:rPr lang="es" sz="1000"/>
              <a:t>Drain the water out of the pot, keep the ziti inside</a:t>
            </a:r>
            <a:endParaRPr sz="1000"/>
          </a:p>
          <a:p>
            <a:pPr indent="-292100" lvl="0" marL="457200" marR="0" rtl="0" algn="l">
              <a:lnSpc>
                <a:spcPct val="100000"/>
              </a:lnSpc>
              <a:spcBef>
                <a:spcPts val="0"/>
              </a:spcBef>
              <a:spcAft>
                <a:spcPts val="0"/>
              </a:spcAft>
              <a:buSzPts val="1000"/>
              <a:buAutoNum type="arabicPeriod"/>
            </a:pPr>
            <a:r>
              <a:rPr lang="es" sz="1000"/>
              <a:t>Add about ¾ of the jar of tomato sauce into the pot and mix</a:t>
            </a:r>
            <a:endParaRPr sz="1000"/>
          </a:p>
          <a:p>
            <a:pPr indent="-292100" lvl="0" marL="457200" marR="0" rtl="0" algn="l">
              <a:lnSpc>
                <a:spcPct val="100000"/>
              </a:lnSpc>
              <a:spcBef>
                <a:spcPts val="0"/>
              </a:spcBef>
              <a:spcAft>
                <a:spcPts val="0"/>
              </a:spcAft>
              <a:buSzPts val="1000"/>
              <a:buAutoNum type="arabicPeriod"/>
            </a:pPr>
            <a:r>
              <a:rPr lang="es" sz="1000"/>
              <a:t>Add about 3 tablespoons of ricotta into the pot and mix</a:t>
            </a:r>
            <a:endParaRPr sz="1000"/>
          </a:p>
          <a:p>
            <a:pPr indent="-292100" lvl="0" marL="457200" marR="0" rtl="0" algn="l">
              <a:lnSpc>
                <a:spcPct val="100000"/>
              </a:lnSpc>
              <a:spcBef>
                <a:spcPts val="0"/>
              </a:spcBef>
              <a:spcAft>
                <a:spcPts val="0"/>
              </a:spcAft>
              <a:buSzPts val="1000"/>
              <a:buAutoNum type="arabicPeriod"/>
            </a:pPr>
            <a:r>
              <a:rPr lang="es" sz="1000"/>
              <a:t>Pour your ziti mixture into an oven pan and spread it out evenly</a:t>
            </a:r>
            <a:endParaRPr sz="1000"/>
          </a:p>
          <a:p>
            <a:pPr indent="-292100" lvl="0" marL="457200" marR="0" rtl="0" algn="l">
              <a:lnSpc>
                <a:spcPct val="100000"/>
              </a:lnSpc>
              <a:spcBef>
                <a:spcPts val="0"/>
              </a:spcBef>
              <a:spcAft>
                <a:spcPts val="0"/>
              </a:spcAft>
              <a:buSzPts val="1000"/>
              <a:buAutoNum type="arabicPeriod"/>
            </a:pPr>
            <a:r>
              <a:rPr lang="es" sz="1000"/>
              <a:t>Pour your remainings of the tomato sauce on top of the ziti</a:t>
            </a:r>
            <a:endParaRPr sz="1000"/>
          </a:p>
          <a:p>
            <a:pPr indent="-292100" lvl="0" marL="457200" marR="0" rtl="0" algn="l">
              <a:lnSpc>
                <a:spcPct val="100000"/>
              </a:lnSpc>
              <a:spcBef>
                <a:spcPts val="0"/>
              </a:spcBef>
              <a:spcAft>
                <a:spcPts val="0"/>
              </a:spcAft>
              <a:buSzPts val="1000"/>
              <a:buAutoNum type="arabicPeriod"/>
            </a:pPr>
            <a:r>
              <a:rPr lang="es" sz="1000"/>
              <a:t>Sprinkle your shredded cheese over the ziti (Use as much as you like)</a:t>
            </a:r>
            <a:endParaRPr sz="1000"/>
          </a:p>
          <a:p>
            <a:pPr indent="-292100" lvl="0" marL="457200" marR="0" rtl="0" algn="l">
              <a:lnSpc>
                <a:spcPct val="100000"/>
              </a:lnSpc>
              <a:spcBef>
                <a:spcPts val="0"/>
              </a:spcBef>
              <a:spcAft>
                <a:spcPts val="0"/>
              </a:spcAft>
              <a:buSzPts val="1000"/>
              <a:buAutoNum type="arabicPeriod"/>
            </a:pPr>
            <a:r>
              <a:rPr lang="es" sz="1000"/>
              <a:t>Chop up the fresh basil</a:t>
            </a:r>
            <a:endParaRPr sz="1000"/>
          </a:p>
          <a:p>
            <a:pPr indent="-292100" lvl="0" marL="457200" marR="0" rtl="0" algn="l">
              <a:lnSpc>
                <a:spcPct val="100000"/>
              </a:lnSpc>
              <a:spcBef>
                <a:spcPts val="0"/>
              </a:spcBef>
              <a:spcAft>
                <a:spcPts val="0"/>
              </a:spcAft>
              <a:buSzPts val="1000"/>
              <a:buAutoNum type="arabicPeriod"/>
            </a:pPr>
            <a:r>
              <a:rPr lang="es" sz="1000"/>
              <a:t>Sprinkle the basil over the ziti (Use as much as you like)</a:t>
            </a:r>
            <a:endParaRPr sz="1000"/>
          </a:p>
          <a:p>
            <a:pPr indent="-292100" lvl="0" marL="457200" marR="0" rtl="0" algn="l">
              <a:lnSpc>
                <a:spcPct val="100000"/>
              </a:lnSpc>
              <a:spcBef>
                <a:spcPts val="0"/>
              </a:spcBef>
              <a:spcAft>
                <a:spcPts val="0"/>
              </a:spcAft>
              <a:buSzPts val="1000"/>
              <a:buAutoNum type="arabicPeriod"/>
            </a:pPr>
            <a:r>
              <a:rPr lang="es" sz="1000"/>
              <a:t>Preheat oven to 350 degrees</a:t>
            </a:r>
            <a:endParaRPr sz="1000"/>
          </a:p>
          <a:p>
            <a:pPr indent="-292100" lvl="0" marL="457200" marR="0" rtl="0" algn="l">
              <a:lnSpc>
                <a:spcPct val="100000"/>
              </a:lnSpc>
              <a:spcBef>
                <a:spcPts val="0"/>
              </a:spcBef>
              <a:spcAft>
                <a:spcPts val="0"/>
              </a:spcAft>
              <a:buSzPts val="1000"/>
              <a:buAutoNum type="arabicPeriod"/>
            </a:pPr>
            <a:r>
              <a:rPr lang="es" sz="1000"/>
              <a:t>Once the oven is 350 degrees place the oven pan in the oven for 30 minutes</a:t>
            </a:r>
            <a:endParaRPr sz="1000"/>
          </a:p>
          <a:p>
            <a:pPr indent="-292100" lvl="0" marL="457200" marR="0" rtl="0" algn="l">
              <a:lnSpc>
                <a:spcPct val="100000"/>
              </a:lnSpc>
              <a:spcBef>
                <a:spcPts val="0"/>
              </a:spcBef>
              <a:spcAft>
                <a:spcPts val="0"/>
              </a:spcAft>
              <a:buSzPts val="1000"/>
              <a:buAutoNum type="arabicPeriod"/>
            </a:pPr>
            <a:r>
              <a:rPr lang="es" sz="1000"/>
              <a:t>Take out and let cool</a:t>
            </a:r>
            <a:endParaRPr sz="1000"/>
          </a:p>
          <a:p>
            <a:pPr indent="-292100" lvl="0" marL="457200" marR="0" rtl="0" algn="l">
              <a:lnSpc>
                <a:spcPct val="100000"/>
              </a:lnSpc>
              <a:spcBef>
                <a:spcPts val="0"/>
              </a:spcBef>
              <a:spcAft>
                <a:spcPts val="0"/>
              </a:spcAft>
              <a:buSzPts val="1000"/>
              <a:buAutoNum type="arabicPeriod"/>
            </a:pPr>
            <a:r>
              <a:rPr lang="es" sz="1000"/>
              <a:t>Enjoy!</a:t>
            </a:r>
            <a:endParaRPr sz="10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91" name="Google Shape;391;p53"/>
          <p:cNvSpPr txBox="1"/>
          <p:nvPr/>
        </p:nvSpPr>
        <p:spPr>
          <a:xfrm>
            <a:off x="5098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Clr>
                <a:srgbClr val="000000"/>
              </a:buClr>
              <a:buSzPts val="1200"/>
              <a:buFont typeface="Open Sans"/>
              <a:buChar char="●"/>
            </a:pPr>
            <a:r>
              <a:rPr lang="es" sz="1000"/>
              <a:t>Shredded cheese (as much as you want)</a:t>
            </a:r>
            <a:endParaRPr sz="1000"/>
          </a:p>
          <a:p>
            <a:pPr indent="-166199" lvl="0" marL="89999" marR="0" rtl="0" algn="l">
              <a:lnSpc>
                <a:spcPct val="100000"/>
              </a:lnSpc>
              <a:spcBef>
                <a:spcPts val="0"/>
              </a:spcBef>
              <a:spcAft>
                <a:spcPts val="0"/>
              </a:spcAft>
              <a:buClr>
                <a:srgbClr val="000000"/>
              </a:buClr>
              <a:buSzPts val="1200"/>
              <a:buFont typeface="Open Sans"/>
              <a:buChar char="●"/>
            </a:pPr>
            <a:r>
              <a:rPr lang="es" sz="1000"/>
              <a:t>Fresh basil (as much as you want)</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pic>
        <p:nvPicPr>
          <p:cNvPr id="392" name="Google Shape;392;p53"/>
          <p:cNvPicPr preferRelativeResize="0"/>
          <p:nvPr/>
        </p:nvPicPr>
        <p:blipFill>
          <a:blip r:embed="rId3">
            <a:alphaModFix/>
          </a:blip>
          <a:stretch>
            <a:fillRect/>
          </a:stretch>
        </p:blipFill>
        <p:spPr>
          <a:xfrm>
            <a:off x="0" y="0"/>
            <a:ext cx="266715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27"/>
          <p:cNvPicPr preferRelativeResize="0"/>
          <p:nvPr/>
        </p:nvPicPr>
        <p:blipFill rotWithShape="1">
          <a:blip r:embed="rId3">
            <a:alphaModFix/>
          </a:blip>
          <a:srcRect b="0" l="31146" r="31150" t="0"/>
          <a:stretch/>
        </p:blipFill>
        <p:spPr>
          <a:xfrm>
            <a:off x="0" y="0"/>
            <a:ext cx="2585700" cy="2928600"/>
          </a:xfrm>
          <a:prstGeom prst="rect">
            <a:avLst/>
          </a:prstGeom>
          <a:noFill/>
          <a:ln>
            <a:noFill/>
          </a:ln>
        </p:spPr>
      </p:pic>
      <p:sp>
        <p:nvSpPr>
          <p:cNvPr id="113" name="Google Shape;113;p27"/>
          <p:cNvSpPr txBox="1"/>
          <p:nvPr/>
        </p:nvSpPr>
        <p:spPr>
          <a:xfrm>
            <a:off x="3568850" y="-104175"/>
            <a:ext cx="4481700" cy="668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    </a:t>
            </a:r>
            <a:endParaRPr b="1" sz="3900">
              <a:latin typeface="Open Sans"/>
              <a:ea typeface="Open Sans"/>
              <a:cs typeface="Open Sans"/>
              <a:sym typeface="Open Sans"/>
            </a:endParaRPr>
          </a:p>
          <a:p>
            <a:pPr indent="0" lvl="0" marL="0" rtl="0" algn="ctr">
              <a:lnSpc>
                <a:spcPct val="115000"/>
              </a:lnSpc>
              <a:spcBef>
                <a:spcPts val="0"/>
              </a:spcBef>
              <a:spcAft>
                <a:spcPts val="0"/>
              </a:spcAft>
              <a:buClr>
                <a:srgbClr val="00BCD0"/>
              </a:buClr>
              <a:buFont typeface="PT Sans"/>
              <a:buNone/>
            </a:pPr>
            <a:r>
              <a:rPr b="1" lang="es" sz="1800">
                <a:solidFill>
                  <a:schemeClr val="dk1"/>
                </a:solidFill>
                <a:latin typeface="Open Sans"/>
                <a:ea typeface="Open Sans"/>
                <a:cs typeface="Open Sans"/>
                <a:sym typeface="Open Sans"/>
              </a:rPr>
              <a:t>Honeycrisp Top Cheesecake</a:t>
            </a:r>
            <a:endParaRPr b="1" sz="1800">
              <a:solidFill>
                <a:schemeClr val="dk1"/>
              </a:solidFill>
              <a:latin typeface="Open Sans"/>
              <a:ea typeface="Open Sans"/>
              <a:cs typeface="Open Sans"/>
              <a:sym typeface="Open Sans"/>
            </a:endParaRPr>
          </a:p>
          <a:p>
            <a:pPr indent="0" lvl="0" marL="0" marR="0" rtl="0" algn="ctr">
              <a:lnSpc>
                <a:spcPct val="115000"/>
              </a:lnSpc>
              <a:spcBef>
                <a:spcPts val="0"/>
              </a:spcBef>
              <a:spcAft>
                <a:spcPts val="0"/>
              </a:spcAft>
              <a:buClr>
                <a:srgbClr val="00BCD0"/>
              </a:buClr>
              <a:buFont typeface="PT Sans"/>
              <a:buNone/>
            </a:pPr>
            <a:r>
              <a:t/>
            </a:r>
            <a:endParaRPr b="1" sz="3900">
              <a:latin typeface="Open Sans"/>
              <a:ea typeface="Open Sans"/>
              <a:cs typeface="Open Sans"/>
              <a:sym typeface="Open Sans"/>
            </a:endParaRPr>
          </a:p>
        </p:txBody>
      </p:sp>
      <p:sp>
        <p:nvSpPr>
          <p:cNvPr id="114" name="Google Shape;114;p27"/>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0" lvl="0" marL="457200" marR="0" rtl="0" algn="l">
              <a:lnSpc>
                <a:spcPct val="100000"/>
              </a:lnSpc>
              <a:spcBef>
                <a:spcPts val="0"/>
              </a:spcBef>
              <a:spcAft>
                <a:spcPts val="0"/>
              </a:spcAft>
              <a:buNone/>
            </a:pPr>
            <a:r>
              <a:rPr lang="es" sz="900"/>
              <a:t>Apple topping: </a:t>
            </a:r>
            <a:endParaRPr sz="900"/>
          </a:p>
          <a:p>
            <a:pPr indent="-57150" lvl="0" marL="457200" marR="0" rtl="0" algn="l">
              <a:lnSpc>
                <a:spcPct val="100000"/>
              </a:lnSpc>
              <a:spcBef>
                <a:spcPts val="0"/>
              </a:spcBef>
              <a:spcAft>
                <a:spcPts val="0"/>
              </a:spcAft>
              <a:buSzPts val="900"/>
              <a:buChar char="●"/>
            </a:pPr>
            <a:r>
              <a:rPr lang="es" sz="900"/>
              <a:t>4 whole honeycrisp apples (sliced)</a:t>
            </a:r>
            <a:endParaRPr sz="900"/>
          </a:p>
          <a:p>
            <a:pPr indent="-57150" lvl="0" marL="457200" marR="0" rtl="0" algn="l">
              <a:lnSpc>
                <a:spcPct val="100000"/>
              </a:lnSpc>
              <a:spcBef>
                <a:spcPts val="0"/>
              </a:spcBef>
              <a:spcAft>
                <a:spcPts val="0"/>
              </a:spcAft>
              <a:buSzPts val="900"/>
              <a:buChar char="●"/>
            </a:pPr>
            <a:r>
              <a:rPr lang="es" sz="900"/>
              <a:t>3 tablespoons of ground cinnamon; </a:t>
            </a:r>
            <a:endParaRPr sz="900"/>
          </a:p>
          <a:p>
            <a:pPr indent="-57150" lvl="0" marL="457200" marR="0" rtl="0" algn="l">
              <a:lnSpc>
                <a:spcPct val="100000"/>
              </a:lnSpc>
              <a:spcBef>
                <a:spcPts val="0"/>
              </a:spcBef>
              <a:spcAft>
                <a:spcPts val="0"/>
              </a:spcAft>
              <a:buSzPts val="900"/>
              <a:buChar char="●"/>
            </a:pPr>
            <a:r>
              <a:rPr lang="es" sz="900"/>
              <a:t>4 tablespoons  of lemon juice </a:t>
            </a:r>
            <a:endParaRPr sz="900"/>
          </a:p>
          <a:p>
            <a:pPr indent="0" lvl="0" marL="457200" marR="0" rtl="0" algn="l">
              <a:lnSpc>
                <a:spcPct val="100000"/>
              </a:lnSpc>
              <a:spcBef>
                <a:spcPts val="0"/>
              </a:spcBef>
              <a:spcAft>
                <a:spcPts val="0"/>
              </a:spcAft>
              <a:buClr>
                <a:schemeClr val="dk1"/>
              </a:buClr>
              <a:buSzPts val="1100"/>
              <a:buFont typeface="Arial"/>
              <a:buNone/>
            </a:pPr>
            <a:r>
              <a:t/>
            </a:r>
            <a:endParaRPr sz="900"/>
          </a:p>
          <a:p>
            <a:pPr indent="0" lvl="0" marL="457200" marR="0" rtl="0" algn="l">
              <a:lnSpc>
                <a:spcPct val="100000"/>
              </a:lnSpc>
              <a:spcBef>
                <a:spcPts val="0"/>
              </a:spcBef>
              <a:spcAft>
                <a:spcPts val="0"/>
              </a:spcAft>
              <a:buClr>
                <a:srgbClr val="000000"/>
              </a:buClr>
              <a:buFont typeface="Arial"/>
              <a:buNone/>
            </a:pPr>
            <a:r>
              <a:t/>
            </a:r>
            <a:endParaRPr sz="900"/>
          </a:p>
        </p:txBody>
      </p:sp>
      <p:sp>
        <p:nvSpPr>
          <p:cNvPr id="115" name="Google Shape;115;p27"/>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lang="es">
                <a:latin typeface="Open Sans"/>
                <a:ea typeface="Open Sans"/>
                <a:cs typeface="Open Sans"/>
                <a:sym typeface="Open Sans"/>
              </a:rPr>
              <a:t>                                          Veronika Zioueche</a:t>
            </a:r>
            <a:endParaRPr/>
          </a:p>
        </p:txBody>
      </p:sp>
      <p:sp>
        <p:nvSpPr>
          <p:cNvPr id="116" name="Google Shape;116;p27"/>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117" name="Google Shape;117;p27"/>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6-8 servings</a:t>
            </a:r>
            <a:endParaRPr i="1" sz="600"/>
          </a:p>
        </p:txBody>
      </p:sp>
      <p:sp>
        <p:nvSpPr>
          <p:cNvPr id="118" name="Google Shape;118;p27"/>
          <p:cNvSpPr txBox="1"/>
          <p:nvPr/>
        </p:nvSpPr>
        <p:spPr>
          <a:xfrm>
            <a:off x="2737200" y="2427400"/>
            <a:ext cx="6207900" cy="271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57150" lvl="0" marL="0" rtl="0" algn="l">
              <a:spcBef>
                <a:spcPts val="0"/>
              </a:spcBef>
              <a:spcAft>
                <a:spcPts val="0"/>
              </a:spcAft>
              <a:buClr>
                <a:schemeClr val="dk1"/>
              </a:buClr>
              <a:buSzPts val="900"/>
              <a:buAutoNum type="arabicPeriod"/>
            </a:pPr>
            <a:r>
              <a:rPr lang="es" sz="900">
                <a:solidFill>
                  <a:schemeClr val="dk1"/>
                </a:solidFill>
              </a:rPr>
              <a:t>Preheat oven to 350 degrees and prepare ingredients (measure out amounts).</a:t>
            </a:r>
            <a:endParaRPr sz="900">
              <a:solidFill>
                <a:schemeClr val="dk1"/>
              </a:solidFill>
            </a:endParaRPr>
          </a:p>
          <a:p>
            <a:pPr indent="-57150" lvl="0" marL="0" rtl="0" algn="l">
              <a:spcBef>
                <a:spcPts val="0"/>
              </a:spcBef>
              <a:spcAft>
                <a:spcPts val="0"/>
              </a:spcAft>
              <a:buClr>
                <a:schemeClr val="dk1"/>
              </a:buClr>
              <a:buSzPts val="900"/>
              <a:buAutoNum type="arabicPeriod"/>
            </a:pPr>
            <a:r>
              <a:rPr lang="es" sz="900">
                <a:solidFill>
                  <a:schemeClr val="dk1"/>
                </a:solidFill>
              </a:rPr>
              <a:t>Combine graham cracker crumbs, sugar and butter in bowl.</a:t>
            </a:r>
            <a:endParaRPr sz="900">
              <a:solidFill>
                <a:schemeClr val="dk1"/>
              </a:solidFill>
            </a:endParaRPr>
          </a:p>
          <a:p>
            <a:pPr indent="-57150" lvl="0" marL="0" rtl="0" algn="l">
              <a:spcBef>
                <a:spcPts val="0"/>
              </a:spcBef>
              <a:spcAft>
                <a:spcPts val="0"/>
              </a:spcAft>
              <a:buClr>
                <a:schemeClr val="dk1"/>
              </a:buClr>
              <a:buSzPts val="900"/>
              <a:buAutoNum type="arabicPeriod"/>
            </a:pPr>
            <a:r>
              <a:rPr lang="es" sz="900">
                <a:solidFill>
                  <a:schemeClr val="dk1"/>
                </a:solidFill>
              </a:rPr>
              <a:t>Press evenly into 9 inch spring pan press evenly over bottom and 1 inch up sides. </a:t>
            </a:r>
            <a:endParaRPr sz="900">
              <a:solidFill>
                <a:schemeClr val="dk1"/>
              </a:solidFill>
            </a:endParaRPr>
          </a:p>
          <a:p>
            <a:pPr indent="-57150" lvl="0" marL="0" rtl="0" algn="l">
              <a:spcBef>
                <a:spcPts val="0"/>
              </a:spcBef>
              <a:spcAft>
                <a:spcPts val="0"/>
              </a:spcAft>
              <a:buClr>
                <a:schemeClr val="dk1"/>
              </a:buClr>
              <a:buSzPts val="900"/>
              <a:buAutoNum type="arabicPeriod"/>
            </a:pPr>
            <a:r>
              <a:rPr lang="es" sz="900">
                <a:solidFill>
                  <a:schemeClr val="dk1"/>
                </a:solidFill>
              </a:rPr>
              <a:t>Beat cream cheese and sugar at medium speed in large bowl until blended </a:t>
            </a:r>
            <a:endParaRPr sz="900">
              <a:solidFill>
                <a:schemeClr val="dk1"/>
              </a:solidFill>
            </a:endParaRPr>
          </a:p>
          <a:p>
            <a:pPr indent="-57150" lvl="0" marL="0" rtl="0" algn="l">
              <a:spcBef>
                <a:spcPts val="0"/>
              </a:spcBef>
              <a:spcAft>
                <a:spcPts val="0"/>
              </a:spcAft>
              <a:buClr>
                <a:schemeClr val="dk1"/>
              </a:buClr>
              <a:buSzPts val="900"/>
              <a:buAutoNum type="arabicPeriod"/>
            </a:pPr>
            <a:r>
              <a:rPr lang="es" sz="900">
                <a:solidFill>
                  <a:schemeClr val="dk1"/>
                </a:solidFill>
              </a:rPr>
              <a:t>Beat in eggs,vanilla and lemon juice until blended </a:t>
            </a:r>
            <a:endParaRPr sz="900">
              <a:solidFill>
                <a:schemeClr val="dk1"/>
              </a:solidFill>
            </a:endParaRPr>
          </a:p>
          <a:p>
            <a:pPr indent="-57150" lvl="0" marL="0" rtl="0" algn="l">
              <a:spcBef>
                <a:spcPts val="0"/>
              </a:spcBef>
              <a:spcAft>
                <a:spcPts val="0"/>
              </a:spcAft>
              <a:buClr>
                <a:schemeClr val="dk1"/>
              </a:buClr>
              <a:buSzPts val="900"/>
              <a:buAutoNum type="arabicPeriod"/>
            </a:pPr>
            <a:r>
              <a:rPr lang="es" sz="900">
                <a:solidFill>
                  <a:schemeClr val="dk1"/>
                </a:solidFill>
              </a:rPr>
              <a:t>Pour into prepared pan </a:t>
            </a:r>
            <a:endParaRPr sz="900">
              <a:solidFill>
                <a:schemeClr val="dk1"/>
              </a:solidFill>
            </a:endParaRPr>
          </a:p>
          <a:p>
            <a:pPr indent="-57150" lvl="0" marL="0" rtl="0" algn="l">
              <a:spcBef>
                <a:spcPts val="0"/>
              </a:spcBef>
              <a:spcAft>
                <a:spcPts val="0"/>
              </a:spcAft>
              <a:buClr>
                <a:schemeClr val="dk1"/>
              </a:buClr>
              <a:buSzPts val="900"/>
              <a:buAutoNum type="arabicPeriod"/>
            </a:pPr>
            <a:r>
              <a:rPr lang="es" sz="900">
                <a:solidFill>
                  <a:schemeClr val="dk1"/>
                </a:solidFill>
              </a:rPr>
              <a:t>Bank in preheated 350 degree oven for 50 minutes or until puffed and golden </a:t>
            </a:r>
            <a:endParaRPr sz="900">
              <a:solidFill>
                <a:schemeClr val="dk1"/>
              </a:solidFill>
            </a:endParaRPr>
          </a:p>
          <a:p>
            <a:pPr indent="-57150" lvl="0" marL="0" rtl="0" algn="l">
              <a:spcBef>
                <a:spcPts val="0"/>
              </a:spcBef>
              <a:spcAft>
                <a:spcPts val="0"/>
              </a:spcAft>
              <a:buClr>
                <a:schemeClr val="dk1"/>
              </a:buClr>
              <a:buSzPts val="900"/>
              <a:buAutoNum type="arabicPeriod"/>
            </a:pPr>
            <a:r>
              <a:rPr lang="es" sz="900">
                <a:solidFill>
                  <a:schemeClr val="dk1"/>
                </a:solidFill>
              </a:rPr>
              <a:t>While cheesecake is baking take your apples (sliced) and put them in a bowl pour in lemon juice and cinnamon stir together </a:t>
            </a:r>
            <a:endParaRPr sz="900">
              <a:solidFill>
                <a:schemeClr val="dk1"/>
              </a:solidFill>
            </a:endParaRPr>
          </a:p>
          <a:p>
            <a:pPr indent="-57150" lvl="0" marL="0" rtl="0" algn="l">
              <a:spcBef>
                <a:spcPts val="0"/>
              </a:spcBef>
              <a:spcAft>
                <a:spcPts val="0"/>
              </a:spcAft>
              <a:buClr>
                <a:schemeClr val="dk1"/>
              </a:buClr>
              <a:buSzPts val="900"/>
              <a:buAutoNum type="arabicPeriod"/>
            </a:pPr>
            <a:r>
              <a:rPr lang="es" sz="900">
                <a:solidFill>
                  <a:schemeClr val="dk1"/>
                </a:solidFill>
              </a:rPr>
              <a:t>puree until slightly chunky</a:t>
            </a:r>
            <a:endParaRPr sz="900">
              <a:solidFill>
                <a:schemeClr val="dk1"/>
              </a:solidFill>
            </a:endParaRPr>
          </a:p>
          <a:p>
            <a:pPr indent="-57150" lvl="0" marL="0" rtl="0" algn="l">
              <a:spcBef>
                <a:spcPts val="0"/>
              </a:spcBef>
              <a:spcAft>
                <a:spcPts val="0"/>
              </a:spcAft>
              <a:buClr>
                <a:schemeClr val="dk1"/>
              </a:buClr>
              <a:buSzPts val="900"/>
              <a:buAutoNum type="arabicPeriod"/>
            </a:pPr>
            <a:r>
              <a:rPr lang="es" sz="900">
                <a:solidFill>
                  <a:schemeClr val="dk1"/>
                </a:solidFill>
              </a:rPr>
              <a:t>Transfer onto wire rack or if you don’t have a wire rack put on a plate and let stand for 15 minutes increase oven temperature to 450 degrees         </a:t>
            </a:r>
            <a:endParaRPr sz="900">
              <a:solidFill>
                <a:schemeClr val="dk1"/>
              </a:solidFill>
            </a:endParaRPr>
          </a:p>
          <a:p>
            <a:pPr indent="-57150" lvl="0" marL="0" rtl="0" algn="l">
              <a:spcBef>
                <a:spcPts val="0"/>
              </a:spcBef>
              <a:spcAft>
                <a:spcPts val="0"/>
              </a:spcAft>
              <a:buClr>
                <a:schemeClr val="dk1"/>
              </a:buClr>
              <a:buSzPts val="900"/>
              <a:buAutoNum type="arabicPeriod"/>
            </a:pPr>
            <a:r>
              <a:rPr lang="es" sz="900">
                <a:solidFill>
                  <a:schemeClr val="dk1"/>
                </a:solidFill>
              </a:rPr>
              <a:t>Stir together sour cream sugar vanilla in a small bowl until  blended </a:t>
            </a:r>
            <a:endParaRPr sz="900">
              <a:solidFill>
                <a:schemeClr val="dk1"/>
              </a:solidFill>
            </a:endParaRPr>
          </a:p>
          <a:p>
            <a:pPr indent="-57150" lvl="0" marL="0" rtl="0" algn="l">
              <a:spcBef>
                <a:spcPts val="0"/>
              </a:spcBef>
              <a:spcAft>
                <a:spcPts val="0"/>
              </a:spcAft>
              <a:buClr>
                <a:schemeClr val="dk1"/>
              </a:buClr>
              <a:buSzPts val="900"/>
              <a:buAutoNum type="arabicPeriod"/>
            </a:pPr>
            <a:r>
              <a:rPr lang="es" sz="900">
                <a:solidFill>
                  <a:schemeClr val="dk1"/>
                </a:solidFill>
              </a:rPr>
              <a:t>Spoon other top of cheesecake spread evenly </a:t>
            </a:r>
            <a:endParaRPr sz="900">
              <a:solidFill>
                <a:schemeClr val="dk1"/>
              </a:solidFill>
            </a:endParaRPr>
          </a:p>
          <a:p>
            <a:pPr indent="-57150" lvl="0" marL="0" rtl="0" algn="l">
              <a:spcBef>
                <a:spcPts val="0"/>
              </a:spcBef>
              <a:spcAft>
                <a:spcPts val="0"/>
              </a:spcAft>
              <a:buClr>
                <a:schemeClr val="dk1"/>
              </a:buClr>
              <a:buSzPts val="900"/>
              <a:buAutoNum type="arabicPeriod"/>
            </a:pPr>
            <a:r>
              <a:rPr lang="es" sz="900">
                <a:solidFill>
                  <a:schemeClr val="dk1"/>
                </a:solidFill>
              </a:rPr>
              <a:t>Bake 10 minutes just until the topping is set  transfer cheesecake to surface to completely cool</a:t>
            </a:r>
            <a:endParaRPr sz="900">
              <a:solidFill>
                <a:schemeClr val="dk1"/>
              </a:solidFill>
            </a:endParaRPr>
          </a:p>
          <a:p>
            <a:pPr indent="-57150" lvl="0" marL="0" rtl="0" algn="l">
              <a:spcBef>
                <a:spcPts val="0"/>
              </a:spcBef>
              <a:spcAft>
                <a:spcPts val="0"/>
              </a:spcAft>
              <a:buClr>
                <a:schemeClr val="dk1"/>
              </a:buClr>
              <a:buSzPts val="900"/>
              <a:buAutoNum type="arabicPeriod"/>
            </a:pPr>
            <a:r>
              <a:rPr lang="es" sz="900">
                <a:solidFill>
                  <a:schemeClr val="dk1"/>
                </a:solidFill>
              </a:rPr>
              <a:t>Pour apple mixture spread evenly</a:t>
            </a:r>
            <a:endParaRPr sz="900">
              <a:solidFill>
                <a:schemeClr val="dk1"/>
              </a:solidFill>
            </a:endParaRPr>
          </a:p>
          <a:p>
            <a:pPr indent="-57150" lvl="0" marL="0" rtl="0" algn="l">
              <a:spcBef>
                <a:spcPts val="0"/>
              </a:spcBef>
              <a:spcAft>
                <a:spcPts val="0"/>
              </a:spcAft>
              <a:buClr>
                <a:schemeClr val="dk1"/>
              </a:buClr>
              <a:buSzPts val="900"/>
              <a:buAutoNum type="arabicPeriod"/>
            </a:pPr>
            <a:r>
              <a:rPr lang="es" sz="900">
                <a:solidFill>
                  <a:schemeClr val="dk1"/>
                </a:solidFill>
              </a:rPr>
              <a:t> Refrigerate overnight before serving</a:t>
            </a:r>
            <a:endParaRPr sz="900">
              <a:solidFill>
                <a:schemeClr val="dk1"/>
              </a:solidFill>
            </a:endParaRPr>
          </a:p>
          <a:p>
            <a:pPr indent="0" lvl="0" marL="457200" marR="0" rtl="0" algn="l">
              <a:lnSpc>
                <a:spcPct val="100000"/>
              </a:lnSpc>
              <a:spcBef>
                <a:spcPts val="500"/>
              </a:spcBef>
              <a:spcAft>
                <a:spcPts val="0"/>
              </a:spcAft>
              <a:buNone/>
            </a:pPr>
            <a:r>
              <a:t/>
            </a:r>
            <a:endParaRPr sz="9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19" name="Google Shape;119;p27"/>
          <p:cNvSpPr txBox="1"/>
          <p:nvPr/>
        </p:nvSpPr>
        <p:spPr>
          <a:xfrm>
            <a:off x="4722650" y="904100"/>
            <a:ext cx="2075100" cy="19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900">
                <a:solidFill>
                  <a:schemeClr val="dk1"/>
                </a:solidFill>
              </a:rPr>
              <a:t>Crust: </a:t>
            </a:r>
            <a:endParaRPr sz="900">
              <a:solidFill>
                <a:schemeClr val="dk1"/>
              </a:solidFill>
            </a:endParaRPr>
          </a:p>
          <a:p>
            <a:pPr indent="-57150" lvl="0" marL="457200" rtl="0" algn="l">
              <a:spcBef>
                <a:spcPts val="500"/>
              </a:spcBef>
              <a:spcAft>
                <a:spcPts val="0"/>
              </a:spcAft>
              <a:buClr>
                <a:schemeClr val="dk1"/>
              </a:buClr>
              <a:buSzPts val="900"/>
              <a:buChar char="●"/>
            </a:pPr>
            <a:r>
              <a:rPr lang="es" sz="900">
                <a:solidFill>
                  <a:schemeClr val="dk1"/>
                </a:solidFill>
              </a:rPr>
              <a:t>1 and a half cups of graham cracker crumbs; </a:t>
            </a:r>
            <a:endParaRPr sz="900">
              <a:solidFill>
                <a:schemeClr val="dk1"/>
              </a:solidFill>
            </a:endParaRPr>
          </a:p>
          <a:p>
            <a:pPr indent="-57150" lvl="0" marL="457200" rtl="0" algn="l">
              <a:spcBef>
                <a:spcPts val="0"/>
              </a:spcBef>
              <a:spcAft>
                <a:spcPts val="0"/>
              </a:spcAft>
              <a:buClr>
                <a:schemeClr val="dk1"/>
              </a:buClr>
              <a:buSzPts val="900"/>
              <a:buChar char="●"/>
            </a:pPr>
            <a:r>
              <a:rPr lang="es" sz="900">
                <a:solidFill>
                  <a:schemeClr val="dk1"/>
                </a:solidFill>
              </a:rPr>
              <a:t>1 fourth cup sugar;   </a:t>
            </a:r>
            <a:endParaRPr sz="900">
              <a:solidFill>
                <a:schemeClr val="dk1"/>
              </a:solidFill>
            </a:endParaRPr>
          </a:p>
          <a:p>
            <a:pPr indent="-57150" lvl="0" marL="457200" rtl="0" algn="l">
              <a:spcBef>
                <a:spcPts val="0"/>
              </a:spcBef>
              <a:spcAft>
                <a:spcPts val="0"/>
              </a:spcAft>
              <a:buClr>
                <a:schemeClr val="dk1"/>
              </a:buClr>
              <a:buSzPts val="900"/>
              <a:buChar char="●"/>
            </a:pPr>
            <a:r>
              <a:rPr lang="es" sz="900">
                <a:solidFill>
                  <a:schemeClr val="dk1"/>
                </a:solidFill>
              </a:rPr>
              <a:t>a half a cup of unsalted butter melted   </a:t>
            </a:r>
            <a:endParaRPr sz="900">
              <a:solidFill>
                <a:schemeClr val="dk1"/>
              </a:solidFill>
            </a:endParaRPr>
          </a:p>
          <a:p>
            <a:pPr indent="0" lvl="0" marL="457200" rtl="0" algn="l">
              <a:spcBef>
                <a:spcPts val="500"/>
              </a:spcBef>
              <a:spcAft>
                <a:spcPts val="0"/>
              </a:spcAft>
              <a:buNone/>
            </a:pPr>
            <a:r>
              <a:rPr lang="es" sz="900">
                <a:solidFill>
                  <a:schemeClr val="dk1"/>
                </a:solidFill>
              </a:rPr>
              <a:t>Cheese Topping:</a:t>
            </a:r>
            <a:endParaRPr sz="900">
              <a:solidFill>
                <a:schemeClr val="dk1"/>
              </a:solidFill>
            </a:endParaRPr>
          </a:p>
          <a:p>
            <a:pPr indent="-57150" lvl="0" marL="457200" rtl="0" algn="l">
              <a:spcBef>
                <a:spcPts val="500"/>
              </a:spcBef>
              <a:spcAft>
                <a:spcPts val="0"/>
              </a:spcAft>
              <a:buClr>
                <a:schemeClr val="dk1"/>
              </a:buClr>
              <a:buSzPts val="900"/>
              <a:buChar char="●"/>
            </a:pPr>
            <a:r>
              <a:rPr lang="es" sz="900">
                <a:solidFill>
                  <a:schemeClr val="dk1"/>
                </a:solidFill>
              </a:rPr>
              <a:t>16 ounces of sour cream;  </a:t>
            </a:r>
            <a:endParaRPr sz="900">
              <a:solidFill>
                <a:schemeClr val="dk1"/>
              </a:solidFill>
            </a:endParaRPr>
          </a:p>
          <a:p>
            <a:pPr indent="-57150" lvl="0" marL="457200" rtl="0" algn="l">
              <a:spcBef>
                <a:spcPts val="0"/>
              </a:spcBef>
              <a:spcAft>
                <a:spcPts val="0"/>
              </a:spcAft>
              <a:buClr>
                <a:schemeClr val="dk1"/>
              </a:buClr>
              <a:buSzPts val="900"/>
              <a:buChar char="●"/>
            </a:pPr>
            <a:r>
              <a:rPr lang="es" sz="900">
                <a:solidFill>
                  <a:schemeClr val="dk1"/>
                </a:solidFill>
              </a:rPr>
              <a:t>1 fourth cup of sugar; </a:t>
            </a:r>
            <a:endParaRPr sz="900">
              <a:solidFill>
                <a:schemeClr val="dk1"/>
              </a:solidFill>
            </a:endParaRPr>
          </a:p>
          <a:p>
            <a:pPr indent="-57150" lvl="0" marL="457200" rtl="0" algn="l">
              <a:spcBef>
                <a:spcPts val="0"/>
              </a:spcBef>
              <a:spcAft>
                <a:spcPts val="0"/>
              </a:spcAft>
              <a:buClr>
                <a:schemeClr val="dk1"/>
              </a:buClr>
              <a:buSzPts val="900"/>
              <a:buChar char="●"/>
            </a:pPr>
            <a:r>
              <a:rPr lang="es" sz="900">
                <a:solidFill>
                  <a:schemeClr val="dk1"/>
                </a:solidFill>
              </a:rPr>
              <a:t>1 teaspoon of vanilla (note you will need a 9 inch springform pan)</a:t>
            </a:r>
            <a:endParaRPr sz="900">
              <a:solidFill>
                <a:schemeClr val="dk1"/>
              </a:solidFill>
            </a:endParaRPr>
          </a:p>
          <a:p>
            <a:pPr indent="0" lvl="0" marL="457200" rtl="0" algn="l">
              <a:spcBef>
                <a:spcPts val="500"/>
              </a:spcBef>
              <a:spcAft>
                <a:spcPts val="0"/>
              </a:spcAft>
              <a:buNone/>
            </a:pPr>
            <a:r>
              <a:t/>
            </a:r>
            <a:endParaRPr sz="900">
              <a:solidFill>
                <a:schemeClr val="dk1"/>
              </a:solidFill>
            </a:endParaRPr>
          </a:p>
          <a:p>
            <a:pPr indent="0" lvl="0" marL="0" marR="0" rtl="0" algn="l">
              <a:lnSpc>
                <a:spcPct val="100000"/>
              </a:lnSpc>
              <a:spcBef>
                <a:spcPts val="500"/>
              </a:spcBef>
              <a:spcAft>
                <a:spcPts val="0"/>
              </a:spcAft>
              <a:buClr>
                <a:srgbClr val="000000"/>
              </a:buClr>
              <a:buFont typeface="Arial"/>
              <a:buNone/>
            </a:pPr>
            <a:r>
              <a:t/>
            </a:r>
            <a:endParaRPr sz="1000"/>
          </a:p>
        </p:txBody>
      </p:sp>
      <p:sp>
        <p:nvSpPr>
          <p:cNvPr id="120" name="Google Shape;120;p27"/>
          <p:cNvSpPr txBox="1"/>
          <p:nvPr/>
        </p:nvSpPr>
        <p:spPr>
          <a:xfrm>
            <a:off x="6889125" y="1205050"/>
            <a:ext cx="2156700" cy="137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14300" lvl="0" marL="400050" marR="0" rtl="0" algn="l">
              <a:lnSpc>
                <a:spcPct val="100000"/>
              </a:lnSpc>
              <a:spcBef>
                <a:spcPts val="0"/>
              </a:spcBef>
              <a:spcAft>
                <a:spcPts val="0"/>
              </a:spcAft>
              <a:buSzPts val="900"/>
              <a:buChar char="●"/>
            </a:pPr>
            <a:r>
              <a:rPr lang="es" sz="900"/>
              <a:t>Cheesecake:   3   8 ounce Packages of cream cheese, at room temperature</a:t>
            </a:r>
            <a:endParaRPr sz="900"/>
          </a:p>
          <a:p>
            <a:pPr indent="-114300" lvl="0" marL="400050" marR="0" rtl="0" algn="l">
              <a:lnSpc>
                <a:spcPct val="100000"/>
              </a:lnSpc>
              <a:spcBef>
                <a:spcPts val="0"/>
              </a:spcBef>
              <a:spcAft>
                <a:spcPts val="0"/>
              </a:spcAft>
              <a:buSzPts val="900"/>
              <a:buChar char="●"/>
            </a:pPr>
            <a:r>
              <a:rPr lang="es" sz="900"/>
              <a:t>1 and a fourth cups of sugar; </a:t>
            </a:r>
            <a:endParaRPr sz="900"/>
          </a:p>
          <a:p>
            <a:pPr indent="-114300" lvl="0" marL="400050" marR="0" rtl="0" algn="l">
              <a:lnSpc>
                <a:spcPct val="100000"/>
              </a:lnSpc>
              <a:spcBef>
                <a:spcPts val="0"/>
              </a:spcBef>
              <a:spcAft>
                <a:spcPts val="0"/>
              </a:spcAft>
              <a:buSzPts val="900"/>
              <a:buChar char="●"/>
            </a:pPr>
            <a:r>
              <a:rPr lang="es" sz="900"/>
              <a:t>4 eggs </a:t>
            </a:r>
            <a:endParaRPr sz="900"/>
          </a:p>
          <a:p>
            <a:pPr indent="-114300" lvl="0" marL="400050" marR="0" rtl="0" algn="l">
              <a:lnSpc>
                <a:spcPct val="100000"/>
              </a:lnSpc>
              <a:spcBef>
                <a:spcPts val="0"/>
              </a:spcBef>
              <a:spcAft>
                <a:spcPts val="0"/>
              </a:spcAft>
              <a:buSzPts val="900"/>
              <a:buChar char="●"/>
            </a:pPr>
            <a:r>
              <a:rPr lang="es" sz="900"/>
              <a:t>2 teaspoons of vanilla </a:t>
            </a:r>
            <a:endParaRPr sz="900"/>
          </a:p>
          <a:p>
            <a:pPr indent="-120650" lvl="0" marL="400050" marR="0" rtl="0" algn="l">
              <a:lnSpc>
                <a:spcPct val="100000"/>
              </a:lnSpc>
              <a:spcBef>
                <a:spcPts val="0"/>
              </a:spcBef>
              <a:spcAft>
                <a:spcPts val="0"/>
              </a:spcAft>
              <a:buSzPts val="1000"/>
              <a:buChar char="●"/>
            </a:pPr>
            <a:r>
              <a:rPr lang="es" sz="900"/>
              <a:t>2 teaspoons of fresh lemon juice</a:t>
            </a:r>
            <a:r>
              <a:rPr lang="es" sz="1000"/>
              <a:t>   </a:t>
            </a:r>
            <a:endParaRPr b="0" i="0" sz="1800" u="none" cap="none" strike="noStrike">
              <a:solidFill>
                <a:srgbClr val="000000"/>
              </a:solidFill>
              <a:latin typeface="Open Sans"/>
              <a:ea typeface="Open Sans"/>
              <a:cs typeface="Open Sans"/>
              <a:sym typeface="Open Sans"/>
            </a:endParaRPr>
          </a:p>
        </p:txBody>
      </p:sp>
      <p:pic>
        <p:nvPicPr>
          <p:cNvPr id="121" name="Google Shape;121;p27"/>
          <p:cNvPicPr preferRelativeResize="0"/>
          <p:nvPr/>
        </p:nvPicPr>
        <p:blipFill>
          <a:blip r:embed="rId4">
            <a:alphaModFix/>
          </a:blip>
          <a:stretch>
            <a:fillRect/>
          </a:stretch>
        </p:blipFill>
        <p:spPr>
          <a:xfrm>
            <a:off x="0" y="2928600"/>
            <a:ext cx="2585696" cy="22148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54"/>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BASIL</a:t>
            </a:r>
            <a:endParaRPr/>
          </a:p>
          <a:p>
            <a:pPr indent="0" lvl="0" marL="0" rtl="0" algn="l">
              <a:spcBef>
                <a:spcPts val="0"/>
              </a:spcBef>
              <a:spcAft>
                <a:spcPts val="0"/>
              </a:spcAft>
              <a:buClr>
                <a:schemeClr val="dk1"/>
              </a:buClr>
              <a:buSzPts val="1100"/>
              <a:buFont typeface="Arial"/>
              <a:buNone/>
            </a:pPr>
            <a:r>
              <a:rPr lang="es" sz="1100">
                <a:solidFill>
                  <a:schemeClr val="dk1"/>
                </a:solidFill>
                <a:latin typeface="Open Sans"/>
                <a:ea typeface="Open Sans"/>
                <a:cs typeface="Open Sans"/>
                <a:sym typeface="Open Sans"/>
              </a:rPr>
              <a:t>My spotlight ingredient is basil. Basil is an herb. It is green and oval shaped and on its own it tastes slightly peppery. Basil is a leaf and it takes about 4-5 weeks to grow it. When you harvest the basil it should be in about the middle  You can pick basil mostly any time of the year. But the best time of day to harvest basil the morning. Basil has powerful antioxidants and it may help fight cancer.</a:t>
            </a:r>
            <a:endParaRPr sz="1100">
              <a:latin typeface="Open Sans"/>
              <a:ea typeface="Open Sans"/>
              <a:cs typeface="Open Sans"/>
              <a:sym typeface="Open Sans"/>
            </a:endParaRPr>
          </a:p>
        </p:txBody>
      </p:sp>
      <p:sp>
        <p:nvSpPr>
          <p:cNvPr id="398" name="Google Shape;398;p54"/>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sz="1100">
                <a:solidFill>
                  <a:schemeClr val="dk1"/>
                </a:solidFill>
                <a:latin typeface="Open Sans"/>
                <a:ea typeface="Open Sans"/>
                <a:cs typeface="Open Sans"/>
                <a:sym typeface="Open Sans"/>
              </a:rPr>
              <a:t>This recipe is important to me because it is one of my favorite meals to cook with my family and one of my favorite meals to eat. This is a recipe from Italy. In my opinion what makes this meal soooo good is if you mix of a lot of cheese and a lot of sauce together.</a:t>
            </a:r>
            <a:endParaRPr sz="1100">
              <a:latin typeface="Open Sans"/>
              <a:ea typeface="Open Sans"/>
              <a:cs typeface="Open Sans"/>
              <a:sym typeface="Open Sans"/>
            </a:endParaRPr>
          </a:p>
        </p:txBody>
      </p:sp>
      <p:pic>
        <p:nvPicPr>
          <p:cNvPr id="399" name="Google Shape;399;p54"/>
          <p:cNvPicPr preferRelativeResize="0"/>
          <p:nvPr/>
        </p:nvPicPr>
        <p:blipFill rotWithShape="1">
          <a:blip r:embed="rId3">
            <a:alphaModFix/>
          </a:blip>
          <a:srcRect b="8847" l="0" r="0" t="8847"/>
          <a:stretch/>
        </p:blipFill>
        <p:spPr>
          <a:xfrm>
            <a:off x="126250" y="97525"/>
            <a:ext cx="4359600" cy="2395200"/>
          </a:xfrm>
          <a:prstGeom prst="rect">
            <a:avLst/>
          </a:prstGeom>
          <a:noFill/>
          <a:ln>
            <a:noFill/>
          </a:ln>
        </p:spPr>
      </p:pic>
      <p:pic>
        <p:nvPicPr>
          <p:cNvPr id="400" name="Google Shape;400;p54"/>
          <p:cNvPicPr preferRelativeResize="0"/>
          <p:nvPr/>
        </p:nvPicPr>
        <p:blipFill rotWithShape="1">
          <a:blip r:embed="rId4">
            <a:alphaModFix/>
          </a:blip>
          <a:srcRect b="9408" l="0" r="0" t="9416"/>
          <a:stretch/>
        </p:blipFill>
        <p:spPr>
          <a:xfrm>
            <a:off x="4619450" y="2655200"/>
            <a:ext cx="4437900" cy="2395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pic>
        <p:nvPicPr>
          <p:cNvPr id="405" name="Google Shape;405;p55"/>
          <p:cNvPicPr preferRelativeResize="0"/>
          <p:nvPr/>
        </p:nvPicPr>
        <p:blipFill>
          <a:blip r:embed="rId3">
            <a:alphaModFix/>
          </a:blip>
          <a:stretch>
            <a:fillRect/>
          </a:stretch>
        </p:blipFill>
        <p:spPr>
          <a:xfrm>
            <a:off x="5922750" y="26675"/>
            <a:ext cx="3221250" cy="5090150"/>
          </a:xfrm>
          <a:prstGeom prst="rect">
            <a:avLst/>
          </a:prstGeom>
          <a:noFill/>
          <a:ln>
            <a:noFill/>
          </a:ln>
        </p:spPr>
      </p:pic>
      <p:sp>
        <p:nvSpPr>
          <p:cNvPr id="406" name="Google Shape;406;p55"/>
          <p:cNvSpPr txBox="1"/>
          <p:nvPr/>
        </p:nvSpPr>
        <p:spPr>
          <a:xfrm>
            <a:off x="171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                      Abena Swanzy</a:t>
            </a:r>
            <a:endParaRPr sz="600"/>
          </a:p>
        </p:txBody>
      </p:sp>
      <p:sp>
        <p:nvSpPr>
          <p:cNvPr id="407" name="Google Shape;407;p55"/>
          <p:cNvSpPr txBox="1"/>
          <p:nvPr/>
        </p:nvSpPr>
        <p:spPr>
          <a:xfrm>
            <a:off x="171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400">
                <a:latin typeface="Open Sans"/>
                <a:ea typeface="Open Sans"/>
                <a:cs typeface="Open Sans"/>
                <a:sym typeface="Open Sans"/>
              </a:rPr>
              <a:t>       Pumpkin Spice Pancakes</a:t>
            </a:r>
            <a:endParaRPr sz="2400"/>
          </a:p>
        </p:txBody>
      </p:sp>
      <p:sp>
        <p:nvSpPr>
          <p:cNvPr id="408" name="Google Shape;408;p55"/>
          <p:cNvSpPr txBox="1"/>
          <p:nvPr/>
        </p:nvSpPr>
        <p:spPr>
          <a:xfrm>
            <a:off x="324150" y="309850"/>
            <a:ext cx="5751000" cy="533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400">
                <a:latin typeface="Open Sans"/>
                <a:ea typeface="Open Sans"/>
                <a:cs typeface="Open Sans"/>
                <a:sym typeface="Open Sans"/>
              </a:rPr>
              <a:t>      </a:t>
            </a:r>
            <a:endParaRPr sz="2400"/>
          </a:p>
        </p:txBody>
      </p:sp>
      <p:sp>
        <p:nvSpPr>
          <p:cNvPr id="409" name="Google Shape;409;p55"/>
          <p:cNvSpPr txBox="1"/>
          <p:nvPr/>
        </p:nvSpPr>
        <p:spPr>
          <a:xfrm>
            <a:off x="171750" y="1433650"/>
            <a:ext cx="2754000" cy="141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Clr>
                <a:srgbClr val="000000"/>
              </a:buClr>
              <a:buSzPts val="1400"/>
              <a:buFont typeface="Lobster"/>
              <a:buChar char="●"/>
            </a:pPr>
            <a:r>
              <a:rPr lang="es">
                <a:latin typeface="Lobster"/>
                <a:ea typeface="Lobster"/>
                <a:cs typeface="Lobster"/>
                <a:sym typeface="Lobster"/>
              </a:rPr>
              <a:t>½  cup pumpkin puree</a:t>
            </a:r>
            <a:endParaRPr>
              <a:latin typeface="Lobster"/>
              <a:ea typeface="Lobster"/>
              <a:cs typeface="Lobster"/>
              <a:sym typeface="Lobster"/>
            </a:endParaRPr>
          </a:p>
          <a:p>
            <a:pPr indent="-317500" lvl="0" marL="457200" marR="0" rtl="0" algn="l">
              <a:lnSpc>
                <a:spcPct val="100000"/>
              </a:lnSpc>
              <a:spcBef>
                <a:spcPts val="0"/>
              </a:spcBef>
              <a:spcAft>
                <a:spcPts val="0"/>
              </a:spcAft>
              <a:buClr>
                <a:srgbClr val="000000"/>
              </a:buClr>
              <a:buSzPts val="1400"/>
              <a:buFont typeface="Lobster"/>
              <a:buChar char="●"/>
            </a:pPr>
            <a:r>
              <a:rPr lang="es">
                <a:latin typeface="Lobster"/>
                <a:ea typeface="Lobster"/>
                <a:cs typeface="Lobster"/>
                <a:sym typeface="Lobster"/>
              </a:rPr>
              <a:t> 1½ Aunt Jemima pancake mix </a:t>
            </a:r>
            <a:endParaRPr>
              <a:latin typeface="Lobster"/>
              <a:ea typeface="Lobster"/>
              <a:cs typeface="Lobster"/>
              <a:sym typeface="Lobster"/>
            </a:endParaRPr>
          </a:p>
          <a:p>
            <a:pPr indent="-317500" lvl="0" marL="457200" marR="0" rtl="0" algn="l">
              <a:lnSpc>
                <a:spcPct val="100000"/>
              </a:lnSpc>
              <a:spcBef>
                <a:spcPts val="0"/>
              </a:spcBef>
              <a:spcAft>
                <a:spcPts val="0"/>
              </a:spcAft>
              <a:buClr>
                <a:srgbClr val="000000"/>
              </a:buClr>
              <a:buSzPts val="1400"/>
              <a:buFont typeface="Open Sans"/>
              <a:buChar char="●"/>
            </a:pPr>
            <a:r>
              <a:rPr lang="es">
                <a:latin typeface="Lobster"/>
                <a:ea typeface="Lobster"/>
                <a:cs typeface="Lobster"/>
                <a:sym typeface="Lobster"/>
              </a:rPr>
              <a:t>½ cup water. Add more water for thinner pancake.</a:t>
            </a:r>
            <a:r>
              <a:rPr lang="es"/>
              <a:t>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10" name="Google Shape;410;p55"/>
          <p:cNvSpPr txBox="1"/>
          <p:nvPr/>
        </p:nvSpPr>
        <p:spPr>
          <a:xfrm>
            <a:off x="171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411" name="Google Shape;411;p55"/>
          <p:cNvSpPr txBox="1"/>
          <p:nvPr/>
        </p:nvSpPr>
        <p:spPr>
          <a:xfrm>
            <a:off x="3753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5 people</a:t>
            </a:r>
            <a:endParaRPr i="1" sz="600"/>
          </a:p>
        </p:txBody>
      </p:sp>
      <p:sp>
        <p:nvSpPr>
          <p:cNvPr id="412" name="Google Shape;412;p55"/>
          <p:cNvSpPr txBox="1"/>
          <p:nvPr/>
        </p:nvSpPr>
        <p:spPr>
          <a:xfrm>
            <a:off x="171750" y="2852200"/>
            <a:ext cx="5751000" cy="173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Times New Roman"/>
              <a:buAutoNum type="arabicPeriod"/>
            </a:pPr>
            <a:r>
              <a:rPr lang="es">
                <a:latin typeface="Times New Roman"/>
                <a:ea typeface="Times New Roman"/>
                <a:cs typeface="Times New Roman"/>
                <a:sym typeface="Times New Roman"/>
              </a:rPr>
              <a:t>Mix all ingredients in a bowl.</a:t>
            </a:r>
            <a:endParaRPr>
              <a:latin typeface="Times New Roman"/>
              <a:ea typeface="Times New Roman"/>
              <a:cs typeface="Times New Roman"/>
              <a:sym typeface="Times New Roman"/>
            </a:endParaRPr>
          </a:p>
          <a:p>
            <a:pPr indent="-330200" lvl="0" marL="457200" marR="0" rtl="0" algn="l">
              <a:lnSpc>
                <a:spcPct val="100000"/>
              </a:lnSpc>
              <a:spcBef>
                <a:spcPts val="0"/>
              </a:spcBef>
              <a:spcAft>
                <a:spcPts val="0"/>
              </a:spcAft>
              <a:buClr>
                <a:srgbClr val="000000"/>
              </a:buClr>
              <a:buSzPts val="1600"/>
              <a:buFont typeface="Times New Roman"/>
              <a:buAutoNum type="arabicPeriod"/>
            </a:pPr>
            <a:r>
              <a:rPr lang="es">
                <a:latin typeface="Times New Roman"/>
                <a:ea typeface="Times New Roman"/>
                <a:cs typeface="Times New Roman"/>
                <a:sym typeface="Times New Roman"/>
              </a:rPr>
              <a:t>Pour ¼ cup batter onto non-stick pan.</a:t>
            </a:r>
            <a:endParaRPr>
              <a:latin typeface="Times New Roman"/>
              <a:ea typeface="Times New Roman"/>
              <a:cs typeface="Times New Roman"/>
              <a:sym typeface="Times New Roman"/>
            </a:endParaRPr>
          </a:p>
          <a:p>
            <a:pPr indent="-317500" lvl="0" marL="457200" marR="0" rtl="0" algn="l">
              <a:lnSpc>
                <a:spcPct val="100000"/>
              </a:lnSpc>
              <a:spcBef>
                <a:spcPts val="0"/>
              </a:spcBef>
              <a:spcAft>
                <a:spcPts val="0"/>
              </a:spcAft>
              <a:buClr>
                <a:srgbClr val="000000"/>
              </a:buClr>
              <a:buSzPts val="1400"/>
              <a:buFont typeface="Times New Roman"/>
              <a:buAutoNum type="arabicPeriod"/>
            </a:pPr>
            <a:r>
              <a:rPr lang="es">
                <a:solidFill>
                  <a:srgbClr val="000000"/>
                </a:solidFill>
                <a:latin typeface="Times New Roman"/>
                <a:ea typeface="Times New Roman"/>
                <a:cs typeface="Times New Roman"/>
                <a:sym typeface="Times New Roman"/>
              </a:rPr>
              <a:t>Cook for 2-3 minutes on each side. </a:t>
            </a:r>
            <a:endParaRPr>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Arial"/>
              <a:buNone/>
            </a:pPr>
            <a:r>
              <a:rPr lang="es" sz="1600">
                <a:latin typeface="Times New Roman"/>
                <a:ea typeface="Times New Roman"/>
                <a:cs typeface="Times New Roman"/>
                <a:sym typeface="Times New Roman"/>
              </a:rPr>
              <a:t> 4.     </a:t>
            </a:r>
            <a:r>
              <a:rPr lang="es">
                <a:latin typeface="Times New Roman"/>
                <a:ea typeface="Times New Roman"/>
                <a:cs typeface="Times New Roman"/>
                <a:sym typeface="Times New Roman"/>
              </a:rPr>
              <a:t>Remove from pan when done and repeat. Enjoy!</a:t>
            </a:r>
            <a:endParaRPr i="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56"/>
          <p:cNvSpPr txBox="1"/>
          <p:nvPr/>
        </p:nvSpPr>
        <p:spPr>
          <a:xfrm>
            <a:off x="4600325" y="69825"/>
            <a:ext cx="4415400" cy="2407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a:solidFill>
                  <a:schemeClr val="dk1"/>
                </a:solidFill>
                <a:latin typeface="Impact"/>
                <a:ea typeface="Impact"/>
                <a:cs typeface="Impact"/>
                <a:sym typeface="Impact"/>
              </a:rPr>
              <a:t>All about my spotlight Ingrediant</a:t>
            </a:r>
            <a:endParaRPr>
              <a:solidFill>
                <a:schemeClr val="dk1"/>
              </a:solidFill>
              <a:latin typeface="Impact"/>
              <a:ea typeface="Impact"/>
              <a:cs typeface="Impact"/>
              <a:sym typeface="Impact"/>
            </a:endParaRPr>
          </a:p>
          <a:p>
            <a:pPr indent="0" lvl="0" marL="0" rtl="0" algn="l">
              <a:lnSpc>
                <a:spcPct val="150000"/>
              </a:lnSpc>
              <a:spcBef>
                <a:spcPts val="500"/>
              </a:spcBef>
              <a:spcAft>
                <a:spcPts val="500"/>
              </a:spcAft>
              <a:buNone/>
            </a:pPr>
            <a:r>
              <a:rPr lang="es" sz="1200">
                <a:solidFill>
                  <a:schemeClr val="dk1"/>
                </a:solidFill>
                <a:latin typeface="Oswald"/>
                <a:ea typeface="Oswald"/>
                <a:cs typeface="Oswald"/>
                <a:sym typeface="Oswald"/>
              </a:rPr>
              <a:t>My spotlight ingredient is a </a:t>
            </a:r>
            <a:r>
              <a:rPr b="1" lang="es" sz="1200">
                <a:solidFill>
                  <a:schemeClr val="dk1"/>
                </a:solidFill>
                <a:latin typeface="Oswald"/>
                <a:ea typeface="Oswald"/>
                <a:cs typeface="Oswald"/>
                <a:sym typeface="Oswald"/>
              </a:rPr>
              <a:t>pumpkin</a:t>
            </a:r>
            <a:r>
              <a:rPr lang="es" sz="1200">
                <a:solidFill>
                  <a:schemeClr val="dk1"/>
                </a:solidFill>
                <a:latin typeface="Oswald"/>
                <a:ea typeface="Oswald"/>
                <a:cs typeface="Oswald"/>
                <a:sym typeface="Oswald"/>
              </a:rPr>
              <a:t>. Pumpkins are bright orange fruits that have hard and bumpy skin. A fresh pumpkin smells like a squash. Cooked pumpkin has a sweet-savory taste. The parts of the pumpkin plant we eat are the flesh and seeds. Pumpkins are planted in June. These plants take at least 2 months to grow from a flower before being harvested as fruits. Pumpkins have nutrients that boost immunity and are rich in vitamin A. They are mostly water, so you stay hydrated and improve your vision. </a:t>
            </a:r>
            <a:endParaRPr sz="1200">
              <a:solidFill>
                <a:schemeClr val="dk1"/>
              </a:solidFill>
              <a:latin typeface="Oswald"/>
              <a:ea typeface="Oswald"/>
              <a:cs typeface="Oswald"/>
              <a:sym typeface="Oswald"/>
            </a:endParaRPr>
          </a:p>
        </p:txBody>
      </p:sp>
      <p:pic>
        <p:nvPicPr>
          <p:cNvPr id="418" name="Google Shape;418;p56"/>
          <p:cNvPicPr preferRelativeResize="0"/>
          <p:nvPr/>
        </p:nvPicPr>
        <p:blipFill>
          <a:blip r:embed="rId3">
            <a:alphaModFix/>
          </a:blip>
          <a:stretch>
            <a:fillRect/>
          </a:stretch>
        </p:blipFill>
        <p:spPr>
          <a:xfrm>
            <a:off x="111575" y="44475"/>
            <a:ext cx="4181872" cy="2728725"/>
          </a:xfrm>
          <a:prstGeom prst="rect">
            <a:avLst/>
          </a:prstGeom>
          <a:noFill/>
          <a:ln>
            <a:noFill/>
          </a:ln>
        </p:spPr>
      </p:pic>
      <p:sp>
        <p:nvSpPr>
          <p:cNvPr id="419" name="Google Shape;419;p56"/>
          <p:cNvSpPr txBox="1"/>
          <p:nvPr/>
        </p:nvSpPr>
        <p:spPr>
          <a:xfrm>
            <a:off x="209525" y="3051450"/>
            <a:ext cx="4736100" cy="18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800">
                <a:solidFill>
                  <a:schemeClr val="dk1"/>
                </a:solidFill>
              </a:rPr>
              <a:t>All About my Recipe</a:t>
            </a:r>
            <a:endParaRPr sz="1800">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This recipe is important to my family because we love pancakes.  My mom customizes the pancakes so that we don’t get bored. We try out many pancakes and this recipe is one of our favorites. We enjoy these pancakes in the fall so that the pumpkin spice mix doesn’t run out. What makes the pancakes taste great is the pumpkin spice mix.</a:t>
            </a:r>
            <a:endParaRPr>
              <a:solidFill>
                <a:schemeClr val="dk1"/>
              </a:solidFill>
            </a:endParaRPr>
          </a:p>
          <a:p>
            <a:pPr indent="0" lvl="0" marL="0" rtl="0" algn="l">
              <a:spcBef>
                <a:spcPts val="0"/>
              </a:spcBef>
              <a:spcAft>
                <a:spcPts val="0"/>
              </a:spcAft>
              <a:buNone/>
            </a:pPr>
            <a:r>
              <a:t/>
            </a:r>
            <a:endParaRPr/>
          </a:p>
        </p:txBody>
      </p:sp>
      <p:pic>
        <p:nvPicPr>
          <p:cNvPr id="420" name="Google Shape;420;p56"/>
          <p:cNvPicPr preferRelativeResize="0"/>
          <p:nvPr/>
        </p:nvPicPr>
        <p:blipFill>
          <a:blip r:embed="rId4">
            <a:alphaModFix/>
          </a:blip>
          <a:stretch>
            <a:fillRect/>
          </a:stretch>
        </p:blipFill>
        <p:spPr>
          <a:xfrm>
            <a:off x="4878650" y="2490150"/>
            <a:ext cx="4265350" cy="25701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57"/>
          <p:cNvSpPr txBox="1"/>
          <p:nvPr>
            <p:ph type="title"/>
          </p:nvPr>
        </p:nvSpPr>
        <p:spPr>
          <a:xfrm>
            <a:off x="-774050" y="550150"/>
            <a:ext cx="379200" cy="43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426" name="Google Shape;426;p57"/>
          <p:cNvSpPr txBox="1"/>
          <p:nvPr>
            <p:ph idx="1" type="body"/>
          </p:nvPr>
        </p:nvSpPr>
        <p:spPr>
          <a:xfrm>
            <a:off x="-1108550" y="3235250"/>
            <a:ext cx="264000" cy="99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 </a:t>
            </a:r>
            <a:endParaRPr/>
          </a:p>
        </p:txBody>
      </p:sp>
      <p:sp>
        <p:nvSpPr>
          <p:cNvPr id="427" name="Google Shape;427;p57"/>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French toast</a:t>
            </a:r>
            <a:endParaRPr sz="800"/>
          </a:p>
        </p:txBody>
      </p:sp>
      <p:sp>
        <p:nvSpPr>
          <p:cNvPr id="428" name="Google Shape;428;p57"/>
          <p:cNvSpPr txBox="1"/>
          <p:nvPr/>
        </p:nvSpPr>
        <p:spPr>
          <a:xfrm>
            <a:off x="2665725"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59849" lvl="0" marL="89999" marR="0" rtl="0" algn="l">
              <a:lnSpc>
                <a:spcPct val="100000"/>
              </a:lnSpc>
              <a:spcBef>
                <a:spcPts val="0"/>
              </a:spcBef>
              <a:spcAft>
                <a:spcPts val="0"/>
              </a:spcAft>
              <a:buClr>
                <a:srgbClr val="000000"/>
              </a:buClr>
              <a:buSzPts val="1100"/>
              <a:buFont typeface="Open Sans"/>
              <a:buChar char="●"/>
            </a:pPr>
            <a:r>
              <a:rPr lang="es" sz="900"/>
              <a:t>Two eggs</a:t>
            </a:r>
            <a:endParaRPr sz="900"/>
          </a:p>
          <a:p>
            <a:pPr indent="-159849" lvl="0" marL="89999" marR="0" rtl="0" algn="l">
              <a:lnSpc>
                <a:spcPct val="100000"/>
              </a:lnSpc>
              <a:spcBef>
                <a:spcPts val="0"/>
              </a:spcBef>
              <a:spcAft>
                <a:spcPts val="0"/>
              </a:spcAft>
              <a:buClr>
                <a:srgbClr val="000000"/>
              </a:buClr>
              <a:buSzPts val="1100"/>
              <a:buFont typeface="Open Sans"/>
              <a:buChar char="●"/>
            </a:pPr>
            <a:r>
              <a:rPr lang="es" sz="900"/>
              <a:t> milk</a:t>
            </a:r>
            <a:endParaRPr sz="900"/>
          </a:p>
          <a:p>
            <a:pPr indent="-147149" lvl="0" marL="89999" marR="0" rtl="0" algn="l">
              <a:lnSpc>
                <a:spcPct val="100000"/>
              </a:lnSpc>
              <a:spcBef>
                <a:spcPts val="0"/>
              </a:spcBef>
              <a:spcAft>
                <a:spcPts val="0"/>
              </a:spcAft>
              <a:buClr>
                <a:srgbClr val="000000"/>
              </a:buClr>
              <a:buSzPts val="900"/>
              <a:buFont typeface="Open Sans"/>
              <a:buChar char="●"/>
            </a:pPr>
            <a:r>
              <a:rPr lang="es" sz="900"/>
              <a:t>Vanilla extract</a:t>
            </a:r>
            <a:endParaRPr sz="900"/>
          </a:p>
          <a:p>
            <a:pPr indent="-147149" lvl="0" marL="89999" marR="0" rtl="0" algn="l">
              <a:lnSpc>
                <a:spcPct val="100000"/>
              </a:lnSpc>
              <a:spcBef>
                <a:spcPts val="0"/>
              </a:spcBef>
              <a:spcAft>
                <a:spcPts val="0"/>
              </a:spcAft>
              <a:buSzPts val="900"/>
              <a:buChar char="●"/>
            </a:pPr>
            <a:r>
              <a:rPr lang="es" sz="900"/>
              <a:t>Cinnamon</a:t>
            </a:r>
            <a:endParaRPr sz="900"/>
          </a:p>
          <a:p>
            <a:pPr indent="-147149" lvl="0" marL="89999" marR="0" rtl="0" algn="l">
              <a:lnSpc>
                <a:spcPct val="100000"/>
              </a:lnSpc>
              <a:spcBef>
                <a:spcPts val="0"/>
              </a:spcBef>
              <a:spcAft>
                <a:spcPts val="0"/>
              </a:spcAft>
              <a:buSzPts val="900"/>
              <a:buChar char="●"/>
            </a:pPr>
            <a:r>
              <a:rPr lang="es" sz="900"/>
              <a:t>French toast bread</a:t>
            </a:r>
            <a:endParaRPr sz="900"/>
          </a:p>
          <a:p>
            <a:pPr indent="-147149" lvl="0" marL="89999" marR="0" rtl="0" algn="l">
              <a:lnSpc>
                <a:spcPct val="100000"/>
              </a:lnSpc>
              <a:spcBef>
                <a:spcPts val="0"/>
              </a:spcBef>
              <a:spcAft>
                <a:spcPts val="0"/>
              </a:spcAft>
              <a:buSzPts val="900"/>
              <a:buChar char="●"/>
            </a:pPr>
            <a:r>
              <a:rPr lang="es" sz="900"/>
              <a:t>Butter</a:t>
            </a:r>
            <a:endParaRPr sz="900"/>
          </a:p>
          <a:p>
            <a:pPr indent="-147149" lvl="0" marL="89999" marR="0" rtl="0" algn="l">
              <a:lnSpc>
                <a:spcPct val="100000"/>
              </a:lnSpc>
              <a:spcBef>
                <a:spcPts val="0"/>
              </a:spcBef>
              <a:spcAft>
                <a:spcPts val="0"/>
              </a:spcAft>
              <a:buSzPts val="900"/>
              <a:buChar char="●"/>
            </a:pPr>
            <a:r>
              <a:rPr lang="es" sz="900"/>
              <a:t>2 strawberries</a:t>
            </a:r>
            <a:endParaRPr sz="900"/>
          </a:p>
          <a:p>
            <a:pPr indent="-147149" lvl="0" marL="89999" marR="0" rtl="0" algn="l">
              <a:lnSpc>
                <a:spcPct val="100000"/>
              </a:lnSpc>
              <a:spcBef>
                <a:spcPts val="0"/>
              </a:spcBef>
              <a:spcAft>
                <a:spcPts val="0"/>
              </a:spcAft>
              <a:buSzPts val="900"/>
              <a:buChar char="●"/>
            </a:pPr>
            <a:r>
              <a:rPr lang="es" sz="900"/>
              <a:t>syrup</a:t>
            </a:r>
            <a:endParaRPr sz="9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429" name="Google Shape;429;p57"/>
          <p:cNvSpPr txBox="1"/>
          <p:nvPr/>
        </p:nvSpPr>
        <p:spPr>
          <a:xfrm>
            <a:off x="2846550" y="614675"/>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Eric Edwards</a:t>
            </a:r>
            <a:endParaRPr sz="600"/>
          </a:p>
        </p:txBody>
      </p:sp>
      <p:sp>
        <p:nvSpPr>
          <p:cNvPr id="430" name="Google Shape;430;p57"/>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B</a:t>
            </a:r>
            <a:r>
              <a:rPr i="1" lang="es">
                <a:latin typeface="Open Sans"/>
                <a:ea typeface="Open Sans"/>
                <a:cs typeface="Open Sans"/>
                <a:sym typeface="Open Sans"/>
              </a:rPr>
              <a:t>reakfast</a:t>
            </a:r>
            <a:endParaRPr i="1" sz="600"/>
          </a:p>
        </p:txBody>
      </p:sp>
      <p:sp>
        <p:nvSpPr>
          <p:cNvPr id="431" name="Google Shape;431;p57"/>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a:t>
            </a:r>
            <a:endParaRPr i="1" sz="600"/>
          </a:p>
        </p:txBody>
      </p:sp>
      <p:sp>
        <p:nvSpPr>
          <p:cNvPr id="432" name="Google Shape;432;p57"/>
          <p:cNvSpPr txBox="1"/>
          <p:nvPr/>
        </p:nvSpPr>
        <p:spPr>
          <a:xfrm>
            <a:off x="2706600" y="26206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304800" lvl="0" marL="457200" marR="0" rtl="0" algn="l">
              <a:lnSpc>
                <a:spcPct val="100000"/>
              </a:lnSpc>
              <a:spcBef>
                <a:spcPts val="0"/>
              </a:spcBef>
              <a:spcAft>
                <a:spcPts val="0"/>
              </a:spcAft>
              <a:buClr>
                <a:srgbClr val="000000"/>
              </a:buClr>
              <a:buSzPts val="1200"/>
              <a:buFont typeface="Open Sans"/>
              <a:buAutoNum type="arabicPeriod"/>
            </a:pPr>
            <a:r>
              <a:rPr lang="es" sz="1200"/>
              <a:t>Crack two eggs into a bowl ( make sure bread can fit into the bowl)</a:t>
            </a:r>
            <a:endParaRPr sz="1200"/>
          </a:p>
          <a:p>
            <a:pPr indent="-304800" lvl="0" marL="457200" marR="0" rtl="0" algn="l">
              <a:lnSpc>
                <a:spcPct val="100000"/>
              </a:lnSpc>
              <a:spcBef>
                <a:spcPts val="0"/>
              </a:spcBef>
              <a:spcAft>
                <a:spcPts val="0"/>
              </a:spcAft>
              <a:buSzPts val="1200"/>
              <a:buAutoNum type="arabicPeriod"/>
            </a:pPr>
            <a:r>
              <a:rPr lang="es" sz="1200"/>
              <a:t>Pour milk into the bowl until you can’t see the eggs</a:t>
            </a:r>
            <a:endParaRPr sz="1200"/>
          </a:p>
          <a:p>
            <a:pPr indent="-304800" lvl="0" marL="457200" marR="0" rtl="0" algn="l">
              <a:lnSpc>
                <a:spcPct val="100000"/>
              </a:lnSpc>
              <a:spcBef>
                <a:spcPts val="0"/>
              </a:spcBef>
              <a:spcAft>
                <a:spcPts val="0"/>
              </a:spcAft>
              <a:buSzPts val="1200"/>
              <a:buAutoNum type="arabicPeriod"/>
            </a:pPr>
            <a:r>
              <a:rPr lang="es" sz="1200"/>
              <a:t>Beat the eggs until you can’t see yolk</a:t>
            </a:r>
            <a:endParaRPr sz="1200"/>
          </a:p>
          <a:p>
            <a:pPr indent="-304800" lvl="0" marL="457200" marR="0" rtl="0" algn="l">
              <a:lnSpc>
                <a:spcPct val="100000"/>
              </a:lnSpc>
              <a:spcBef>
                <a:spcPts val="0"/>
              </a:spcBef>
              <a:spcAft>
                <a:spcPts val="0"/>
              </a:spcAft>
              <a:buSzPts val="1200"/>
              <a:buAutoNum type="arabicPeriod"/>
            </a:pPr>
            <a:r>
              <a:rPr lang="es" sz="1200"/>
              <a:t>Put in vanilla extract but don’t change the color of the batter</a:t>
            </a:r>
            <a:endParaRPr sz="1200"/>
          </a:p>
          <a:p>
            <a:pPr indent="-304800" lvl="0" marL="457200" marR="0" rtl="0" algn="l">
              <a:lnSpc>
                <a:spcPct val="100000"/>
              </a:lnSpc>
              <a:spcBef>
                <a:spcPts val="0"/>
              </a:spcBef>
              <a:spcAft>
                <a:spcPts val="0"/>
              </a:spcAft>
              <a:buSzPts val="1200"/>
              <a:buAutoNum type="arabicPeriod"/>
            </a:pPr>
            <a:r>
              <a:rPr lang="es" sz="1200"/>
              <a:t>Put cinnamon in the batter</a:t>
            </a:r>
            <a:endParaRPr sz="1200"/>
          </a:p>
          <a:p>
            <a:pPr indent="-304800" lvl="0" marL="457200" marR="0" rtl="0" algn="l">
              <a:lnSpc>
                <a:spcPct val="100000"/>
              </a:lnSpc>
              <a:spcBef>
                <a:spcPts val="0"/>
              </a:spcBef>
              <a:spcAft>
                <a:spcPts val="0"/>
              </a:spcAft>
              <a:buSzPts val="1200"/>
              <a:buAutoNum type="arabicPeriod"/>
            </a:pPr>
            <a:r>
              <a:rPr lang="es" sz="1200"/>
              <a:t>Beat the batter</a:t>
            </a:r>
            <a:endParaRPr sz="1200"/>
          </a:p>
          <a:p>
            <a:pPr indent="-304800" lvl="0" marL="457200" marR="0" rtl="0" algn="l">
              <a:lnSpc>
                <a:spcPct val="100000"/>
              </a:lnSpc>
              <a:spcBef>
                <a:spcPts val="0"/>
              </a:spcBef>
              <a:spcAft>
                <a:spcPts val="0"/>
              </a:spcAft>
              <a:buSzPts val="1200"/>
              <a:buAutoNum type="arabicPeriod"/>
            </a:pPr>
            <a:r>
              <a:rPr lang="es" sz="1200"/>
              <a:t>Put pan on the stove between 4-5</a:t>
            </a:r>
            <a:endParaRPr sz="1200"/>
          </a:p>
          <a:p>
            <a:pPr indent="-304800" lvl="0" marL="457200" marR="0" rtl="0" algn="l">
              <a:lnSpc>
                <a:spcPct val="100000"/>
              </a:lnSpc>
              <a:spcBef>
                <a:spcPts val="0"/>
              </a:spcBef>
              <a:spcAft>
                <a:spcPts val="0"/>
              </a:spcAft>
              <a:buSzPts val="1200"/>
              <a:buAutoNum type="arabicPeriod"/>
            </a:pPr>
            <a:r>
              <a:rPr lang="es" sz="1200"/>
              <a:t>Put butter on the pan spread it out</a:t>
            </a:r>
            <a:endParaRPr sz="1200"/>
          </a:p>
          <a:p>
            <a:pPr indent="-304800" lvl="0" marL="457200" marR="0" rtl="0" algn="l">
              <a:lnSpc>
                <a:spcPct val="100000"/>
              </a:lnSpc>
              <a:spcBef>
                <a:spcPts val="0"/>
              </a:spcBef>
              <a:spcAft>
                <a:spcPts val="0"/>
              </a:spcAft>
              <a:buSzPts val="1200"/>
              <a:buAutoNum type="arabicPeriod"/>
            </a:pPr>
            <a:r>
              <a:rPr lang="es" sz="1200"/>
              <a:t>Keep brea on the pan for 3-5 minutes</a:t>
            </a:r>
            <a:endParaRPr sz="1200"/>
          </a:p>
          <a:p>
            <a:pPr indent="-304800" lvl="0" marL="457200" marR="0" rtl="0" algn="l">
              <a:lnSpc>
                <a:spcPct val="100000"/>
              </a:lnSpc>
              <a:spcBef>
                <a:spcPts val="0"/>
              </a:spcBef>
              <a:spcAft>
                <a:spcPts val="0"/>
              </a:spcAft>
              <a:buSzPts val="1200"/>
              <a:buAutoNum type="arabicPeriod"/>
            </a:pPr>
            <a:r>
              <a:rPr lang="es" sz="1200"/>
              <a:t>Flip it over</a:t>
            </a:r>
            <a:endParaRPr sz="1200"/>
          </a:p>
          <a:p>
            <a:pPr indent="-304800" lvl="0" marL="457200" marR="0" rtl="0" algn="l">
              <a:lnSpc>
                <a:spcPct val="100000"/>
              </a:lnSpc>
              <a:spcBef>
                <a:spcPts val="0"/>
              </a:spcBef>
              <a:spcAft>
                <a:spcPts val="0"/>
              </a:spcAft>
              <a:buSzPts val="1200"/>
              <a:buAutoNum type="arabicPeriod"/>
            </a:pPr>
            <a:r>
              <a:rPr lang="es" sz="1200"/>
              <a:t>Repeat step 9</a:t>
            </a:r>
            <a:endParaRPr sz="1200"/>
          </a:p>
          <a:p>
            <a:pPr indent="-304800" lvl="0" marL="457200" marR="0" rtl="0" algn="l">
              <a:lnSpc>
                <a:spcPct val="100000"/>
              </a:lnSpc>
              <a:spcBef>
                <a:spcPts val="0"/>
              </a:spcBef>
              <a:spcAft>
                <a:spcPts val="0"/>
              </a:spcAft>
              <a:buSzPts val="1200"/>
              <a:buAutoNum type="arabicPeriod"/>
            </a:pPr>
            <a:r>
              <a:rPr lang="es" sz="1200"/>
              <a:t>Put strawberries on </a:t>
            </a:r>
            <a:endParaRPr sz="1200"/>
          </a:p>
          <a:p>
            <a:pPr indent="0" lvl="0" marL="457200" marR="0" rtl="0" algn="l">
              <a:lnSpc>
                <a:spcPct val="100000"/>
              </a:lnSpc>
              <a:spcBef>
                <a:spcPts val="600"/>
              </a:spcBef>
              <a:spcAft>
                <a:spcPts val="0"/>
              </a:spcAft>
              <a:buNone/>
            </a:pPr>
            <a:r>
              <a:t/>
            </a:r>
            <a:endParaRPr sz="1200"/>
          </a:p>
          <a:p>
            <a:pPr indent="0" lvl="0" marL="457200" marR="0" rtl="0" algn="l">
              <a:lnSpc>
                <a:spcPct val="100000"/>
              </a:lnSpc>
              <a:spcBef>
                <a:spcPts val="600"/>
              </a:spcBef>
              <a:spcAft>
                <a:spcPts val="0"/>
              </a:spcAft>
              <a:buNone/>
            </a:pPr>
            <a:r>
              <a:t/>
            </a:r>
            <a:endParaRPr sz="1200"/>
          </a:p>
          <a:p>
            <a:pPr indent="0" lvl="0" marL="0" marR="0" rtl="0" algn="l">
              <a:lnSpc>
                <a:spcPct val="100000"/>
              </a:lnSpc>
              <a:spcBef>
                <a:spcPts val="600"/>
              </a:spcBef>
              <a:spcAft>
                <a:spcPts val="0"/>
              </a:spcAft>
              <a:buClr>
                <a:srgbClr val="000000"/>
              </a:buClr>
              <a:buFont typeface="Arial"/>
              <a:buNone/>
            </a:pPr>
            <a:r>
              <a:t/>
            </a:r>
            <a:endParaRPr b="0" i="0" sz="1200" u="none" cap="none" strike="noStrike">
              <a:solidFill>
                <a:srgbClr val="000000"/>
              </a:solidFill>
              <a:latin typeface="Open Sans"/>
              <a:ea typeface="Open Sans"/>
              <a:cs typeface="Open Sans"/>
              <a:sym typeface="Open Sans"/>
            </a:endParaRPr>
          </a:p>
        </p:txBody>
      </p:sp>
      <p:sp>
        <p:nvSpPr>
          <p:cNvPr id="433" name="Google Shape;433;p57"/>
          <p:cNvSpPr txBox="1"/>
          <p:nvPr/>
        </p:nvSpPr>
        <p:spPr>
          <a:xfrm>
            <a:off x="6801450" y="1174113"/>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6-8 people</a:t>
            </a:r>
            <a:endParaRPr b="1" sz="12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434" name="Google Shape;434;p57"/>
          <p:cNvSpPr txBox="1"/>
          <p:nvPr/>
        </p:nvSpPr>
        <p:spPr>
          <a:xfrm>
            <a:off x="4568750" y="770655"/>
            <a:ext cx="789000" cy="56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pic>
        <p:nvPicPr>
          <p:cNvPr id="435" name="Google Shape;435;p57"/>
          <p:cNvPicPr preferRelativeResize="0"/>
          <p:nvPr/>
        </p:nvPicPr>
        <p:blipFill rotWithShape="1">
          <a:blip r:embed="rId3">
            <a:alphaModFix/>
          </a:blip>
          <a:srcRect b="0" l="33530" r="33530" t="0"/>
          <a:stretch/>
        </p:blipFill>
        <p:spPr>
          <a:xfrm>
            <a:off x="0" y="0"/>
            <a:ext cx="25857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pic>
        <p:nvPicPr>
          <p:cNvPr id="440" name="Google Shape;440;p58"/>
          <p:cNvPicPr preferRelativeResize="0"/>
          <p:nvPr/>
        </p:nvPicPr>
        <p:blipFill rotWithShape="1">
          <a:blip r:embed="rId3">
            <a:alphaModFix/>
          </a:blip>
          <a:srcRect b="4212" l="0" r="0" t="4203"/>
          <a:stretch/>
        </p:blipFill>
        <p:spPr>
          <a:xfrm>
            <a:off x="0" y="0"/>
            <a:ext cx="4597573" cy="2808501"/>
          </a:xfrm>
          <a:prstGeom prst="rect">
            <a:avLst/>
          </a:prstGeom>
          <a:noFill/>
          <a:ln>
            <a:noFill/>
          </a:ln>
        </p:spPr>
      </p:pic>
      <p:pic>
        <p:nvPicPr>
          <p:cNvPr id="441" name="Google Shape;441;p58"/>
          <p:cNvPicPr preferRelativeResize="0"/>
          <p:nvPr/>
        </p:nvPicPr>
        <p:blipFill rotWithShape="1">
          <a:blip r:embed="rId4">
            <a:alphaModFix/>
          </a:blip>
          <a:srcRect b="10809" l="0" r="0" t="10801"/>
          <a:stretch/>
        </p:blipFill>
        <p:spPr>
          <a:xfrm>
            <a:off x="4597564" y="2808375"/>
            <a:ext cx="4546435" cy="2335125"/>
          </a:xfrm>
          <a:prstGeom prst="rect">
            <a:avLst/>
          </a:prstGeom>
          <a:noFill/>
          <a:ln>
            <a:noFill/>
          </a:ln>
        </p:spPr>
      </p:pic>
      <p:sp>
        <p:nvSpPr>
          <p:cNvPr id="442" name="Google Shape;442;p58"/>
          <p:cNvSpPr txBox="1"/>
          <p:nvPr/>
        </p:nvSpPr>
        <p:spPr>
          <a:xfrm>
            <a:off x="4606125" y="12800"/>
            <a:ext cx="4546500" cy="279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t>All About my recipe</a:t>
            </a:r>
            <a:endParaRPr/>
          </a:p>
          <a:p>
            <a:pPr indent="0" lvl="0" marL="0" rtl="0" algn="l">
              <a:lnSpc>
                <a:spcPct val="200000"/>
              </a:lnSpc>
              <a:spcBef>
                <a:spcPts val="0"/>
              </a:spcBef>
              <a:spcAft>
                <a:spcPts val="500"/>
              </a:spcAft>
              <a:buNone/>
            </a:pPr>
            <a:r>
              <a:rPr lang="es">
                <a:solidFill>
                  <a:schemeClr val="dk1"/>
                </a:solidFill>
                <a:latin typeface="Times New Roman"/>
                <a:ea typeface="Times New Roman"/>
                <a:cs typeface="Times New Roman"/>
                <a:sym typeface="Times New Roman"/>
              </a:rPr>
              <a:t>French toast is basically cooked bread with ingredients on the outside. My family really likes to eat french toast and like using syrup. French toast was made by the roman empire, the roman empire took over France. The syrup make french toast delicious. Also the egg part tastes good.</a:t>
            </a:r>
            <a:endParaRPr/>
          </a:p>
        </p:txBody>
      </p:sp>
      <p:sp>
        <p:nvSpPr>
          <p:cNvPr id="443" name="Google Shape;443;p58"/>
          <p:cNvSpPr txBox="1"/>
          <p:nvPr/>
        </p:nvSpPr>
        <p:spPr>
          <a:xfrm>
            <a:off x="25600" y="2814850"/>
            <a:ext cx="4546500" cy="23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t>All About my spotlight ingredient</a:t>
            </a:r>
            <a:endParaRPr/>
          </a:p>
          <a:p>
            <a:pPr indent="0" lvl="0" marL="0" rtl="0" algn="l">
              <a:lnSpc>
                <a:spcPct val="200000"/>
              </a:lnSpc>
              <a:spcBef>
                <a:spcPts val="0"/>
              </a:spcBef>
              <a:spcAft>
                <a:spcPts val="0"/>
              </a:spcAft>
              <a:buNone/>
            </a:pPr>
            <a:r>
              <a:rPr lang="es" sz="1200">
                <a:solidFill>
                  <a:schemeClr val="dk1"/>
                </a:solidFill>
                <a:latin typeface="Times New Roman"/>
                <a:ea typeface="Times New Roman"/>
                <a:cs typeface="Times New Roman"/>
                <a:sym typeface="Times New Roman"/>
              </a:rPr>
              <a:t> </a:t>
            </a:r>
            <a:r>
              <a:rPr lang="es" sz="1050">
                <a:solidFill>
                  <a:schemeClr val="dk1"/>
                </a:solidFill>
                <a:latin typeface="Times New Roman"/>
                <a:ea typeface="Times New Roman"/>
                <a:cs typeface="Times New Roman"/>
                <a:sym typeface="Times New Roman"/>
              </a:rPr>
              <a:t>My spot light ingredient is </a:t>
            </a:r>
            <a:r>
              <a:rPr b="1" lang="es" sz="1050">
                <a:solidFill>
                  <a:schemeClr val="dk1"/>
                </a:solidFill>
                <a:latin typeface="Times New Roman"/>
                <a:ea typeface="Times New Roman"/>
                <a:cs typeface="Times New Roman"/>
                <a:sym typeface="Times New Roman"/>
              </a:rPr>
              <a:t>strawberries</a:t>
            </a:r>
            <a:r>
              <a:rPr lang="es" sz="1050">
                <a:solidFill>
                  <a:schemeClr val="dk1"/>
                </a:solidFill>
                <a:latin typeface="Times New Roman"/>
                <a:ea typeface="Times New Roman"/>
                <a:cs typeface="Times New Roman"/>
                <a:sym typeface="Times New Roman"/>
              </a:rPr>
              <a:t>. Strawberries are red and have seeds on the outside of them, they are really sour. They have a leaf on top of them. Everything on the strawberry is edible even the leaf. Strawberries are fruit part of the plant. The strawberry is the last part of the plant life cycle. It takes a strawberry two months to be fully harvest. Strawberries lower blood pressure, they offer protection against cancer, and it lowers the risk of a stroke.</a:t>
            </a:r>
            <a:endParaRPr sz="105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59"/>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Pumpkin Pie</a:t>
            </a:r>
            <a:endParaRPr sz="800"/>
          </a:p>
        </p:txBody>
      </p:sp>
      <p:sp>
        <p:nvSpPr>
          <p:cNvPr id="449" name="Google Shape;449;p59"/>
          <p:cNvSpPr txBox="1"/>
          <p:nvPr/>
        </p:nvSpPr>
        <p:spPr>
          <a:xfrm>
            <a:off x="2675613" y="114430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285750" lvl="0" marL="457200" rtl="0" algn="l">
              <a:spcBef>
                <a:spcPts val="0"/>
              </a:spcBef>
              <a:spcAft>
                <a:spcPts val="0"/>
              </a:spcAft>
              <a:buSzPts val="900"/>
              <a:buChar char="●"/>
            </a:pPr>
            <a:r>
              <a:rPr lang="es" sz="900">
                <a:solidFill>
                  <a:schemeClr val="dk1"/>
                </a:solidFill>
              </a:rPr>
              <a:t>¾ cup granulated sugar</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1 tsp ground cinnamon</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½  tsp of salt</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½ tsp of ground ginger</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¼ ground cloves</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2 large eggs</a:t>
            </a:r>
            <a:endParaRPr sz="900">
              <a:solidFill>
                <a:schemeClr val="dk1"/>
              </a:solidFill>
            </a:endParaRPr>
          </a:p>
          <a:p>
            <a:pPr indent="0" lvl="0" marL="457200" rtl="0" algn="l">
              <a:spcBef>
                <a:spcPts val="0"/>
              </a:spcBef>
              <a:spcAft>
                <a:spcPts val="0"/>
              </a:spcAft>
              <a:buNone/>
            </a:pPr>
            <a:r>
              <a:t/>
            </a:r>
            <a:endParaRPr sz="9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t/>
            </a:r>
            <a:endParaRPr sz="900"/>
          </a:p>
          <a:p>
            <a:pPr indent="0" lvl="0" marL="45720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450" name="Google Shape;450;p59"/>
          <p:cNvSpPr txBox="1"/>
          <p:nvPr/>
        </p:nvSpPr>
        <p:spPr>
          <a:xfrm>
            <a:off x="2991150" y="5933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Taylor Dorta</a:t>
            </a:r>
            <a:endParaRPr sz="600"/>
          </a:p>
        </p:txBody>
      </p:sp>
      <p:sp>
        <p:nvSpPr>
          <p:cNvPr id="451" name="Google Shape;451;p59"/>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452" name="Google Shape;452;p59"/>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8-9</a:t>
            </a:r>
            <a:endParaRPr i="1" sz="600"/>
          </a:p>
        </p:txBody>
      </p:sp>
      <p:sp>
        <p:nvSpPr>
          <p:cNvPr id="453" name="Google Shape;453;p59"/>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298450" lvl="0" marL="457200" rtl="0" algn="l">
              <a:spcBef>
                <a:spcPts val="0"/>
              </a:spcBef>
              <a:spcAft>
                <a:spcPts val="0"/>
              </a:spcAft>
              <a:buSzPts val="1100"/>
              <a:buAutoNum type="arabicPeriod"/>
            </a:pPr>
            <a:r>
              <a:rPr lang="es" sz="1200">
                <a:solidFill>
                  <a:schemeClr val="dk1"/>
                </a:solidFill>
              </a:rPr>
              <a:t>Mix: sugar, cinnamon, salt, ginger and cloves in a small bowl</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Beat eggs in large bowl</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Stir in pumpkin and sugar spice mixture</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Gradually stir in evaporated milk</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Pour in pie shell</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Bake in preheated 425 degrees F oven for 15 minutes</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Reduce temperature to 350 degrees F</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Bake to 40 to 50 minutes until knife inserted near center comes out clean</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Cool on wire rack for 2 hours</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Serve immediately or refrigerate</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Top with whipped cream before serving</a:t>
            </a:r>
            <a:endParaRPr sz="1200">
              <a:solidFill>
                <a:schemeClr val="dk1"/>
              </a:solidFill>
            </a:endParaRPr>
          </a:p>
          <a:p>
            <a:pPr indent="0" lvl="0" marL="457200" marR="0" rtl="0" algn="l">
              <a:lnSpc>
                <a:spcPct val="100000"/>
              </a:lnSpc>
              <a:spcBef>
                <a:spcPts val="600"/>
              </a:spcBef>
              <a:spcAft>
                <a:spcPts val="0"/>
              </a:spcAft>
              <a:buNone/>
            </a:pPr>
            <a:r>
              <a:rPr lang="es" sz="900"/>
              <a:t> </a:t>
            </a:r>
            <a:endParaRPr sz="900"/>
          </a:p>
          <a:p>
            <a:pPr indent="0" lvl="0" marL="0" marR="0" rtl="0" algn="l">
              <a:lnSpc>
                <a:spcPct val="100000"/>
              </a:lnSpc>
              <a:spcBef>
                <a:spcPts val="600"/>
              </a:spcBef>
              <a:spcAft>
                <a:spcPts val="0"/>
              </a:spcAft>
              <a:buNone/>
            </a:pPr>
            <a:r>
              <a:rPr lang="es"/>
              <a:t>   </a:t>
            </a:r>
            <a:endParaRPr sz="9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54" name="Google Shape;454;p59"/>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285750" lvl="0" marL="457200" rtl="0" algn="l">
              <a:spcBef>
                <a:spcPts val="0"/>
              </a:spcBef>
              <a:spcAft>
                <a:spcPts val="0"/>
              </a:spcAft>
              <a:buClr>
                <a:schemeClr val="dk1"/>
              </a:buClr>
              <a:buSzPts val="900"/>
              <a:buChar char="●"/>
            </a:pPr>
            <a:r>
              <a:rPr lang="es" sz="900">
                <a:solidFill>
                  <a:schemeClr val="dk1"/>
                </a:solidFill>
              </a:rPr>
              <a:t>1 can (15oz) LIBBY'S 100% pure pumpkin</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1 can (12 fl.oz) NESTLE CARNATION evaporated milk</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1 unbaked 9-inch deep dish pie shell</a:t>
            </a:r>
            <a:endParaRPr sz="900">
              <a:solidFill>
                <a:schemeClr val="dk1"/>
              </a:solidFill>
            </a:endParaRPr>
          </a:p>
          <a:p>
            <a:pPr indent="0" lvl="0" marL="457200" rtl="0" algn="l">
              <a:spcBef>
                <a:spcPts val="0"/>
              </a:spcBef>
              <a:spcAft>
                <a:spcPts val="0"/>
              </a:spcAft>
              <a:buNone/>
            </a:pPr>
            <a:r>
              <a:t/>
            </a:r>
            <a:endParaRPr sz="900">
              <a:solidFill>
                <a:schemeClr val="dk1"/>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t/>
            </a:r>
            <a:endParaRPr sz="1000"/>
          </a:p>
          <a:p>
            <a:pPr indent="0" lvl="0" marL="457200" marR="0" rtl="0" algn="l">
              <a:lnSpc>
                <a:spcPct val="100000"/>
              </a:lnSpc>
              <a:spcBef>
                <a:spcPts val="0"/>
              </a:spcBef>
              <a:spcAft>
                <a:spcPts val="0"/>
              </a:spcAft>
              <a:buNone/>
            </a:pPr>
            <a:r>
              <a:t/>
            </a:r>
            <a:endParaRPr sz="1000"/>
          </a:p>
          <a:p>
            <a:pPr indent="0" lvl="0" marL="45720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455" name="Google Shape;455;p59"/>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285750" lvl="0" marL="457200" rtl="0" algn="l">
              <a:spcBef>
                <a:spcPts val="0"/>
              </a:spcBef>
              <a:spcAft>
                <a:spcPts val="0"/>
              </a:spcAft>
              <a:buClr>
                <a:schemeClr val="dk1"/>
              </a:buClr>
              <a:buSzPts val="900"/>
              <a:buChar char="●"/>
            </a:pPr>
            <a:r>
              <a:rPr lang="es" sz="900">
                <a:solidFill>
                  <a:schemeClr val="dk1"/>
                </a:solidFill>
              </a:rPr>
              <a:t>Whipped cream (optional)</a:t>
            </a:r>
            <a:endParaRPr sz="900">
              <a:solidFill>
                <a:schemeClr val="dk1"/>
              </a:solidFill>
            </a:endParaRPr>
          </a:p>
          <a:p>
            <a:pPr indent="0" lvl="0" marL="457200" marR="0" rtl="0" algn="l">
              <a:lnSpc>
                <a:spcPct val="100000"/>
              </a:lnSpc>
              <a:spcBef>
                <a:spcPts val="0"/>
              </a:spcBef>
              <a:spcAft>
                <a:spcPts val="0"/>
              </a:spcAft>
              <a:buNone/>
            </a:pPr>
            <a:r>
              <a:t/>
            </a:r>
            <a:endParaRPr sz="1000"/>
          </a:p>
          <a:p>
            <a:pPr indent="0" lvl="0" marL="457200" marR="0" rtl="0" algn="l">
              <a:lnSpc>
                <a:spcPct val="100000"/>
              </a:lnSpc>
              <a:spcBef>
                <a:spcPts val="0"/>
              </a:spcBef>
              <a:spcAft>
                <a:spcPts val="0"/>
              </a:spcAft>
              <a:buNone/>
            </a:pPr>
            <a:r>
              <a:t/>
            </a:r>
            <a:endParaRPr sz="1000"/>
          </a:p>
          <a:p>
            <a:pPr indent="0" lvl="0" marL="45720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pic>
        <p:nvPicPr>
          <p:cNvPr id="456" name="Google Shape;456;p59"/>
          <p:cNvPicPr preferRelativeResize="0"/>
          <p:nvPr/>
        </p:nvPicPr>
        <p:blipFill rotWithShape="1">
          <a:blip r:embed="rId3">
            <a:alphaModFix/>
          </a:blip>
          <a:srcRect b="1219" l="11703" r="54655" t="-1220"/>
          <a:stretch/>
        </p:blipFill>
        <p:spPr>
          <a:xfrm>
            <a:off x="0" y="0"/>
            <a:ext cx="2667148"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60"/>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PUMPKIN</a:t>
            </a:r>
            <a:endParaRPr/>
          </a:p>
          <a:p>
            <a:pPr indent="0" lvl="0" marL="0" rtl="0" algn="l">
              <a:spcBef>
                <a:spcPts val="0"/>
              </a:spcBef>
              <a:spcAft>
                <a:spcPts val="0"/>
              </a:spcAft>
              <a:buClr>
                <a:schemeClr val="dk1"/>
              </a:buClr>
              <a:buSzPts val="1100"/>
              <a:buFont typeface="Arial"/>
              <a:buNone/>
            </a:pPr>
            <a:r>
              <a:rPr lang="es" sz="1200">
                <a:solidFill>
                  <a:schemeClr val="dk1"/>
                </a:solidFill>
              </a:rPr>
              <a:t>My spotlight ingredient is pumpkin. The pumpkin comes from the fruit part of the plant because it has seeds. A pumpkin tastes like not sweet but has a little sweetness to it but not much. Pumpkins are usually harvested between September through October. Pumpkins have vitamin A, C, E and B2. Pumpkins need 90-120 days to grow fully so it can be harvest. The pumpkin would probably be in the middle of the pumpkin life cycle because it's when the pumpkin if fully grown but after that it can rot and it wouldn’t be good anymore to eat. So the pumpkin life cycle will be the seed, the full pumpkin and lastly the pumpkin rotting.</a:t>
            </a:r>
            <a:endParaRPr sz="1100"/>
          </a:p>
        </p:txBody>
      </p:sp>
      <p:sp>
        <p:nvSpPr>
          <p:cNvPr id="462" name="Google Shape;462;p60"/>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sz="1200">
                <a:solidFill>
                  <a:schemeClr val="dk1"/>
                </a:solidFill>
              </a:rPr>
              <a:t> This recipe is important to my family because we make it for the holidays. In my opinion there is no one part from this pie that makes it good, I think the whole thing is what makes it delicious. We also just use this recipe for desserts even when it's not a holiday. Pumpkin pie isn’t as sweet but it has a little sweetness in it. Pumpkins are a bright orange with bumpy skin.</a:t>
            </a:r>
            <a:endParaRPr/>
          </a:p>
        </p:txBody>
      </p:sp>
      <p:pic>
        <p:nvPicPr>
          <p:cNvPr id="463" name="Google Shape;463;p60"/>
          <p:cNvPicPr preferRelativeResize="0"/>
          <p:nvPr/>
        </p:nvPicPr>
        <p:blipFill rotWithShape="1">
          <a:blip r:embed="rId3">
            <a:alphaModFix/>
          </a:blip>
          <a:srcRect b="8793" l="0" r="0" t="8793"/>
          <a:stretch/>
        </p:blipFill>
        <p:spPr>
          <a:xfrm>
            <a:off x="126250" y="97525"/>
            <a:ext cx="4359600" cy="2395200"/>
          </a:xfrm>
          <a:prstGeom prst="rect">
            <a:avLst/>
          </a:prstGeom>
          <a:noFill/>
          <a:ln>
            <a:noFill/>
          </a:ln>
        </p:spPr>
      </p:pic>
      <p:pic>
        <p:nvPicPr>
          <p:cNvPr id="464" name="Google Shape;464;p60"/>
          <p:cNvPicPr preferRelativeResize="0"/>
          <p:nvPr/>
        </p:nvPicPr>
        <p:blipFill rotWithShape="1">
          <a:blip r:embed="rId4">
            <a:alphaModFix/>
          </a:blip>
          <a:srcRect b="16320" l="0" r="0" t="16320"/>
          <a:stretch/>
        </p:blipFill>
        <p:spPr>
          <a:xfrm>
            <a:off x="4619450" y="2655200"/>
            <a:ext cx="4437900" cy="2395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Google Shape;469;p61"/>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457200" marR="0" rtl="0" algn="ctr">
              <a:lnSpc>
                <a:spcPct val="115000"/>
              </a:lnSpc>
              <a:spcBef>
                <a:spcPts val="0"/>
              </a:spcBef>
              <a:spcAft>
                <a:spcPts val="0"/>
              </a:spcAft>
              <a:buNone/>
            </a:pPr>
            <a:r>
              <a:rPr b="1" lang="es" sz="3900">
                <a:latin typeface="Open Sans"/>
                <a:ea typeface="Open Sans"/>
                <a:cs typeface="Open Sans"/>
                <a:sym typeface="Open Sans"/>
              </a:rPr>
              <a:t> </a:t>
            </a:r>
            <a:endParaRPr b="1" sz="3900">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t/>
            </a:r>
            <a:endParaRPr b="1" sz="1800">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t/>
            </a:r>
            <a:endParaRPr b="1" sz="1800">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rPr b="1" lang="es" sz="1800">
                <a:latin typeface="Open Sans"/>
                <a:ea typeface="Open Sans"/>
                <a:cs typeface="Open Sans"/>
                <a:sym typeface="Open Sans"/>
              </a:rPr>
              <a:t>Apple Crisp with Oat Topping</a:t>
            </a:r>
            <a:endParaRPr b="1" sz="1800">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t/>
            </a:r>
            <a:endParaRPr b="1" sz="3900">
              <a:latin typeface="Open Sans"/>
              <a:ea typeface="Open Sans"/>
              <a:cs typeface="Open Sans"/>
              <a:sym typeface="Open Sans"/>
            </a:endParaRPr>
          </a:p>
          <a:p>
            <a:pPr indent="0" lvl="0" marL="0" marR="0" rtl="0" algn="ctr">
              <a:lnSpc>
                <a:spcPct val="115000"/>
              </a:lnSpc>
              <a:spcBef>
                <a:spcPts val="0"/>
              </a:spcBef>
              <a:spcAft>
                <a:spcPts val="0"/>
              </a:spcAft>
              <a:buClr>
                <a:srgbClr val="00BCD0"/>
              </a:buClr>
              <a:buFont typeface="PT Sans"/>
              <a:buNone/>
            </a:pPr>
            <a:r>
              <a:t/>
            </a:r>
            <a:endParaRPr b="1" sz="3900">
              <a:latin typeface="Open Sans"/>
              <a:ea typeface="Open Sans"/>
              <a:cs typeface="Open Sans"/>
              <a:sym typeface="Open Sans"/>
            </a:endParaRPr>
          </a:p>
        </p:txBody>
      </p:sp>
      <p:sp>
        <p:nvSpPr>
          <p:cNvPr id="470" name="Google Shape;470;p61"/>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04800" lvl="0" marL="457200" marR="0" rtl="0" algn="l">
              <a:lnSpc>
                <a:spcPct val="100000"/>
              </a:lnSpc>
              <a:spcBef>
                <a:spcPts val="0"/>
              </a:spcBef>
              <a:spcAft>
                <a:spcPts val="0"/>
              </a:spcAft>
              <a:buClr>
                <a:srgbClr val="000000"/>
              </a:buClr>
              <a:buSzPts val="1200"/>
              <a:buFont typeface="Open Sans"/>
              <a:buChar char="●"/>
            </a:pPr>
            <a:r>
              <a:rPr lang="es" sz="1200"/>
              <a:t>2 tablespoons of white sugar</a:t>
            </a:r>
            <a:endParaRPr sz="1200"/>
          </a:p>
          <a:p>
            <a:pPr indent="-304800" lvl="0" marL="457200" marR="0" rtl="0" algn="l">
              <a:lnSpc>
                <a:spcPct val="100000"/>
              </a:lnSpc>
              <a:spcBef>
                <a:spcPts val="0"/>
              </a:spcBef>
              <a:spcAft>
                <a:spcPts val="0"/>
              </a:spcAft>
              <a:buClr>
                <a:srgbClr val="000000"/>
              </a:buClr>
              <a:buSzPts val="1200"/>
              <a:buFont typeface="Open Sans"/>
              <a:buChar char="●"/>
            </a:pPr>
            <a:r>
              <a:rPr lang="es" sz="1200"/>
              <a:t>½ teaspoon of ground cinnamon</a:t>
            </a:r>
            <a:endParaRPr sz="1200"/>
          </a:p>
          <a:p>
            <a:pPr indent="-304800" lvl="0" marL="457200" marR="0" rtl="0" algn="l">
              <a:lnSpc>
                <a:spcPct val="100000"/>
              </a:lnSpc>
              <a:spcBef>
                <a:spcPts val="0"/>
              </a:spcBef>
              <a:spcAft>
                <a:spcPts val="0"/>
              </a:spcAft>
              <a:buClr>
                <a:srgbClr val="000000"/>
              </a:buClr>
              <a:buSzPts val="1200"/>
              <a:buFont typeface="Open Sans"/>
              <a:buChar char="●"/>
            </a:pPr>
            <a:r>
              <a:rPr lang="es" sz="1200"/>
              <a:t>1 cup of brown sugar</a:t>
            </a:r>
            <a:endParaRPr sz="12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71" name="Google Shape;471;p61"/>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MIles Meade</a:t>
            </a:r>
            <a:endParaRPr sz="600"/>
          </a:p>
        </p:txBody>
      </p:sp>
      <p:sp>
        <p:nvSpPr>
          <p:cNvPr id="472" name="Google Shape;472;p61"/>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t/>
            </a:r>
            <a:endParaRPr i="1">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t/>
            </a:r>
            <a:endParaRPr i="1">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rPr i="1" lang="es">
                <a:latin typeface="Open Sans"/>
                <a:ea typeface="Open Sans"/>
                <a:cs typeface="Open Sans"/>
                <a:sym typeface="Open Sans"/>
              </a:rPr>
              <a:t>Desserts</a:t>
            </a:r>
            <a:endParaRPr i="1">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t/>
            </a:r>
            <a:endParaRPr i="1">
              <a:latin typeface="Open Sans"/>
              <a:ea typeface="Open Sans"/>
              <a:cs typeface="Open Sans"/>
              <a:sym typeface="Open Sans"/>
            </a:endParaRPr>
          </a:p>
          <a:p>
            <a:pPr indent="0" lvl="0" marL="0" marR="0" rtl="0" algn="ctr">
              <a:lnSpc>
                <a:spcPct val="115000"/>
              </a:lnSpc>
              <a:spcBef>
                <a:spcPts val="0"/>
              </a:spcBef>
              <a:spcAft>
                <a:spcPts val="0"/>
              </a:spcAft>
              <a:buClr>
                <a:srgbClr val="00BCD0"/>
              </a:buClr>
              <a:buFont typeface="PT Sans"/>
              <a:buNone/>
            </a:pPr>
            <a:r>
              <a:t/>
            </a:r>
            <a:endParaRPr i="1">
              <a:latin typeface="Open Sans"/>
              <a:ea typeface="Open Sans"/>
              <a:cs typeface="Open Sans"/>
              <a:sym typeface="Open Sans"/>
            </a:endParaRPr>
          </a:p>
        </p:txBody>
      </p:sp>
      <p:sp>
        <p:nvSpPr>
          <p:cNvPr id="473" name="Google Shape;473;p61"/>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Servings: 9 people</a:t>
            </a:r>
            <a:endParaRPr i="1" sz="600"/>
          </a:p>
        </p:txBody>
      </p:sp>
      <p:sp>
        <p:nvSpPr>
          <p:cNvPr id="474" name="Google Shape;474;p61"/>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SzPts val="1200"/>
              <a:buChar char="●"/>
            </a:pPr>
            <a:r>
              <a:rPr lang="es" sz="1200"/>
              <a:t>¾ cup of old-fashioned oats</a:t>
            </a:r>
            <a:endParaRPr sz="1200"/>
          </a:p>
          <a:p>
            <a:pPr indent="0" lvl="0" marL="0" marR="0" rtl="0" algn="l">
              <a:lnSpc>
                <a:spcPct val="100000"/>
              </a:lnSpc>
              <a:spcBef>
                <a:spcPts val="0"/>
              </a:spcBef>
              <a:spcAft>
                <a:spcPts val="0"/>
              </a:spcAft>
              <a:buNone/>
            </a:pPr>
            <a:r>
              <a:t/>
            </a:r>
            <a:endParaRPr sz="1200"/>
          </a:p>
          <a:p>
            <a:pPr indent="-317500" lvl="0" marL="457200" rtl="0" algn="l">
              <a:spcBef>
                <a:spcPts val="0"/>
              </a:spcBef>
              <a:spcAft>
                <a:spcPts val="0"/>
              </a:spcAft>
              <a:buSzPts val="1400"/>
              <a:buChar char="●"/>
            </a:pPr>
            <a:r>
              <a:rPr lang="es" sz="1200">
                <a:solidFill>
                  <a:schemeClr val="dk1"/>
                </a:solidFill>
                <a:latin typeface="Times New Roman"/>
                <a:ea typeface="Times New Roman"/>
                <a:cs typeface="Times New Roman"/>
                <a:sym typeface="Times New Roman"/>
              </a:rPr>
              <a:t>¾ cup of all-purpose flour</a:t>
            </a:r>
            <a:endParaRPr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Clr>
                <a:schemeClr val="dk1"/>
              </a:buClr>
              <a:buSzPts val="1200"/>
              <a:buFont typeface="Times New Roman"/>
              <a:buChar char="●"/>
            </a:pPr>
            <a:r>
              <a:rPr lang="es" sz="1200">
                <a:solidFill>
                  <a:schemeClr val="dk1"/>
                </a:solidFill>
                <a:latin typeface="Times New Roman"/>
                <a:ea typeface="Times New Roman"/>
                <a:cs typeface="Times New Roman"/>
                <a:sym typeface="Times New Roman"/>
              </a:rPr>
              <a:t>1 teaspoon of ground cinnamon</a:t>
            </a:r>
            <a:endParaRPr sz="1200">
              <a:solidFill>
                <a:schemeClr val="dk1"/>
              </a:solidFill>
              <a:latin typeface="Times New Roman"/>
              <a:ea typeface="Times New Roman"/>
              <a:cs typeface="Times New Roman"/>
              <a:sym typeface="Times New Roman"/>
            </a:endParaRPr>
          </a:p>
          <a:p>
            <a:pPr indent="0" lvl="0" marL="457200" rtl="0" algn="l">
              <a:spcBef>
                <a:spcPts val="500"/>
              </a:spcBef>
              <a:spcAft>
                <a:spcPts val="0"/>
              </a:spcAft>
              <a:buNone/>
            </a:pPr>
            <a:r>
              <a:t/>
            </a:r>
            <a:endParaRPr sz="1200">
              <a:solidFill>
                <a:schemeClr val="dk1"/>
              </a:solidFill>
              <a:latin typeface="Times New Roman"/>
              <a:ea typeface="Times New Roman"/>
              <a:cs typeface="Times New Roman"/>
              <a:sym typeface="Times New Roman"/>
            </a:endParaRPr>
          </a:p>
          <a:p>
            <a:pPr indent="0" lvl="0" marL="457200" marR="0" rtl="0" algn="l">
              <a:lnSpc>
                <a:spcPct val="100000"/>
              </a:lnSpc>
              <a:spcBef>
                <a:spcPts val="5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75" name="Google Shape;475;p61"/>
          <p:cNvSpPr txBox="1"/>
          <p:nvPr/>
        </p:nvSpPr>
        <p:spPr>
          <a:xfrm>
            <a:off x="32197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292100" lvl="0" marL="457200" marR="0" rtl="0" algn="l">
              <a:lnSpc>
                <a:spcPct val="100000"/>
              </a:lnSpc>
              <a:spcBef>
                <a:spcPts val="0"/>
              </a:spcBef>
              <a:spcAft>
                <a:spcPts val="0"/>
              </a:spcAft>
              <a:buClr>
                <a:srgbClr val="000000"/>
              </a:buClr>
              <a:buSzPts val="1000"/>
              <a:buFont typeface="Open Sans"/>
              <a:buAutoNum type="arabicPeriod"/>
            </a:pPr>
            <a:r>
              <a:rPr lang="es" sz="1000"/>
              <a:t>Preheat oven 350 degrees F (175 degrees C)</a:t>
            </a:r>
            <a:endParaRPr sz="1000"/>
          </a:p>
          <a:p>
            <a:pPr indent="-292100" lvl="0" marL="457200" marR="0" rtl="0" algn="l">
              <a:lnSpc>
                <a:spcPct val="100000"/>
              </a:lnSpc>
              <a:spcBef>
                <a:spcPts val="0"/>
              </a:spcBef>
              <a:spcAft>
                <a:spcPts val="0"/>
              </a:spcAft>
              <a:buSzPts val="1000"/>
              <a:buFont typeface="Open Sans"/>
              <a:buAutoNum type="arabicPeriod"/>
            </a:pPr>
            <a:r>
              <a:rPr lang="es" sz="1000"/>
              <a:t>Toss apples with white sugar and 1/2 teaspoon cinnamon in a medium bowl to coat; pour into a 9-inch square baking dish.</a:t>
            </a:r>
            <a:endParaRPr sz="1000"/>
          </a:p>
          <a:p>
            <a:pPr indent="-292100" lvl="0" marL="457200" marR="0" rtl="0" algn="l">
              <a:lnSpc>
                <a:spcPct val="100000"/>
              </a:lnSpc>
              <a:spcBef>
                <a:spcPts val="0"/>
              </a:spcBef>
              <a:spcAft>
                <a:spcPts val="0"/>
              </a:spcAft>
              <a:buSzPts val="1000"/>
              <a:buFont typeface="Open Sans"/>
              <a:buAutoNum type="arabicPeriod"/>
            </a:pPr>
            <a:r>
              <a:rPr lang="es" sz="1000"/>
              <a:t>Mix brown sugar, oats, flour, and 1 teaspoon cinnamon in a separate bowl. Use a pastry cutter or 2 forks to mash cold butter into the oats mixture until the mixture resembles coarse crumbs; spread over the apples to the edges of the baking dish. Pat the topping gently until even.</a:t>
            </a:r>
            <a:endParaRPr sz="1000"/>
          </a:p>
          <a:p>
            <a:pPr indent="-292100" lvl="0" marL="457200" marR="0" rtl="0" algn="l">
              <a:lnSpc>
                <a:spcPct val="100000"/>
              </a:lnSpc>
              <a:spcBef>
                <a:spcPts val="0"/>
              </a:spcBef>
              <a:spcAft>
                <a:spcPts val="0"/>
              </a:spcAft>
              <a:buSzPts val="1000"/>
              <a:buFont typeface="Open Sans"/>
              <a:buAutoNum type="arabicPeriod"/>
            </a:pPr>
            <a:r>
              <a:rPr lang="es" sz="1000"/>
              <a:t>Bake in preheated oven until golden brown and sides are bubbling, about 40 minutes</a:t>
            </a:r>
            <a:endParaRPr sz="1000"/>
          </a:p>
          <a:p>
            <a:pPr indent="0" lvl="0" marL="457200" marR="0" rtl="0" algn="l">
              <a:lnSpc>
                <a:spcPct val="100000"/>
              </a:lnSpc>
              <a:spcBef>
                <a:spcPts val="600"/>
              </a:spcBef>
              <a:spcAft>
                <a:spcPts val="0"/>
              </a:spcAft>
              <a:buNone/>
            </a:pPr>
            <a:r>
              <a:t/>
            </a:r>
            <a:endParaRPr sz="1000"/>
          </a:p>
          <a:p>
            <a:pPr indent="0" lvl="0" marL="0" marR="0" rtl="0" algn="l">
              <a:lnSpc>
                <a:spcPct val="100000"/>
              </a:lnSpc>
              <a:spcBef>
                <a:spcPts val="600"/>
              </a:spcBef>
              <a:spcAft>
                <a:spcPts val="0"/>
              </a:spcAft>
              <a:buNone/>
            </a:pPr>
            <a:r>
              <a:t/>
            </a:r>
            <a:endParaRPr sz="12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id="476" name="Google Shape;476;p61"/>
          <p:cNvPicPr preferRelativeResize="0"/>
          <p:nvPr/>
        </p:nvPicPr>
        <p:blipFill rotWithShape="1">
          <a:blip r:embed="rId3">
            <a:alphaModFix/>
          </a:blip>
          <a:srcRect b="0" l="25820" r="25825" t="0"/>
          <a:stretch/>
        </p:blipFill>
        <p:spPr>
          <a:xfrm>
            <a:off x="73925" y="52800"/>
            <a:ext cx="3210724" cy="50484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62"/>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CAULIFLOWER</a:t>
            </a:r>
            <a:endParaRPr/>
          </a:p>
          <a:p>
            <a:pPr indent="0" lvl="0" marL="0" marR="0" rtl="0" algn="l">
              <a:lnSpc>
                <a:spcPct val="100000"/>
              </a:lnSpc>
              <a:spcBef>
                <a:spcPts val="600"/>
              </a:spcBef>
              <a:spcAft>
                <a:spcPts val="0"/>
              </a:spcAft>
              <a:buClr>
                <a:schemeClr val="dk1"/>
              </a:buClr>
              <a:buSzPts val="1100"/>
              <a:buFont typeface="Arial"/>
              <a:buNone/>
            </a:pPr>
            <a:r>
              <a:rPr lang="es" sz="1100">
                <a:latin typeface="Open Sans"/>
                <a:ea typeface="Open Sans"/>
                <a:cs typeface="Open Sans"/>
                <a:sym typeface="Open Sans"/>
              </a:rPr>
              <a:t>Apple Crisp with Oat Topping was first made in my family at thanksgiving and everyone loved it so we kept on making it. It does not take that long to make and it is so good every time we make it. I like how sweet the apples are. Hot sweet apples with oats are life changing. Having them with cold ice cream is even better.</a:t>
            </a:r>
            <a:endParaRPr sz="11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482" name="Google Shape;482;p62"/>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chemeClr val="dk1"/>
              </a:buClr>
              <a:buSzPts val="1100"/>
              <a:buFont typeface="Arial"/>
              <a:buNone/>
            </a:pPr>
            <a:r>
              <a:rPr lang="es" sz="1200">
                <a:latin typeface="Open Sans"/>
                <a:ea typeface="Open Sans"/>
                <a:cs typeface="Open Sans"/>
                <a:sym typeface="Open Sans"/>
              </a:rPr>
              <a:t>Apple Crisp with Oat Topping was first made in my family at thanksgiving and everyone loved it so we kept on making it. It does not take that long to make and it is so good every time we make it. I like how sweet the apples are. Hot sweet apples with oats are life changing. Having them with cold ice cream is even better.</a:t>
            </a:r>
            <a:endParaRPr sz="12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descr="recipe active photo" id="483" name="Google Shape;483;p62"/>
          <p:cNvPicPr preferRelativeResize="0"/>
          <p:nvPr/>
        </p:nvPicPr>
        <p:blipFill>
          <a:blip r:embed="rId3">
            <a:alphaModFix/>
          </a:blip>
          <a:stretch>
            <a:fillRect/>
          </a:stretch>
        </p:blipFill>
        <p:spPr>
          <a:xfrm>
            <a:off x="47950" y="51875"/>
            <a:ext cx="4437901" cy="2467475"/>
          </a:xfrm>
          <a:prstGeom prst="rect">
            <a:avLst/>
          </a:prstGeom>
          <a:noFill/>
          <a:ln>
            <a:noFill/>
          </a:ln>
        </p:spPr>
      </p:pic>
      <p:pic>
        <p:nvPicPr>
          <p:cNvPr descr="Related image" id="484" name="Google Shape;484;p62"/>
          <p:cNvPicPr preferRelativeResize="0"/>
          <p:nvPr/>
        </p:nvPicPr>
        <p:blipFill>
          <a:blip r:embed="rId4">
            <a:alphaModFix/>
          </a:blip>
          <a:stretch>
            <a:fillRect/>
          </a:stretch>
        </p:blipFill>
        <p:spPr>
          <a:xfrm>
            <a:off x="4638250" y="2645125"/>
            <a:ext cx="4437900" cy="2467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63"/>
          <p:cNvSpPr txBox="1"/>
          <p:nvPr/>
        </p:nvSpPr>
        <p:spPr>
          <a:xfrm>
            <a:off x="169650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Pesto Pasta</a:t>
            </a:r>
            <a:endParaRPr sz="800"/>
          </a:p>
        </p:txBody>
      </p:sp>
      <p:sp>
        <p:nvSpPr>
          <p:cNvPr id="490" name="Google Shape;490;p63"/>
          <p:cNvSpPr txBox="1"/>
          <p:nvPr/>
        </p:nvSpPr>
        <p:spPr>
          <a:xfrm>
            <a:off x="107750" y="1126750"/>
            <a:ext cx="2955300" cy="15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98450" lvl="0" marL="457200" rtl="0" algn="l">
              <a:lnSpc>
                <a:spcPct val="100000"/>
              </a:lnSpc>
              <a:spcBef>
                <a:spcPts val="0"/>
              </a:spcBef>
              <a:spcAft>
                <a:spcPts val="0"/>
              </a:spcAft>
              <a:buClr>
                <a:schemeClr val="dk1"/>
              </a:buClr>
              <a:buSzPts val="1100"/>
              <a:buChar char="●"/>
            </a:pPr>
            <a:r>
              <a:rPr lang="es" sz="1100">
                <a:solidFill>
                  <a:schemeClr val="dk1"/>
                </a:solidFill>
              </a:rPr>
              <a:t>½ cups of almonds</a:t>
            </a:r>
            <a:endParaRPr sz="1100">
              <a:solidFill>
                <a:schemeClr val="dk1"/>
              </a:solidFill>
            </a:endParaRPr>
          </a:p>
          <a:p>
            <a:pPr indent="-298450" lvl="0" marL="457200" rtl="0" algn="l">
              <a:lnSpc>
                <a:spcPct val="100000"/>
              </a:lnSpc>
              <a:spcBef>
                <a:spcPts val="0"/>
              </a:spcBef>
              <a:spcAft>
                <a:spcPts val="0"/>
              </a:spcAft>
              <a:buClr>
                <a:schemeClr val="dk1"/>
              </a:buClr>
              <a:buSzPts val="1100"/>
              <a:buChar char="●"/>
            </a:pPr>
            <a:r>
              <a:rPr lang="es" sz="1100">
                <a:solidFill>
                  <a:schemeClr val="dk1"/>
                </a:solidFill>
              </a:rPr>
              <a:t>1 teaspoon coarse salt</a:t>
            </a:r>
            <a:endParaRPr sz="1100">
              <a:solidFill>
                <a:schemeClr val="dk1"/>
              </a:solidFill>
            </a:endParaRPr>
          </a:p>
          <a:p>
            <a:pPr indent="-298450" lvl="0" marL="457200" rtl="0" algn="l">
              <a:lnSpc>
                <a:spcPct val="100000"/>
              </a:lnSpc>
              <a:spcBef>
                <a:spcPts val="0"/>
              </a:spcBef>
              <a:spcAft>
                <a:spcPts val="0"/>
              </a:spcAft>
              <a:buClr>
                <a:schemeClr val="dk1"/>
              </a:buClr>
              <a:buSzPts val="1100"/>
              <a:buChar char="●"/>
            </a:pPr>
            <a:r>
              <a:rPr lang="es" sz="1100">
                <a:solidFill>
                  <a:schemeClr val="dk1"/>
                </a:solidFill>
              </a:rPr>
              <a:t>1 small clove garlic</a:t>
            </a:r>
            <a:endParaRPr sz="1100">
              <a:solidFill>
                <a:schemeClr val="dk1"/>
              </a:solidFill>
            </a:endParaRPr>
          </a:p>
          <a:p>
            <a:pPr indent="-298450" lvl="0" marL="457200" rtl="0" algn="l">
              <a:lnSpc>
                <a:spcPct val="100000"/>
              </a:lnSpc>
              <a:spcBef>
                <a:spcPts val="0"/>
              </a:spcBef>
              <a:spcAft>
                <a:spcPts val="0"/>
              </a:spcAft>
              <a:buClr>
                <a:schemeClr val="dk1"/>
              </a:buClr>
              <a:buSzPts val="1100"/>
              <a:buChar char="●"/>
            </a:pPr>
            <a:r>
              <a:rPr lang="es" sz="1100">
                <a:solidFill>
                  <a:schemeClr val="dk1"/>
                </a:solidFill>
              </a:rPr>
              <a:t>1 cup packed fresh basil leaves, soaked in water and dried</a:t>
            </a:r>
            <a:endParaRPr sz="1100">
              <a:solidFill>
                <a:schemeClr val="dk1"/>
              </a:solidFill>
            </a:endParaRPr>
          </a:p>
          <a:p>
            <a:pPr indent="-298450" lvl="0" marL="457200" rtl="0" algn="l">
              <a:lnSpc>
                <a:spcPct val="100000"/>
              </a:lnSpc>
              <a:spcBef>
                <a:spcPts val="0"/>
              </a:spcBef>
              <a:spcAft>
                <a:spcPts val="0"/>
              </a:spcAft>
              <a:buClr>
                <a:schemeClr val="dk1"/>
              </a:buClr>
              <a:buSzPts val="1100"/>
              <a:buChar char="●"/>
            </a:pPr>
            <a:r>
              <a:rPr lang="es" sz="1100">
                <a:solidFill>
                  <a:schemeClr val="dk1"/>
                </a:solidFill>
              </a:rPr>
              <a:t>¼ cup or more light Ligurian olive oil</a:t>
            </a:r>
            <a:endParaRPr i="0" sz="1100" u="none" cap="none" strike="noStrike">
              <a:solidFill>
                <a:srgbClr val="000000"/>
              </a:solidFill>
            </a:endParaRPr>
          </a:p>
        </p:txBody>
      </p:sp>
      <p:sp>
        <p:nvSpPr>
          <p:cNvPr id="491" name="Google Shape;491;p63"/>
          <p:cNvSpPr txBox="1"/>
          <p:nvPr/>
        </p:nvSpPr>
        <p:spPr>
          <a:xfrm>
            <a:off x="1696500" y="6185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Axel Foley</a:t>
            </a:r>
            <a:endParaRPr sz="600"/>
          </a:p>
        </p:txBody>
      </p:sp>
      <p:sp>
        <p:nvSpPr>
          <p:cNvPr id="492" name="Google Shape;492;p63"/>
          <p:cNvSpPr txBox="1"/>
          <p:nvPr/>
        </p:nvSpPr>
        <p:spPr>
          <a:xfrm>
            <a:off x="107750" y="755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493" name="Google Shape;493;p63"/>
          <p:cNvSpPr txBox="1"/>
          <p:nvPr/>
        </p:nvSpPr>
        <p:spPr>
          <a:xfrm>
            <a:off x="6503150" y="8198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 serves 6</a:t>
            </a:r>
            <a:endParaRPr i="1" sz="600"/>
          </a:p>
        </p:txBody>
      </p:sp>
      <p:sp>
        <p:nvSpPr>
          <p:cNvPr id="494" name="Google Shape;494;p63"/>
          <p:cNvSpPr txBox="1"/>
          <p:nvPr/>
        </p:nvSpPr>
        <p:spPr>
          <a:xfrm>
            <a:off x="6215250" y="1298738"/>
            <a:ext cx="2754000" cy="14187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s" sz="1100">
                <a:solidFill>
                  <a:schemeClr val="dk1"/>
                </a:solidFill>
              </a:rPr>
              <a:t>¼ cup grated fresh Parmigiano Reggiano cheese</a:t>
            </a:r>
            <a:endParaRPr sz="1100">
              <a:solidFill>
                <a:schemeClr val="dk1"/>
              </a:solidFill>
            </a:endParaRPr>
          </a:p>
          <a:p>
            <a:pPr indent="-298450" lvl="0" marL="457200" rtl="0" algn="l">
              <a:lnSpc>
                <a:spcPct val="100000"/>
              </a:lnSpc>
              <a:spcBef>
                <a:spcPts val="0"/>
              </a:spcBef>
              <a:spcAft>
                <a:spcPts val="0"/>
              </a:spcAft>
              <a:buClr>
                <a:schemeClr val="dk1"/>
              </a:buClr>
              <a:buSzPts val="1100"/>
              <a:buChar char="●"/>
            </a:pPr>
            <a:r>
              <a:rPr lang="es" sz="1100">
                <a:solidFill>
                  <a:schemeClr val="dk1"/>
                </a:solidFill>
              </a:rPr>
              <a:t>1 cup all purpose flour (or Italian 00 flour)</a:t>
            </a:r>
            <a:endParaRPr sz="1100">
              <a:solidFill>
                <a:schemeClr val="dk1"/>
              </a:solidFill>
            </a:endParaRPr>
          </a:p>
          <a:p>
            <a:pPr indent="-298450" lvl="0" marL="457200" rtl="0" algn="l">
              <a:lnSpc>
                <a:spcPct val="100000"/>
              </a:lnSpc>
              <a:spcBef>
                <a:spcPts val="0"/>
              </a:spcBef>
              <a:spcAft>
                <a:spcPts val="0"/>
              </a:spcAft>
              <a:buClr>
                <a:schemeClr val="dk1"/>
              </a:buClr>
              <a:buSzPts val="1100"/>
              <a:buChar char="●"/>
            </a:pPr>
            <a:r>
              <a:rPr lang="es" sz="1100">
                <a:solidFill>
                  <a:schemeClr val="dk1"/>
                </a:solidFill>
              </a:rPr>
              <a:t>2 eggs</a:t>
            </a:r>
            <a:endParaRPr sz="1100">
              <a:solidFill>
                <a:schemeClr val="dk1"/>
              </a:solidFill>
            </a:endParaRPr>
          </a:p>
          <a:p>
            <a:pPr indent="-298450" lvl="0" marL="457200" rtl="0" algn="l">
              <a:lnSpc>
                <a:spcPct val="100000"/>
              </a:lnSpc>
              <a:spcBef>
                <a:spcPts val="0"/>
              </a:spcBef>
              <a:spcAft>
                <a:spcPts val="0"/>
              </a:spcAft>
              <a:buClr>
                <a:schemeClr val="dk1"/>
              </a:buClr>
              <a:buSzPts val="1100"/>
              <a:buChar char="●"/>
            </a:pPr>
            <a:r>
              <a:rPr lang="es" sz="1100">
                <a:solidFill>
                  <a:schemeClr val="dk1"/>
                </a:solidFill>
              </a:rPr>
              <a:t>2 tablespoons white wine</a:t>
            </a:r>
            <a:endParaRPr sz="1100">
              <a:solidFill>
                <a:schemeClr val="dk1"/>
              </a:solidFill>
            </a:endParaRPr>
          </a:p>
          <a:p>
            <a:pPr indent="0" lvl="0" marL="45720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2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95" name="Google Shape;495;p63"/>
          <p:cNvSpPr txBox="1"/>
          <p:nvPr/>
        </p:nvSpPr>
        <p:spPr>
          <a:xfrm>
            <a:off x="174750" y="2717450"/>
            <a:ext cx="8794500" cy="235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s" sz="1600"/>
              <a:t>PROCEDURE:</a:t>
            </a:r>
            <a:endParaRPr/>
          </a:p>
          <a:p>
            <a:pPr indent="-292100" lvl="0" marL="457200" rtl="0" algn="l">
              <a:lnSpc>
                <a:spcPct val="100000"/>
              </a:lnSpc>
              <a:spcBef>
                <a:spcPts val="0"/>
              </a:spcBef>
              <a:spcAft>
                <a:spcPts val="0"/>
              </a:spcAft>
              <a:buClr>
                <a:schemeClr val="dk1"/>
              </a:buClr>
              <a:buSzPts val="1000"/>
              <a:buAutoNum type="arabicPeriod"/>
            </a:pPr>
            <a:r>
              <a:rPr lang="es" sz="1000">
                <a:solidFill>
                  <a:schemeClr val="dk1"/>
                </a:solidFill>
              </a:rPr>
              <a:t>For the pesto:In a bowl of a mortar, place the almonds and coarse salt and start grinding. Add the garlic and grind until a fine paste forms. Scrape down the pesto with a spoon periodically. Slowly add the basil leaves and grind until completely smooth. Add the olive oil slowly and grind and then add the cheese last.</a:t>
            </a:r>
            <a:endParaRPr sz="1000">
              <a:solidFill>
                <a:schemeClr val="dk1"/>
              </a:solidFill>
            </a:endParaRPr>
          </a:p>
          <a:p>
            <a:pPr indent="-292100" lvl="0" marL="457200" rtl="0" algn="l">
              <a:lnSpc>
                <a:spcPct val="100000"/>
              </a:lnSpc>
              <a:spcBef>
                <a:spcPts val="0"/>
              </a:spcBef>
              <a:spcAft>
                <a:spcPts val="0"/>
              </a:spcAft>
              <a:buClr>
                <a:schemeClr val="dk1"/>
              </a:buClr>
              <a:buSzPts val="1000"/>
              <a:buAutoNum type="arabicPeriod"/>
            </a:pPr>
            <a:r>
              <a:rPr lang="es" sz="1000">
                <a:solidFill>
                  <a:schemeClr val="dk1"/>
                </a:solidFill>
              </a:rPr>
              <a:t>For the pasta: Place flour on workspace and make a well in the center. Crack the eggs in the well and beat lightly with a fork. Add white wine to beaten eggs and mix with the fork. Slowly incorporate the flour with the fork until the dough forms. Knead and add flour so the dough is not sticky anymore. This may take a little more flour - you need to go just by the feel of the dough. Wrap in floured plastic and let rest in room temperature for 15 minutes. Cut it into thirds and take each piece and run it through pasta rollers on the widest setting. Fold in third and run through several more times. Adjust rollers to next thinnest setting and pass pasta through. Pass through until you get to the thickness you like - #5 or #6. Lay pasta sheets on floured counter and cut into squares.</a:t>
            </a:r>
            <a:endParaRPr sz="1000">
              <a:solidFill>
                <a:schemeClr val="dk1"/>
              </a:solidFill>
            </a:endParaRPr>
          </a:p>
          <a:p>
            <a:pPr indent="-292100" lvl="0" marL="457200" rtl="0" algn="l">
              <a:lnSpc>
                <a:spcPct val="100000"/>
              </a:lnSpc>
              <a:spcBef>
                <a:spcPts val="0"/>
              </a:spcBef>
              <a:spcAft>
                <a:spcPts val="0"/>
              </a:spcAft>
              <a:buClr>
                <a:schemeClr val="dk1"/>
              </a:buClr>
              <a:buSzPts val="1000"/>
              <a:buAutoNum type="arabicPeriod"/>
            </a:pPr>
            <a:r>
              <a:rPr lang="es" sz="1000">
                <a:solidFill>
                  <a:schemeClr val="dk1"/>
                </a:solidFill>
              </a:rPr>
              <a:t>If you do not want to make homemade pasta, you can buy lasagna noodles, boil them and cut them into squares.</a:t>
            </a:r>
            <a:endParaRPr sz="1000">
              <a:solidFill>
                <a:schemeClr val="dk1"/>
              </a:solidFill>
            </a:endParaRPr>
          </a:p>
          <a:p>
            <a:pPr indent="-292100" lvl="0" marL="457200" rtl="0" algn="l">
              <a:lnSpc>
                <a:spcPct val="100000"/>
              </a:lnSpc>
              <a:spcBef>
                <a:spcPts val="0"/>
              </a:spcBef>
              <a:spcAft>
                <a:spcPts val="0"/>
              </a:spcAft>
              <a:buClr>
                <a:schemeClr val="dk1"/>
              </a:buClr>
              <a:buSzPts val="1000"/>
              <a:buAutoNum type="arabicPeriod"/>
            </a:pPr>
            <a:r>
              <a:rPr lang="es" sz="1000">
                <a:solidFill>
                  <a:schemeClr val="dk1"/>
                </a:solidFill>
              </a:rPr>
              <a:t>Assemble: Bring large pot of salted water to boil. Add pasta sheets and boil for just a couple of minutes. In a cold skillet (not over any heat) add the pesto and just a little of the hot pasta water and stir. Add the boiled pasta squares and toss gently. Transfer to a serving platter and drizzle a little more olive oil and garnish with fresh basil.</a:t>
            </a:r>
            <a:endParaRPr i="0" sz="1600" u="none" cap="none" strike="noStrike">
              <a:solidFill>
                <a:srgbClr val="000000"/>
              </a:solidFill>
            </a:endParaRPr>
          </a:p>
        </p:txBody>
      </p:sp>
      <p:pic>
        <p:nvPicPr>
          <p:cNvPr descr="Image result for pesto pasta" id="496" name="Google Shape;496;p63"/>
          <p:cNvPicPr preferRelativeResize="0"/>
          <p:nvPr/>
        </p:nvPicPr>
        <p:blipFill>
          <a:blip r:embed="rId3">
            <a:alphaModFix/>
          </a:blip>
          <a:stretch>
            <a:fillRect/>
          </a:stretch>
        </p:blipFill>
        <p:spPr>
          <a:xfrm>
            <a:off x="3071488" y="1040763"/>
            <a:ext cx="2867025" cy="1590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8"/>
          <p:cNvSpPr txBox="1"/>
          <p:nvPr>
            <p:ph type="title"/>
          </p:nvPr>
        </p:nvSpPr>
        <p:spPr>
          <a:xfrm>
            <a:off x="3863350" y="296425"/>
            <a:ext cx="421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         </a:t>
            </a:r>
            <a:r>
              <a:rPr b="1" lang="es" sz="2000">
                <a:latin typeface="Open Sans"/>
                <a:ea typeface="Open Sans"/>
                <a:cs typeface="Open Sans"/>
                <a:sym typeface="Open Sans"/>
              </a:rPr>
              <a:t>Honeycrisp apples</a:t>
            </a:r>
            <a:endParaRPr b="1" sz="2000">
              <a:latin typeface="Open Sans"/>
              <a:ea typeface="Open Sans"/>
              <a:cs typeface="Open Sans"/>
              <a:sym typeface="Open Sans"/>
            </a:endParaRPr>
          </a:p>
        </p:txBody>
      </p:sp>
      <p:sp>
        <p:nvSpPr>
          <p:cNvPr id="127" name="Google Shape;127;p28"/>
          <p:cNvSpPr txBox="1"/>
          <p:nvPr>
            <p:ph idx="1" type="body"/>
          </p:nvPr>
        </p:nvSpPr>
        <p:spPr>
          <a:xfrm>
            <a:off x="4010075" y="869125"/>
            <a:ext cx="3667800" cy="234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100"/>
              <a:t>For this project my spotlight ingredient is Honeycrisp Apples. Honey crisp apples are a fruit. They are a yellowish green and red in color. They are crispy and sweet yet tangy and their juice explodes in your mouth. Their white flesh is crisp and refreshing. A full grown apple tree needs a few months for the apples to mature. They are really healthy and their nutrients can help prevent various diseases such as alzheimer's disease. They contain vitamin c which helps common illnesses such as colds.</a:t>
            </a:r>
            <a:endParaRPr sz="1100"/>
          </a:p>
          <a:p>
            <a:pPr indent="0" lvl="0" marL="0" rtl="0" algn="l">
              <a:spcBef>
                <a:spcPts val="1600"/>
              </a:spcBef>
              <a:spcAft>
                <a:spcPts val="0"/>
              </a:spcAft>
              <a:buClr>
                <a:schemeClr val="dk1"/>
              </a:buClr>
              <a:buSzPts val="1100"/>
              <a:buFont typeface="Arial"/>
              <a:buNone/>
            </a:pPr>
            <a:r>
              <a:t/>
            </a:r>
            <a:endParaRPr sz="900"/>
          </a:p>
          <a:p>
            <a:pPr indent="0" lvl="0" marL="0" rtl="0" algn="l">
              <a:spcBef>
                <a:spcPts val="1600"/>
              </a:spcBef>
              <a:spcAft>
                <a:spcPts val="1600"/>
              </a:spcAft>
              <a:buNone/>
            </a:pPr>
            <a:r>
              <a:t/>
            </a:r>
            <a:endParaRPr sz="900"/>
          </a:p>
        </p:txBody>
      </p:sp>
      <p:pic>
        <p:nvPicPr>
          <p:cNvPr descr="Image result for apples" id="128" name="Google Shape;128;p28"/>
          <p:cNvPicPr preferRelativeResize="0"/>
          <p:nvPr/>
        </p:nvPicPr>
        <p:blipFill>
          <a:blip r:embed="rId3">
            <a:alphaModFix/>
          </a:blip>
          <a:stretch>
            <a:fillRect/>
          </a:stretch>
        </p:blipFill>
        <p:spPr>
          <a:xfrm>
            <a:off x="0" y="0"/>
            <a:ext cx="3611225" cy="2468900"/>
          </a:xfrm>
          <a:prstGeom prst="rect">
            <a:avLst/>
          </a:prstGeom>
          <a:noFill/>
          <a:ln>
            <a:noFill/>
          </a:ln>
        </p:spPr>
      </p:pic>
      <p:pic>
        <p:nvPicPr>
          <p:cNvPr descr="Image result for apple tree" id="129" name="Google Shape;129;p28"/>
          <p:cNvPicPr preferRelativeResize="0"/>
          <p:nvPr/>
        </p:nvPicPr>
        <p:blipFill rotWithShape="1">
          <a:blip r:embed="rId4">
            <a:alphaModFix/>
          </a:blip>
          <a:srcRect b="5624" l="0" r="4003" t="0"/>
          <a:stretch/>
        </p:blipFill>
        <p:spPr>
          <a:xfrm>
            <a:off x="0" y="2468900"/>
            <a:ext cx="3611225" cy="2674600"/>
          </a:xfrm>
          <a:prstGeom prst="rect">
            <a:avLst/>
          </a:prstGeom>
          <a:noFill/>
          <a:ln>
            <a:noFill/>
          </a:ln>
        </p:spPr>
      </p:pic>
      <p:pic>
        <p:nvPicPr>
          <p:cNvPr descr="Image result for apple slices" id="130" name="Google Shape;130;p28"/>
          <p:cNvPicPr preferRelativeResize="0"/>
          <p:nvPr/>
        </p:nvPicPr>
        <p:blipFill>
          <a:blip r:embed="rId5">
            <a:alphaModFix/>
          </a:blip>
          <a:stretch>
            <a:fillRect/>
          </a:stretch>
        </p:blipFill>
        <p:spPr>
          <a:xfrm>
            <a:off x="3555325" y="3416650"/>
            <a:ext cx="2570799" cy="1726850"/>
          </a:xfrm>
          <a:prstGeom prst="rect">
            <a:avLst/>
          </a:prstGeom>
          <a:noFill/>
          <a:ln>
            <a:noFill/>
          </a:ln>
        </p:spPr>
      </p:pic>
      <p:pic>
        <p:nvPicPr>
          <p:cNvPr descr="Image result for apple slices" id="131" name="Google Shape;131;p28"/>
          <p:cNvPicPr preferRelativeResize="0"/>
          <p:nvPr/>
        </p:nvPicPr>
        <p:blipFill>
          <a:blip r:embed="rId6">
            <a:alphaModFix/>
          </a:blip>
          <a:stretch>
            <a:fillRect/>
          </a:stretch>
        </p:blipFill>
        <p:spPr>
          <a:xfrm>
            <a:off x="6126125" y="3416650"/>
            <a:ext cx="2444024" cy="1726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64"/>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BASIL</a:t>
            </a:r>
            <a:endParaRPr b="1" sz="1500">
              <a:solidFill>
                <a:schemeClr val="dk1"/>
              </a:solidFill>
              <a:latin typeface="Open Sans"/>
              <a:ea typeface="Open Sans"/>
              <a:cs typeface="Open Sans"/>
              <a:sym typeface="Open Sans"/>
            </a:endParaRPr>
          </a:p>
          <a:p>
            <a:pPr indent="0" lvl="0" marL="0" rtl="0" algn="l">
              <a:lnSpc>
                <a:spcPct val="100000"/>
              </a:lnSpc>
              <a:spcBef>
                <a:spcPts val="0"/>
              </a:spcBef>
              <a:spcAft>
                <a:spcPts val="0"/>
              </a:spcAft>
              <a:buClr>
                <a:srgbClr val="00BCD0"/>
              </a:buClr>
              <a:buFont typeface="PT Sans"/>
              <a:buNone/>
            </a:pPr>
            <a:r>
              <a:rPr lang="es" sz="1200">
                <a:solidFill>
                  <a:schemeClr val="dk1"/>
                </a:solidFill>
                <a:latin typeface="Times New Roman"/>
                <a:ea typeface="Times New Roman"/>
                <a:cs typeface="Times New Roman"/>
                <a:sym typeface="Times New Roman"/>
              </a:rPr>
              <a:t>My spotlight ingredient is </a:t>
            </a:r>
            <a:r>
              <a:rPr b="1" lang="es" sz="1200">
                <a:solidFill>
                  <a:schemeClr val="dk1"/>
                </a:solidFill>
                <a:latin typeface="Times New Roman"/>
                <a:ea typeface="Times New Roman"/>
                <a:cs typeface="Times New Roman"/>
                <a:sym typeface="Times New Roman"/>
              </a:rPr>
              <a:t>basil.</a:t>
            </a:r>
            <a:r>
              <a:rPr lang="es" sz="1200">
                <a:solidFill>
                  <a:schemeClr val="dk1"/>
                </a:solidFill>
                <a:latin typeface="Times New Roman"/>
                <a:ea typeface="Times New Roman"/>
                <a:cs typeface="Times New Roman"/>
                <a:sym typeface="Times New Roman"/>
              </a:rPr>
              <a:t> It looks like a smooth green leaf and tastes a little rich and like mint, you can also find it on pizza. My spotlight ingredient is the leaf part of a plant. You can harvest basil whenever you want. Morning is the best time to harvest basil. Usually harvested in the third cycle. </a:t>
            </a:r>
            <a:r>
              <a:rPr b="1" lang="es" sz="1500">
                <a:solidFill>
                  <a:schemeClr val="dk1"/>
                </a:solidFill>
                <a:latin typeface="Open Sans"/>
                <a:ea typeface="Open Sans"/>
                <a:cs typeface="Open Sans"/>
                <a:sym typeface="Open Sans"/>
              </a:rPr>
              <a:t> </a:t>
            </a:r>
            <a:endParaRPr sz="1100"/>
          </a:p>
        </p:txBody>
      </p:sp>
      <p:sp>
        <p:nvSpPr>
          <p:cNvPr id="502" name="Google Shape;502;p64"/>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b="1" sz="1500">
              <a:solidFill>
                <a:schemeClr val="dk1"/>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This recipe is special to me because it was the first dish I ever made by myself from scratch. It doesn't have pine nuts in it, instead it has almonds which are healthier. We have this whenever we want it is not just on special occasions like birthdays. This recipe just makes your mouth water when you smell it’s sweet pesto.</a:t>
            </a:r>
            <a:endParaRPr b="1">
              <a:solidFill>
                <a:schemeClr val="dk1"/>
              </a:solidFill>
            </a:endParaRPr>
          </a:p>
          <a:p>
            <a:pPr indent="0" lvl="0" marL="0" rtl="0" algn="l">
              <a:lnSpc>
                <a:spcPct val="115000"/>
              </a:lnSpc>
              <a:spcBef>
                <a:spcPts val="0"/>
              </a:spcBef>
              <a:spcAft>
                <a:spcPts val="0"/>
              </a:spcAft>
              <a:buClr>
                <a:srgbClr val="00BCD0"/>
              </a:buClr>
              <a:buFont typeface="PT Sans"/>
              <a:buNone/>
            </a:pPr>
            <a:r>
              <a:t/>
            </a:r>
            <a:endParaRPr b="1" sz="15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503" name="Google Shape;503;p64"/>
          <p:cNvPicPr preferRelativeResize="0"/>
          <p:nvPr/>
        </p:nvPicPr>
        <p:blipFill rotWithShape="1">
          <a:blip r:embed="rId3">
            <a:alphaModFix/>
          </a:blip>
          <a:srcRect b="8847" l="0" r="0" t="8847"/>
          <a:stretch/>
        </p:blipFill>
        <p:spPr>
          <a:xfrm>
            <a:off x="126250" y="97525"/>
            <a:ext cx="4359600" cy="2395200"/>
          </a:xfrm>
          <a:prstGeom prst="rect">
            <a:avLst/>
          </a:prstGeom>
          <a:noFill/>
          <a:ln>
            <a:noFill/>
          </a:ln>
        </p:spPr>
      </p:pic>
      <p:pic>
        <p:nvPicPr>
          <p:cNvPr id="504" name="Google Shape;504;p64"/>
          <p:cNvPicPr preferRelativeResize="0"/>
          <p:nvPr/>
        </p:nvPicPr>
        <p:blipFill rotWithShape="1">
          <a:blip r:embed="rId4">
            <a:alphaModFix/>
          </a:blip>
          <a:srcRect b="13715" l="0" r="0" t="13715"/>
          <a:stretch/>
        </p:blipFill>
        <p:spPr>
          <a:xfrm>
            <a:off x="4619450" y="2655200"/>
            <a:ext cx="4437900" cy="2395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sp>
        <p:nvSpPr>
          <p:cNvPr id="509" name="Google Shape;509;p65"/>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 Empanada de Verde</a:t>
            </a:r>
            <a:endParaRPr sz="800"/>
          </a:p>
        </p:txBody>
      </p:sp>
      <p:sp>
        <p:nvSpPr>
          <p:cNvPr id="510" name="Google Shape;510;p65"/>
          <p:cNvSpPr txBox="1"/>
          <p:nvPr/>
        </p:nvSpPr>
        <p:spPr>
          <a:xfrm>
            <a:off x="2710800" y="1205050"/>
            <a:ext cx="1758600" cy="12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1 pound of meat</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1 pinch Pepper</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5 green silvers/bananas</a:t>
            </a:r>
            <a:endParaRPr sz="1200">
              <a:solidFill>
                <a:schemeClr val="dk1"/>
              </a:solidFill>
              <a:latin typeface="Open Sans"/>
              <a:ea typeface="Open Sans"/>
              <a:cs typeface="Open Sans"/>
              <a:sym typeface="Open Sans"/>
            </a:endParaRPr>
          </a:p>
          <a:p>
            <a:pPr indent="0" lvl="0" marL="457200" rtl="0" algn="l">
              <a:spcBef>
                <a:spcPts val="500"/>
              </a:spcBef>
              <a:spcAft>
                <a:spcPts val="0"/>
              </a:spcAft>
              <a:buNone/>
            </a:pPr>
            <a:r>
              <a:t/>
            </a:r>
            <a:endParaRPr sz="900"/>
          </a:p>
          <a:p>
            <a:pPr indent="0" lvl="0" marL="0" marR="0" rtl="0" algn="l">
              <a:lnSpc>
                <a:spcPct val="100000"/>
              </a:lnSpc>
              <a:spcBef>
                <a:spcPts val="50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11" name="Google Shape;511;p65"/>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                         Christopher Calle</a:t>
            </a:r>
            <a:endParaRPr sz="600"/>
          </a:p>
        </p:txBody>
      </p:sp>
      <p:sp>
        <p:nvSpPr>
          <p:cNvPr id="512" name="Google Shape;512;p65"/>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 Entree</a:t>
            </a:r>
            <a:endParaRPr i="1" sz="600"/>
          </a:p>
        </p:txBody>
      </p:sp>
      <p:sp>
        <p:nvSpPr>
          <p:cNvPr id="513" name="Google Shape;513;p65"/>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4</a:t>
            </a:r>
            <a:endParaRPr i="1" sz="600"/>
          </a:p>
        </p:txBody>
      </p:sp>
      <p:sp>
        <p:nvSpPr>
          <p:cNvPr id="514" name="Google Shape;514;p65"/>
          <p:cNvSpPr txBox="1"/>
          <p:nvPr/>
        </p:nvSpPr>
        <p:spPr>
          <a:xfrm>
            <a:off x="2991150" y="2682550"/>
            <a:ext cx="6152700" cy="242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AutoNum type="arabicPeriod"/>
            </a:pPr>
            <a:r>
              <a:rPr lang="es" sz="1200">
                <a:solidFill>
                  <a:schemeClr val="dk1"/>
                </a:solidFill>
              </a:rPr>
              <a:t>Cook the green silvers/bananas by frying them</a:t>
            </a:r>
            <a:endParaRPr sz="1200">
              <a:solidFill>
                <a:schemeClr val="dk1"/>
              </a:solidFill>
            </a:endParaRPr>
          </a:p>
          <a:p>
            <a:pPr indent="-304800" lvl="0" marL="457200" rtl="0" algn="l">
              <a:lnSpc>
                <a:spcPct val="150000"/>
              </a:lnSpc>
              <a:spcBef>
                <a:spcPts val="0"/>
              </a:spcBef>
              <a:spcAft>
                <a:spcPts val="0"/>
              </a:spcAft>
              <a:buClr>
                <a:schemeClr val="dk1"/>
              </a:buClr>
              <a:buSzPts val="1200"/>
              <a:buAutoNum type="arabicPeriod"/>
            </a:pPr>
            <a:r>
              <a:rPr lang="es" sz="1200">
                <a:solidFill>
                  <a:schemeClr val="dk1"/>
                </a:solidFill>
              </a:rPr>
              <a:t>Cook the meat on medium heat on a stove</a:t>
            </a:r>
            <a:endParaRPr sz="1200">
              <a:solidFill>
                <a:schemeClr val="dk1"/>
              </a:solidFill>
            </a:endParaRPr>
          </a:p>
          <a:p>
            <a:pPr indent="-304800" lvl="0" marL="457200" rtl="0" algn="l">
              <a:lnSpc>
                <a:spcPct val="150000"/>
              </a:lnSpc>
              <a:spcBef>
                <a:spcPts val="0"/>
              </a:spcBef>
              <a:spcAft>
                <a:spcPts val="0"/>
              </a:spcAft>
              <a:buClr>
                <a:schemeClr val="dk1"/>
              </a:buClr>
              <a:buSzPts val="1200"/>
              <a:buAutoNum type="arabicPeriod"/>
            </a:pPr>
            <a:r>
              <a:rPr lang="es" sz="1200">
                <a:solidFill>
                  <a:schemeClr val="dk1"/>
                </a:solidFill>
              </a:rPr>
              <a:t>Heat the green bananas until it’s thick enough to use</a:t>
            </a:r>
            <a:endParaRPr sz="1200">
              <a:solidFill>
                <a:schemeClr val="dk1"/>
              </a:solidFill>
            </a:endParaRPr>
          </a:p>
          <a:p>
            <a:pPr indent="-304800" lvl="0" marL="457200" rtl="0" algn="l">
              <a:lnSpc>
                <a:spcPct val="150000"/>
              </a:lnSpc>
              <a:spcBef>
                <a:spcPts val="0"/>
              </a:spcBef>
              <a:spcAft>
                <a:spcPts val="0"/>
              </a:spcAft>
              <a:buClr>
                <a:schemeClr val="dk1"/>
              </a:buClr>
              <a:buSzPts val="1200"/>
              <a:buAutoNum type="arabicPeriod"/>
            </a:pPr>
            <a:r>
              <a:rPr lang="es" sz="1200">
                <a:solidFill>
                  <a:schemeClr val="dk1"/>
                </a:solidFill>
              </a:rPr>
              <a:t>Mix all the ingredients together (The green bananas are the outside  and the meat goes inside and the rest of the ingredients give it flavor)</a:t>
            </a:r>
            <a:endParaRPr sz="1200">
              <a:solidFill>
                <a:schemeClr val="dk1"/>
              </a:solidFill>
            </a:endParaRPr>
          </a:p>
          <a:p>
            <a:pPr indent="-304800" lvl="0" marL="457200" rtl="0" algn="l">
              <a:lnSpc>
                <a:spcPct val="150000"/>
              </a:lnSpc>
              <a:spcBef>
                <a:spcPts val="0"/>
              </a:spcBef>
              <a:spcAft>
                <a:spcPts val="0"/>
              </a:spcAft>
              <a:buClr>
                <a:schemeClr val="dk1"/>
              </a:buClr>
              <a:buSzPts val="1200"/>
              <a:buAutoNum type="arabicPeriod"/>
            </a:pPr>
            <a:r>
              <a:rPr lang="es" sz="1200">
                <a:solidFill>
                  <a:schemeClr val="dk1"/>
                </a:solidFill>
              </a:rPr>
              <a:t>Cut the tomato and onions, mix them together and it makes a juice for the food (You can add the juice on the food if you would like to, optional)</a:t>
            </a:r>
            <a:endParaRPr sz="1200">
              <a:solidFill>
                <a:schemeClr val="dk1"/>
              </a:solidFill>
            </a:endParaRPr>
          </a:p>
          <a:p>
            <a:pPr indent="-304800" lvl="0" marL="457200" rtl="0" algn="l">
              <a:lnSpc>
                <a:spcPct val="150000"/>
              </a:lnSpc>
              <a:spcBef>
                <a:spcPts val="0"/>
              </a:spcBef>
              <a:spcAft>
                <a:spcPts val="0"/>
              </a:spcAft>
              <a:buClr>
                <a:schemeClr val="dk1"/>
              </a:buClr>
              <a:buSzPts val="1200"/>
              <a:buAutoNum type="arabicPeriod"/>
            </a:pPr>
            <a:r>
              <a:rPr lang="es" sz="1200">
                <a:solidFill>
                  <a:schemeClr val="dk1"/>
                </a:solidFill>
              </a:rPr>
              <a:t>Finally you have your very own Empanada de verde </a:t>
            </a:r>
            <a:endParaRPr sz="900"/>
          </a:p>
          <a:p>
            <a:pPr indent="0" lvl="0" marL="457200" marR="0" rtl="0" algn="l">
              <a:lnSpc>
                <a:spcPct val="100000"/>
              </a:lnSpc>
              <a:spcBef>
                <a:spcPts val="600"/>
              </a:spcBef>
              <a:spcAft>
                <a:spcPts val="0"/>
              </a:spcAft>
              <a:buNone/>
            </a:pPr>
            <a:r>
              <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15" name="Google Shape;515;p65"/>
          <p:cNvSpPr txBox="1"/>
          <p:nvPr/>
        </p:nvSpPr>
        <p:spPr>
          <a:xfrm>
            <a:off x="6361375" y="1205050"/>
            <a:ext cx="27105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1 Onion</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1 Tomato</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1 pinch of Comino [A spice for flavor]</a:t>
            </a:r>
            <a:endParaRPr sz="1300">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pic>
        <p:nvPicPr>
          <p:cNvPr id="516" name="Google Shape;516;p65"/>
          <p:cNvPicPr preferRelativeResize="0"/>
          <p:nvPr/>
        </p:nvPicPr>
        <p:blipFill rotWithShape="1">
          <a:blip r:embed="rId3">
            <a:alphaModFix/>
          </a:blip>
          <a:srcRect b="0" l="33412" r="33416" t="0"/>
          <a:stretch/>
        </p:blipFill>
        <p:spPr>
          <a:xfrm>
            <a:off x="250" y="0"/>
            <a:ext cx="2766525" cy="51071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66"/>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ONIONS</a:t>
            </a:r>
            <a:endParaRPr/>
          </a:p>
          <a:p>
            <a:pPr indent="0" lvl="0" marL="0" rtl="0" algn="l">
              <a:lnSpc>
                <a:spcPct val="115000"/>
              </a:lnSpc>
              <a:spcBef>
                <a:spcPts val="0"/>
              </a:spcBef>
              <a:spcAft>
                <a:spcPts val="0"/>
              </a:spcAft>
              <a:buClr>
                <a:schemeClr val="dk1"/>
              </a:buClr>
              <a:buSzPts val="1100"/>
              <a:buFont typeface="Arial"/>
              <a:buNone/>
            </a:pPr>
            <a:r>
              <a:rPr lang="es" sz="1200">
                <a:solidFill>
                  <a:schemeClr val="dk1"/>
                </a:solidFill>
              </a:rPr>
              <a:t>My spotlight ingredient is </a:t>
            </a:r>
            <a:r>
              <a:rPr b="1" lang="es" sz="1200">
                <a:solidFill>
                  <a:schemeClr val="dk1"/>
                </a:solidFill>
              </a:rPr>
              <a:t>Onions</a:t>
            </a:r>
            <a:r>
              <a:rPr lang="es" sz="1200">
                <a:solidFill>
                  <a:schemeClr val="dk1"/>
                </a:solidFill>
              </a:rPr>
              <a:t>.  The spotlight ingredient is juicy, it’s purple, and it adds a lot of flavor to the food.  An onion is a stem in a plant so I will be using the stem for my food.  The onion takes 20-30 days until it’s ready to be harvested.  In an onions life cycle the onion should be harvested in the fall.  Other uses of my spotlight ingredient is that they make the food more delicious for the eater because of it’s juicy flavor.  Some health benefits are that it can eliminate Cancer, heart disease, etc.</a:t>
            </a:r>
            <a:endParaRPr sz="1100"/>
          </a:p>
        </p:txBody>
      </p:sp>
      <p:sp>
        <p:nvSpPr>
          <p:cNvPr id="522" name="Google Shape;522;p66"/>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b="1" lang="es" sz="1200">
                <a:solidFill>
                  <a:schemeClr val="dk1"/>
                </a:solidFill>
              </a:rPr>
              <a:t> </a:t>
            </a:r>
            <a:r>
              <a:rPr lang="es" sz="1200">
                <a:solidFill>
                  <a:schemeClr val="dk1"/>
                </a:solidFill>
              </a:rPr>
              <a:t>This recipe is significant to my family because it is delicious, we all enjoy it, and finally it’s a way to get the family together, the food is delicious because it has a juicy flavor.  This recipe is also special to my family because it is one of our cultural foods (Ecuador).  Another reason my family enjoys this recipe is because it makes us relax from any stress.  One reason I enjoy it is because of all the mixed flavors.  This is why me and my family like this recipe.</a:t>
            </a:r>
            <a:endParaRPr/>
          </a:p>
        </p:txBody>
      </p:sp>
      <p:pic>
        <p:nvPicPr>
          <p:cNvPr id="523" name="Google Shape;523;p66"/>
          <p:cNvPicPr preferRelativeResize="0"/>
          <p:nvPr/>
        </p:nvPicPr>
        <p:blipFill rotWithShape="1">
          <a:blip r:embed="rId3">
            <a:alphaModFix/>
          </a:blip>
          <a:srcRect b="24269" l="0" r="0" t="24269"/>
          <a:stretch/>
        </p:blipFill>
        <p:spPr>
          <a:xfrm>
            <a:off x="126250" y="97525"/>
            <a:ext cx="4359600" cy="2395200"/>
          </a:xfrm>
          <a:prstGeom prst="rect">
            <a:avLst/>
          </a:prstGeom>
          <a:noFill/>
          <a:ln>
            <a:noFill/>
          </a:ln>
        </p:spPr>
      </p:pic>
      <p:pic>
        <p:nvPicPr>
          <p:cNvPr id="524" name="Google Shape;524;p66"/>
          <p:cNvPicPr preferRelativeResize="0"/>
          <p:nvPr/>
        </p:nvPicPr>
        <p:blipFill rotWithShape="1">
          <a:blip r:embed="rId4">
            <a:alphaModFix/>
          </a:blip>
          <a:srcRect b="23013" l="0" r="0" t="23013"/>
          <a:stretch/>
        </p:blipFill>
        <p:spPr>
          <a:xfrm>
            <a:off x="4619450" y="2589475"/>
            <a:ext cx="4437900" cy="2460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pic>
        <p:nvPicPr>
          <p:cNvPr id="529" name="Google Shape;529;p67"/>
          <p:cNvPicPr preferRelativeResize="0"/>
          <p:nvPr/>
        </p:nvPicPr>
        <p:blipFill rotWithShape="1">
          <a:blip r:embed="rId3">
            <a:alphaModFix/>
          </a:blip>
          <a:srcRect b="0" l="31700" r="31697" t="0"/>
          <a:stretch/>
        </p:blipFill>
        <p:spPr>
          <a:xfrm>
            <a:off x="-526050" y="0"/>
            <a:ext cx="3684900" cy="5143500"/>
          </a:xfrm>
          <a:prstGeom prst="rect">
            <a:avLst/>
          </a:prstGeom>
          <a:noFill/>
          <a:ln>
            <a:noFill/>
          </a:ln>
        </p:spPr>
      </p:pic>
      <p:sp>
        <p:nvSpPr>
          <p:cNvPr id="530" name="Google Shape;530;p67"/>
          <p:cNvSpPr txBox="1"/>
          <p:nvPr/>
        </p:nvSpPr>
        <p:spPr>
          <a:xfrm>
            <a:off x="3159000" y="157450"/>
            <a:ext cx="5751000" cy="533400"/>
          </a:xfrm>
          <a:prstGeom prst="rect">
            <a:avLst/>
          </a:prstGeom>
          <a:noFill/>
          <a:ln>
            <a:noFill/>
          </a:ln>
        </p:spPr>
        <p:txBody>
          <a:bodyPr anchorCtr="0" anchor="ctr" bIns="91425" lIns="91425" spcFirstLastPara="1" rIns="91425" wrap="square" tIns="91425">
            <a:noAutofit/>
          </a:bodyPr>
          <a:lstStyle/>
          <a:p>
            <a:pPr indent="0" lvl="0" marL="457200" marR="0" rtl="0" algn="ctr">
              <a:lnSpc>
                <a:spcPct val="115000"/>
              </a:lnSpc>
              <a:spcBef>
                <a:spcPts val="0"/>
              </a:spcBef>
              <a:spcAft>
                <a:spcPts val="0"/>
              </a:spcAft>
              <a:buNone/>
            </a:pPr>
            <a:r>
              <a:rPr b="1" lang="es" sz="3900">
                <a:latin typeface="Open Sans"/>
                <a:ea typeface="Open Sans"/>
                <a:cs typeface="Open Sans"/>
                <a:sym typeface="Open Sans"/>
              </a:rPr>
              <a:t>P</a:t>
            </a:r>
            <a:r>
              <a:rPr b="1" lang="es" sz="3900">
                <a:latin typeface="Open Sans"/>
                <a:ea typeface="Open Sans"/>
                <a:cs typeface="Open Sans"/>
                <a:sym typeface="Open Sans"/>
              </a:rPr>
              <a:t>izza</a:t>
            </a:r>
            <a:endParaRPr sz="800"/>
          </a:p>
        </p:txBody>
      </p:sp>
      <p:sp>
        <p:nvSpPr>
          <p:cNvPr id="531" name="Google Shape;531;p67"/>
          <p:cNvSpPr txBox="1"/>
          <p:nvPr/>
        </p:nvSpPr>
        <p:spPr>
          <a:xfrm>
            <a:off x="3219750" y="857950"/>
            <a:ext cx="4127100" cy="255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b="1" lang="es" sz="1000">
                <a:solidFill>
                  <a:srgbClr val="222222"/>
                </a:solidFill>
                <a:latin typeface="Times New Roman"/>
                <a:ea typeface="Times New Roman"/>
                <a:cs typeface="Times New Roman"/>
                <a:sym typeface="Times New Roman"/>
              </a:rPr>
              <a:t>1/2 recipe homemade pizza crust.</a:t>
            </a:r>
            <a:endParaRPr sz="1000"/>
          </a:p>
          <a:p>
            <a:pPr indent="-292100" lvl="0" marL="457200" rtl="0" algn="l">
              <a:spcBef>
                <a:spcPts val="500"/>
              </a:spcBef>
              <a:spcAft>
                <a:spcPts val="0"/>
              </a:spcAft>
              <a:buClr>
                <a:srgbClr val="222222"/>
              </a:buClr>
              <a:buSzPts val="1000"/>
              <a:buFont typeface="Times New Roman"/>
              <a:buChar char="●"/>
            </a:pPr>
            <a:r>
              <a:rPr b="1" lang="es" sz="1000">
                <a:solidFill>
                  <a:srgbClr val="222222"/>
                </a:solidFill>
                <a:latin typeface="Times New Roman"/>
                <a:ea typeface="Times New Roman"/>
                <a:cs typeface="Times New Roman"/>
                <a:sym typeface="Times New Roman"/>
              </a:rPr>
              <a:t>2 - 3/4 cup (127-190g) pizza sauce, depending how much you like here is the sauce recipe:</a:t>
            </a:r>
            <a:endParaRPr b="1" sz="1000">
              <a:solidFill>
                <a:srgbClr val="222222"/>
              </a:solidFill>
              <a:latin typeface="Times New Roman"/>
              <a:ea typeface="Times New Roman"/>
              <a:cs typeface="Times New Roman"/>
              <a:sym typeface="Times New Roman"/>
            </a:endParaRPr>
          </a:p>
          <a:p>
            <a:pPr indent="0" lvl="0" marL="457200" rtl="0" algn="l">
              <a:spcBef>
                <a:spcPts val="300"/>
              </a:spcBef>
              <a:spcAft>
                <a:spcPts val="0"/>
              </a:spcAft>
              <a:buClr>
                <a:srgbClr val="000000"/>
              </a:buClr>
              <a:buSzPts val="1100"/>
              <a:buFont typeface="Arial"/>
              <a:buNone/>
            </a:pPr>
            <a:r>
              <a:rPr b="1" lang="es" sz="1000">
                <a:solidFill>
                  <a:srgbClr val="333333"/>
                </a:solidFill>
                <a:highlight>
                  <a:srgbClr val="FFFFFF"/>
                </a:highlight>
                <a:latin typeface="Times New Roman"/>
                <a:ea typeface="Times New Roman"/>
                <a:cs typeface="Times New Roman"/>
                <a:sym typeface="Times New Roman"/>
              </a:rPr>
              <a:t>1. Place tomatoes, water, and olive oil in a blender or food processor; blend until smooth. </a:t>
            </a:r>
            <a:endParaRPr b="1" sz="1000">
              <a:solidFill>
                <a:srgbClr val="333333"/>
              </a:solidFill>
              <a:highlight>
                <a:srgbClr val="FFFFFF"/>
              </a:highlight>
              <a:latin typeface="Times New Roman"/>
              <a:ea typeface="Times New Roman"/>
              <a:cs typeface="Times New Roman"/>
              <a:sym typeface="Times New Roman"/>
            </a:endParaRPr>
          </a:p>
          <a:p>
            <a:pPr indent="0" lvl="0" marL="457200" rtl="0" algn="l">
              <a:spcBef>
                <a:spcPts val="300"/>
              </a:spcBef>
              <a:spcAft>
                <a:spcPts val="0"/>
              </a:spcAft>
              <a:buClr>
                <a:srgbClr val="000000"/>
              </a:buClr>
              <a:buSzPts val="1100"/>
              <a:buFont typeface="Arial"/>
              <a:buNone/>
            </a:pPr>
            <a:r>
              <a:rPr b="1" lang="es" sz="1000">
                <a:solidFill>
                  <a:srgbClr val="333333"/>
                </a:solidFill>
                <a:highlight>
                  <a:srgbClr val="FFFFFF"/>
                </a:highlight>
                <a:latin typeface="Times New Roman"/>
                <a:ea typeface="Times New Roman"/>
                <a:cs typeface="Times New Roman"/>
                <a:sym typeface="Times New Roman"/>
              </a:rPr>
              <a:t>2. Transfer tomato mixture to a large pot.</a:t>
            </a:r>
            <a:endParaRPr b="1" sz="1000">
              <a:solidFill>
                <a:srgbClr val="333333"/>
              </a:solidFill>
              <a:highlight>
                <a:srgbClr val="FFFFFF"/>
              </a:highlight>
              <a:latin typeface="Times New Roman"/>
              <a:ea typeface="Times New Roman"/>
              <a:cs typeface="Times New Roman"/>
              <a:sym typeface="Times New Roman"/>
            </a:endParaRPr>
          </a:p>
          <a:p>
            <a:pPr indent="-292100" lvl="0" marL="457200" rtl="0" algn="l">
              <a:spcBef>
                <a:spcPts val="300"/>
              </a:spcBef>
              <a:spcAft>
                <a:spcPts val="0"/>
              </a:spcAft>
              <a:buSzPts val="1000"/>
              <a:buChar char="●"/>
            </a:pPr>
            <a:r>
              <a:rPr b="1" lang="es" sz="1200">
                <a:solidFill>
                  <a:srgbClr val="222222"/>
                </a:solidFill>
                <a:latin typeface="Times New Roman"/>
                <a:ea typeface="Times New Roman"/>
                <a:cs typeface="Times New Roman"/>
                <a:sym typeface="Times New Roman"/>
              </a:rPr>
              <a:t>8</a:t>
            </a:r>
            <a:r>
              <a:rPr b="1" lang="es" sz="1000">
                <a:solidFill>
                  <a:srgbClr val="222222"/>
                </a:solidFill>
                <a:latin typeface="Times New Roman"/>
                <a:ea typeface="Times New Roman"/>
                <a:cs typeface="Times New Roman"/>
                <a:sym typeface="Times New Roman"/>
              </a:rPr>
              <a:t> ounces sliced mozzarella cheese.</a:t>
            </a:r>
            <a:endParaRPr sz="1000"/>
          </a:p>
          <a:p>
            <a:pPr indent="-292100" lvl="0" marL="457200" rtl="0" algn="l">
              <a:spcBef>
                <a:spcPts val="0"/>
              </a:spcBef>
              <a:spcAft>
                <a:spcPts val="0"/>
              </a:spcAft>
              <a:buClr>
                <a:srgbClr val="222222"/>
              </a:buClr>
              <a:buSzPts val="1000"/>
              <a:buFont typeface="Times New Roman"/>
              <a:buChar char="●"/>
            </a:pPr>
            <a:r>
              <a:rPr b="1" lang="es" sz="1000">
                <a:solidFill>
                  <a:srgbClr val="222222"/>
                </a:solidFill>
                <a:latin typeface="Times New Roman"/>
                <a:ea typeface="Times New Roman"/>
                <a:cs typeface="Times New Roman"/>
                <a:sym typeface="Times New Roman"/>
              </a:rPr>
              <a:t>1 and 1/2 cups (6 oz or 168g) shredded mozzarella cheese.</a:t>
            </a:r>
            <a:endParaRPr b="1" sz="1000">
              <a:solidFill>
                <a:srgbClr val="222222"/>
              </a:solidFill>
              <a:latin typeface="Times New Roman"/>
              <a:ea typeface="Times New Roman"/>
              <a:cs typeface="Times New Roman"/>
              <a:sym typeface="Times New Roman"/>
            </a:endParaRPr>
          </a:p>
          <a:p>
            <a:pPr indent="-292100" lvl="0" marL="457200" rtl="0" algn="l">
              <a:spcBef>
                <a:spcPts val="0"/>
              </a:spcBef>
              <a:spcAft>
                <a:spcPts val="0"/>
              </a:spcAft>
              <a:buSzPts val="1000"/>
              <a:buChar char="●"/>
            </a:pPr>
            <a:r>
              <a:rPr b="1" lang="es" sz="1000">
                <a:solidFill>
                  <a:srgbClr val="222222"/>
                </a:solidFill>
                <a:latin typeface="Times New Roman"/>
                <a:ea typeface="Times New Roman"/>
                <a:cs typeface="Times New Roman"/>
                <a:sym typeface="Times New Roman"/>
              </a:rPr>
              <a:t>2-3 Tablespoons (10-15g) grated Parmesan cheese.</a:t>
            </a:r>
            <a:endParaRPr sz="1000"/>
          </a:p>
          <a:p>
            <a:pPr indent="-292100" lvl="0" marL="457200" rtl="0" algn="l">
              <a:spcBef>
                <a:spcPts val="0"/>
              </a:spcBef>
              <a:spcAft>
                <a:spcPts val="0"/>
              </a:spcAft>
              <a:buSzPts val="1000"/>
              <a:buFont typeface="Open Sans"/>
              <a:buChar char="●"/>
            </a:pPr>
            <a:r>
              <a:rPr b="1" lang="es" sz="1000">
                <a:solidFill>
                  <a:srgbClr val="222222"/>
                </a:solidFill>
                <a:latin typeface="Times New Roman"/>
                <a:ea typeface="Times New Roman"/>
                <a:cs typeface="Times New Roman"/>
                <a:sym typeface="Times New Roman"/>
              </a:rPr>
              <a:t>ground basil, to taste.</a:t>
            </a:r>
            <a:endParaRPr b="0" i="0" sz="1000" u="none" cap="none" strike="noStrike">
              <a:solidFill>
                <a:srgbClr val="000000"/>
              </a:solidFill>
              <a:latin typeface="Open Sans"/>
              <a:ea typeface="Open Sans"/>
              <a:cs typeface="Open Sans"/>
              <a:sym typeface="Open Sans"/>
            </a:endParaRPr>
          </a:p>
        </p:txBody>
      </p:sp>
      <p:sp>
        <p:nvSpPr>
          <p:cNvPr id="532" name="Google Shape;532;p67"/>
          <p:cNvSpPr txBox="1"/>
          <p:nvPr/>
        </p:nvSpPr>
        <p:spPr>
          <a:xfrm>
            <a:off x="315900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2000">
                <a:latin typeface="Open Sans"/>
                <a:ea typeface="Open Sans"/>
                <a:cs typeface="Open Sans"/>
                <a:sym typeface="Open Sans"/>
              </a:rPr>
              <a:t>Dyami </a:t>
            </a:r>
            <a:endParaRPr i="1" sz="600"/>
          </a:p>
        </p:txBody>
      </p:sp>
      <p:sp>
        <p:nvSpPr>
          <p:cNvPr id="533" name="Google Shape;533;p67"/>
          <p:cNvSpPr txBox="1"/>
          <p:nvPr/>
        </p:nvSpPr>
        <p:spPr>
          <a:xfrm>
            <a:off x="3219750" y="604150"/>
            <a:ext cx="2025000" cy="253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t/>
            </a:r>
            <a:endParaRPr i="1" sz="600"/>
          </a:p>
        </p:txBody>
      </p:sp>
      <p:sp>
        <p:nvSpPr>
          <p:cNvPr id="534" name="Google Shape;534;p67"/>
          <p:cNvSpPr txBox="1"/>
          <p:nvPr/>
        </p:nvSpPr>
        <p:spPr>
          <a:xfrm>
            <a:off x="6885000" y="9754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i="1" lang="es" sz="1600">
                <a:latin typeface="Open Sans"/>
                <a:ea typeface="Open Sans"/>
                <a:cs typeface="Open Sans"/>
                <a:sym typeface="Open Sans"/>
              </a:rPr>
              <a:t>Number of Servings</a:t>
            </a:r>
            <a:endParaRPr b="1" i="1" sz="1600"/>
          </a:p>
        </p:txBody>
      </p:sp>
      <p:sp>
        <p:nvSpPr>
          <p:cNvPr id="535" name="Google Shape;535;p67"/>
          <p:cNvSpPr txBox="1"/>
          <p:nvPr/>
        </p:nvSpPr>
        <p:spPr>
          <a:xfrm>
            <a:off x="8424325" y="636000"/>
            <a:ext cx="12843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rPr lang="es" sz="1000"/>
              <a:t>8</a:t>
            </a:r>
            <a:endParaRPr sz="1000"/>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36" name="Google Shape;536;p67"/>
          <p:cNvSpPr txBox="1"/>
          <p:nvPr/>
        </p:nvSpPr>
        <p:spPr>
          <a:xfrm>
            <a:off x="3393000" y="3462950"/>
            <a:ext cx="5751000" cy="89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292100" lvl="0" marL="457200" rtl="0" algn="l">
              <a:spcBef>
                <a:spcPts val="0"/>
              </a:spcBef>
              <a:spcAft>
                <a:spcPts val="0"/>
              </a:spcAft>
              <a:buSzPts val="1000"/>
              <a:buFont typeface="Open Sans"/>
              <a:buAutoNum type="arabicPeriod"/>
            </a:pPr>
            <a:r>
              <a:rPr lang="es" sz="1000">
                <a:solidFill>
                  <a:schemeClr val="dk1"/>
                </a:solidFill>
                <a:latin typeface="Times New Roman"/>
                <a:ea typeface="Times New Roman"/>
                <a:cs typeface="Times New Roman"/>
                <a:sym typeface="Times New Roman"/>
              </a:rPr>
              <a:t>heat oven to 425 fahrenheit spread pizza sauce over dough to within ½inch of edge.</a:t>
            </a:r>
            <a:endParaRPr sz="1000"/>
          </a:p>
          <a:p>
            <a:pPr indent="-292100" lvl="0" marL="457200" rtl="0" algn="l">
              <a:spcBef>
                <a:spcPts val="0"/>
              </a:spcBef>
              <a:spcAft>
                <a:spcPts val="0"/>
              </a:spcAft>
              <a:buClr>
                <a:schemeClr val="dk1"/>
              </a:buClr>
              <a:buSzPts val="1000"/>
              <a:buFont typeface="Times New Roman"/>
              <a:buAutoNum type="arabicPeriod"/>
            </a:pPr>
            <a:r>
              <a:rPr lang="es" sz="1000">
                <a:solidFill>
                  <a:schemeClr val="dk1"/>
                </a:solidFill>
                <a:latin typeface="Times New Roman"/>
                <a:ea typeface="Times New Roman"/>
                <a:cs typeface="Times New Roman"/>
                <a:sym typeface="Times New Roman"/>
              </a:rPr>
              <a:t>bake classic crust 10 to 15 minutes, thin crust 8 to 13 minutes, or until crust is golden brown. </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SzPts val="1000"/>
              <a:buAutoNum type="arabicPeriod"/>
            </a:pPr>
            <a:r>
              <a:rPr lang="es" sz="1000">
                <a:solidFill>
                  <a:schemeClr val="dk1"/>
                </a:solidFill>
                <a:latin typeface="Times New Roman"/>
                <a:ea typeface="Times New Roman"/>
                <a:cs typeface="Times New Roman"/>
                <a:sym typeface="Times New Roman"/>
              </a:rPr>
              <a:t>Cut into 8 slices</a:t>
            </a:r>
            <a:endParaRPr sz="10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pic>
        <p:nvPicPr>
          <p:cNvPr id="541" name="Google Shape;541;p68"/>
          <p:cNvPicPr preferRelativeResize="0"/>
          <p:nvPr/>
        </p:nvPicPr>
        <p:blipFill rotWithShape="1">
          <a:blip r:embed="rId3">
            <a:alphaModFix/>
          </a:blip>
          <a:srcRect b="0" l="20418" r="20412" t="0"/>
          <a:stretch/>
        </p:blipFill>
        <p:spPr>
          <a:xfrm>
            <a:off x="5714999" y="0"/>
            <a:ext cx="3429000" cy="5143500"/>
          </a:xfrm>
          <a:prstGeom prst="rect">
            <a:avLst/>
          </a:prstGeom>
          <a:noFill/>
          <a:ln>
            <a:noFill/>
          </a:ln>
        </p:spPr>
      </p:pic>
      <p:sp>
        <p:nvSpPr>
          <p:cNvPr id="542" name="Google Shape;542;p68"/>
          <p:cNvSpPr txBox="1"/>
          <p:nvPr/>
        </p:nvSpPr>
        <p:spPr>
          <a:xfrm>
            <a:off x="2957700" y="889825"/>
            <a:ext cx="2391000" cy="10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000">
                <a:solidFill>
                  <a:schemeClr val="dk1"/>
                </a:solidFill>
                <a:latin typeface="Open Sans"/>
                <a:ea typeface="Open Sans"/>
                <a:cs typeface="Open Sans"/>
                <a:sym typeface="Open Sans"/>
              </a:rPr>
              <a:t>Pizza is special to our family  Because we really like it and it's fun to make. </a:t>
            </a:r>
            <a:endParaRPr sz="1000">
              <a:solidFill>
                <a:schemeClr val="dk1"/>
              </a:solidFill>
              <a:latin typeface="Open Sans"/>
              <a:ea typeface="Open Sans"/>
              <a:cs typeface="Open Sans"/>
              <a:sym typeface="Open Sans"/>
            </a:endParaRPr>
          </a:p>
          <a:p>
            <a:pPr indent="0" lvl="0" marL="0" rtl="0" algn="l">
              <a:spcBef>
                <a:spcPts val="500"/>
              </a:spcBef>
              <a:spcAft>
                <a:spcPts val="0"/>
              </a:spcAft>
              <a:buClr>
                <a:schemeClr val="dk1"/>
              </a:buClr>
              <a:buSzPts val="1100"/>
              <a:buFont typeface="Arial"/>
              <a:buNone/>
            </a:pPr>
            <a:r>
              <a:rPr lang="es" sz="1000">
                <a:solidFill>
                  <a:schemeClr val="dk1"/>
                </a:solidFill>
                <a:latin typeface="Open Sans"/>
                <a:ea typeface="Open Sans"/>
                <a:cs typeface="Open Sans"/>
                <a:sym typeface="Open Sans"/>
              </a:rPr>
              <a:t>Pizza is from Italy.  I think if the pizza has really good crust than it can be the best part of the pizza.</a:t>
            </a:r>
            <a:endParaRPr sz="1000">
              <a:solidFill>
                <a:schemeClr val="dk1"/>
              </a:solidFill>
              <a:latin typeface="Open Sans"/>
              <a:ea typeface="Open Sans"/>
              <a:cs typeface="Open Sans"/>
              <a:sym typeface="Open Sans"/>
            </a:endParaRPr>
          </a:p>
          <a:p>
            <a:pPr indent="0" lvl="0" marL="0" marR="0" rtl="0" algn="l">
              <a:lnSpc>
                <a:spcPct val="130000"/>
              </a:lnSpc>
              <a:spcBef>
                <a:spcPts val="1200"/>
              </a:spcBef>
              <a:spcAft>
                <a:spcPts val="0"/>
              </a:spcAft>
              <a:buClr>
                <a:srgbClr val="222222"/>
              </a:buClr>
              <a:buFont typeface="Arial"/>
              <a:buNone/>
            </a:pPr>
            <a:r>
              <a:t/>
            </a:r>
            <a:endParaRPr sz="1000">
              <a:latin typeface="Open Sans"/>
              <a:ea typeface="Open Sans"/>
              <a:cs typeface="Open Sans"/>
              <a:sym typeface="Open Sans"/>
            </a:endParaRPr>
          </a:p>
        </p:txBody>
      </p:sp>
      <p:sp>
        <p:nvSpPr>
          <p:cNvPr id="543" name="Google Shape;543;p68"/>
          <p:cNvSpPr txBox="1"/>
          <p:nvPr/>
        </p:nvSpPr>
        <p:spPr>
          <a:xfrm>
            <a:off x="202800" y="192325"/>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Tomato</a:t>
            </a:r>
            <a:endParaRPr b="1" sz="2300">
              <a:latin typeface="Open Sans"/>
              <a:ea typeface="Open Sans"/>
              <a:cs typeface="Open Sans"/>
              <a:sym typeface="Open Sans"/>
            </a:endParaRPr>
          </a:p>
          <a:p>
            <a:pPr indent="0" lvl="0" marL="0" marR="0" rtl="0" algn="l">
              <a:lnSpc>
                <a:spcPct val="115000"/>
              </a:lnSpc>
              <a:spcBef>
                <a:spcPts val="0"/>
              </a:spcBef>
              <a:spcAft>
                <a:spcPts val="0"/>
              </a:spcAft>
              <a:buClr>
                <a:srgbClr val="00BCD0"/>
              </a:buClr>
              <a:buFont typeface="PT Sans"/>
              <a:buNone/>
            </a:pPr>
            <a:r>
              <a:t/>
            </a:r>
            <a:endParaRPr b="1" sz="2300">
              <a:latin typeface="Open Sans"/>
              <a:ea typeface="Open Sans"/>
              <a:cs typeface="Open Sans"/>
              <a:sym typeface="Open Sans"/>
            </a:endParaRPr>
          </a:p>
        </p:txBody>
      </p:sp>
      <p:sp>
        <p:nvSpPr>
          <p:cNvPr id="544" name="Google Shape;544;p68"/>
          <p:cNvSpPr txBox="1"/>
          <p:nvPr/>
        </p:nvSpPr>
        <p:spPr>
          <a:xfrm>
            <a:off x="202800" y="859250"/>
            <a:ext cx="2311200" cy="18639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0"/>
              </a:spcBef>
              <a:spcAft>
                <a:spcPts val="0"/>
              </a:spcAft>
              <a:buClr>
                <a:srgbClr val="222222"/>
              </a:buClr>
              <a:buFont typeface="Arial"/>
              <a:buNone/>
            </a:pPr>
            <a:r>
              <a:rPr i="0" lang="es" sz="1000" u="none" cap="none" strike="noStrike">
                <a:solidFill>
                  <a:srgbClr val="000000"/>
                </a:solidFill>
                <a:latin typeface="Open Sans"/>
                <a:ea typeface="Open Sans"/>
                <a:cs typeface="Open Sans"/>
                <a:sym typeface="Open Sans"/>
              </a:rPr>
              <a:t> </a:t>
            </a:r>
            <a:r>
              <a:rPr lang="es" sz="1000">
                <a:solidFill>
                  <a:schemeClr val="dk1"/>
                </a:solidFill>
                <a:latin typeface="Open Sans"/>
                <a:ea typeface="Open Sans"/>
                <a:cs typeface="Open Sans"/>
                <a:sym typeface="Open Sans"/>
              </a:rPr>
              <a:t>All About My Spotlight Ingredient: </a:t>
            </a:r>
            <a:r>
              <a:rPr b="1" lang="es" sz="1000">
                <a:solidFill>
                  <a:schemeClr val="dk1"/>
                </a:solidFill>
                <a:latin typeface="Open Sans"/>
                <a:ea typeface="Open Sans"/>
                <a:cs typeface="Open Sans"/>
                <a:sym typeface="Open Sans"/>
              </a:rPr>
              <a:t>tomato</a:t>
            </a:r>
            <a:endParaRPr b="1"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000">
                <a:solidFill>
                  <a:schemeClr val="dk1"/>
                </a:solidFill>
                <a:latin typeface="Open Sans"/>
                <a:ea typeface="Open Sans"/>
                <a:cs typeface="Open Sans"/>
                <a:sym typeface="Open Sans"/>
              </a:rPr>
              <a:t>My spotlight ingredient is tomato. Tomatoes look like small red pumpkins they can be changed to taste much sweeter than they really are. The part of tomato plant that I use in my dish is the fruit. Tomatoes can even help your heart. They are harvested when  they are firm and very red</a:t>
            </a:r>
            <a:endParaRPr sz="10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i="0" sz="1000" u="none" cap="none" strike="noStrike">
              <a:solidFill>
                <a:srgbClr val="000000"/>
              </a:solidFill>
              <a:latin typeface="Open Sans"/>
              <a:ea typeface="Open Sans"/>
              <a:cs typeface="Open Sans"/>
              <a:sym typeface="Open Sans"/>
            </a:endParaRPr>
          </a:p>
        </p:txBody>
      </p:sp>
      <p:sp>
        <p:nvSpPr>
          <p:cNvPr id="545" name="Google Shape;545;p68"/>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pic>
        <p:nvPicPr>
          <p:cNvPr id="550" name="Google Shape;550;p69"/>
          <p:cNvPicPr preferRelativeResize="0"/>
          <p:nvPr/>
        </p:nvPicPr>
        <p:blipFill rotWithShape="1">
          <a:blip r:embed="rId3">
            <a:alphaModFix/>
          </a:blip>
          <a:srcRect b="0" l="35924" r="35924" t="0"/>
          <a:stretch/>
        </p:blipFill>
        <p:spPr>
          <a:xfrm>
            <a:off x="0" y="0"/>
            <a:ext cx="2585700" cy="5143500"/>
          </a:xfrm>
          <a:prstGeom prst="rect">
            <a:avLst/>
          </a:prstGeom>
          <a:noFill/>
          <a:ln>
            <a:noFill/>
          </a:ln>
        </p:spPr>
      </p:pic>
      <p:sp>
        <p:nvSpPr>
          <p:cNvPr id="551" name="Google Shape;551;p69"/>
          <p:cNvSpPr txBox="1"/>
          <p:nvPr/>
        </p:nvSpPr>
        <p:spPr>
          <a:xfrm>
            <a:off x="2381975" y="105500"/>
            <a:ext cx="6762000" cy="4485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100">
                <a:latin typeface="Open Sans"/>
                <a:ea typeface="Open Sans"/>
                <a:cs typeface="Open Sans"/>
                <a:sym typeface="Open Sans"/>
              </a:rPr>
              <a:t>Pumpkin pie w/ an Apple Cinnamon Ice cream</a:t>
            </a:r>
            <a:endParaRPr sz="2100"/>
          </a:p>
        </p:txBody>
      </p:sp>
      <p:sp>
        <p:nvSpPr>
          <p:cNvPr id="552" name="Google Shape;552;p69"/>
          <p:cNvSpPr txBox="1"/>
          <p:nvPr/>
        </p:nvSpPr>
        <p:spPr>
          <a:xfrm>
            <a:off x="2631850" y="1032975"/>
            <a:ext cx="2254500" cy="120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71450" lvl="0" marL="171450" rtl="0" algn="l">
              <a:spcBef>
                <a:spcPts val="0"/>
              </a:spcBef>
              <a:spcAft>
                <a:spcPts val="0"/>
              </a:spcAft>
              <a:buClr>
                <a:srgbClr val="333333"/>
              </a:buClr>
              <a:buSzPts val="900"/>
              <a:buChar char="●"/>
            </a:pPr>
            <a:r>
              <a:rPr lang="es" sz="900">
                <a:solidFill>
                  <a:schemeClr val="dk1"/>
                </a:solidFill>
              </a:rPr>
              <a:t>2 eggs, beaten</a:t>
            </a:r>
            <a:endParaRPr sz="900">
              <a:solidFill>
                <a:schemeClr val="dk1"/>
              </a:solidFill>
            </a:endParaRPr>
          </a:p>
          <a:p>
            <a:pPr indent="-171450" lvl="0" marL="171450" rtl="0" algn="l">
              <a:spcBef>
                <a:spcPts val="0"/>
              </a:spcBef>
              <a:spcAft>
                <a:spcPts val="0"/>
              </a:spcAft>
              <a:buClr>
                <a:srgbClr val="333333"/>
              </a:buClr>
              <a:buSzPts val="900"/>
              <a:buChar char="●"/>
            </a:pPr>
            <a:r>
              <a:rPr lang="es" sz="900">
                <a:solidFill>
                  <a:schemeClr val="dk1"/>
                </a:solidFill>
              </a:rPr>
              <a:t>3 green apples, grated</a:t>
            </a:r>
            <a:endParaRPr sz="900">
              <a:solidFill>
                <a:schemeClr val="dk1"/>
              </a:solidFill>
            </a:endParaRPr>
          </a:p>
          <a:p>
            <a:pPr indent="-171450" lvl="0" marL="171450" rtl="0" algn="l">
              <a:spcBef>
                <a:spcPts val="0"/>
              </a:spcBef>
              <a:spcAft>
                <a:spcPts val="0"/>
              </a:spcAft>
              <a:buClr>
                <a:srgbClr val="333333"/>
              </a:buClr>
              <a:buSzPts val="900"/>
              <a:buChar char="●"/>
            </a:pPr>
            <a:r>
              <a:rPr lang="es" sz="900">
                <a:solidFill>
                  <a:schemeClr val="dk1"/>
                </a:solidFill>
              </a:rPr>
              <a:t>1 teaspoon cinnamon</a:t>
            </a:r>
            <a:endParaRPr sz="900">
              <a:solidFill>
                <a:schemeClr val="dk1"/>
              </a:solidFill>
            </a:endParaRPr>
          </a:p>
          <a:p>
            <a:pPr indent="-171450" lvl="0" marL="171450" rtl="0" algn="l">
              <a:spcBef>
                <a:spcPts val="0"/>
              </a:spcBef>
              <a:spcAft>
                <a:spcPts val="0"/>
              </a:spcAft>
              <a:buClr>
                <a:srgbClr val="333333"/>
              </a:buClr>
              <a:buSzPts val="900"/>
              <a:buChar char="●"/>
            </a:pPr>
            <a:r>
              <a:rPr lang="es" sz="900">
                <a:solidFill>
                  <a:schemeClr val="dk1"/>
                </a:solidFill>
              </a:rPr>
              <a:t>1 tablespoon lemon juice</a:t>
            </a:r>
            <a:endParaRPr sz="900">
              <a:solidFill>
                <a:schemeClr val="dk1"/>
              </a:solidFill>
            </a:endParaRPr>
          </a:p>
          <a:p>
            <a:pPr indent="-171450" lvl="0" marL="171450" rtl="0" algn="l">
              <a:spcBef>
                <a:spcPts val="0"/>
              </a:spcBef>
              <a:spcAft>
                <a:spcPts val="0"/>
              </a:spcAft>
              <a:buClr>
                <a:srgbClr val="333333"/>
              </a:buClr>
              <a:buSzPts val="900"/>
              <a:buChar char="●"/>
            </a:pPr>
            <a:r>
              <a:rPr lang="es" sz="900">
                <a:solidFill>
                  <a:schemeClr val="dk1"/>
                </a:solidFill>
              </a:rPr>
              <a:t>1 teaspoon grated lemon zest</a:t>
            </a:r>
            <a:endParaRPr sz="900">
              <a:solidFill>
                <a:schemeClr val="dk1"/>
              </a:solidFill>
            </a:endParaRPr>
          </a:p>
          <a:p>
            <a:pPr indent="-171450" lvl="0" marL="171450" rtl="0" algn="l">
              <a:spcBef>
                <a:spcPts val="0"/>
              </a:spcBef>
              <a:spcAft>
                <a:spcPts val="0"/>
              </a:spcAft>
              <a:buClr>
                <a:srgbClr val="333333"/>
              </a:buClr>
              <a:buSzPts val="900"/>
              <a:buChar char="●"/>
            </a:pPr>
            <a:r>
              <a:rPr lang="es" sz="900">
                <a:solidFill>
                  <a:schemeClr val="dk1"/>
                </a:solidFill>
              </a:rPr>
              <a:t>3 eggs</a:t>
            </a:r>
            <a:endParaRPr b="0" i="0" sz="1800" u="none" cap="none" strike="noStrike">
              <a:solidFill>
                <a:srgbClr val="000000"/>
              </a:solidFill>
              <a:latin typeface="Open Sans"/>
              <a:ea typeface="Open Sans"/>
              <a:cs typeface="Open Sans"/>
              <a:sym typeface="Open Sans"/>
            </a:endParaRPr>
          </a:p>
        </p:txBody>
      </p:sp>
      <p:sp>
        <p:nvSpPr>
          <p:cNvPr id="553" name="Google Shape;553;p69"/>
          <p:cNvSpPr txBox="1"/>
          <p:nvPr/>
        </p:nvSpPr>
        <p:spPr>
          <a:xfrm>
            <a:off x="2815200" y="7260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554" name="Google Shape;554;p69"/>
          <p:cNvSpPr txBox="1"/>
          <p:nvPr/>
        </p:nvSpPr>
        <p:spPr>
          <a:xfrm>
            <a:off x="6962250" y="726075"/>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 6-8 servings</a:t>
            </a:r>
            <a:endParaRPr i="1" sz="600"/>
          </a:p>
        </p:txBody>
      </p:sp>
      <p:sp>
        <p:nvSpPr>
          <p:cNvPr id="555" name="Google Shape;555;p69"/>
          <p:cNvSpPr txBox="1"/>
          <p:nvPr/>
        </p:nvSpPr>
        <p:spPr>
          <a:xfrm>
            <a:off x="2729250" y="2523875"/>
            <a:ext cx="6186000" cy="233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850">
                <a:latin typeface="Open Sans"/>
                <a:ea typeface="Open Sans"/>
                <a:cs typeface="Open Sans"/>
                <a:sym typeface="Open Sans"/>
              </a:rPr>
              <a:t>PROCEDURE:</a:t>
            </a:r>
            <a:endParaRPr b="1" sz="850">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rPr lang="es" sz="850"/>
              <a:t>Preheat oven to 400 degrees F (200 degrees C).</a:t>
            </a:r>
            <a:endParaRPr sz="850"/>
          </a:p>
          <a:p>
            <a:pPr indent="0" lvl="0" marL="0" marR="0" rtl="0" algn="l">
              <a:lnSpc>
                <a:spcPct val="100000"/>
              </a:lnSpc>
              <a:spcBef>
                <a:spcPts val="0"/>
              </a:spcBef>
              <a:spcAft>
                <a:spcPts val="0"/>
              </a:spcAft>
              <a:buClr>
                <a:schemeClr val="dk1"/>
              </a:buClr>
              <a:buSzPts val="1100"/>
              <a:buFont typeface="Arial"/>
              <a:buNone/>
            </a:pPr>
            <a:r>
              <a:rPr lang="es" sz="850"/>
              <a:t>Prepare pie crust by mixing together the flour and salt. Cut shortening into flour; add cold water 1 tablespoon at a time (you may need only 3 tablespoons or up to 4 tablespoons). Mix dough and repeat until dough is moist enough to hold together.</a:t>
            </a:r>
            <a:endParaRPr sz="850"/>
          </a:p>
          <a:p>
            <a:pPr indent="0" lvl="0" marL="0" marR="0" rtl="0" algn="l">
              <a:lnSpc>
                <a:spcPct val="100000"/>
              </a:lnSpc>
              <a:spcBef>
                <a:spcPts val="0"/>
              </a:spcBef>
              <a:spcAft>
                <a:spcPts val="0"/>
              </a:spcAft>
              <a:buClr>
                <a:schemeClr val="dk1"/>
              </a:buClr>
              <a:buSzPts val="1100"/>
              <a:buFont typeface="Arial"/>
              <a:buNone/>
            </a:pPr>
            <a:r>
              <a:rPr lang="es" sz="850"/>
              <a:t>With lightly floured, hands shape dough into a ball. On a lightly floured board roll dough out to about 1/8 inch thickness. With a sharp knife, cut dough 1 1/2 inch larger than the upside-down 8- to the 9-inch pie pan. Gently roll the dough around the rolling pin and transfer it right-side up onto the pie pan. Unroll, easing dough into the bottom of the pie pan.</a:t>
            </a:r>
            <a:endParaRPr sz="850"/>
          </a:p>
          <a:p>
            <a:pPr indent="0" lvl="0" marL="0" marR="0" rtl="0" algn="l">
              <a:lnSpc>
                <a:spcPct val="100000"/>
              </a:lnSpc>
              <a:spcBef>
                <a:spcPts val="0"/>
              </a:spcBef>
              <a:spcAft>
                <a:spcPts val="0"/>
              </a:spcAft>
              <a:buClr>
                <a:schemeClr val="dk1"/>
              </a:buClr>
              <a:buSzPts val="1100"/>
              <a:buFont typeface="Arial"/>
              <a:buNone/>
            </a:pPr>
            <a:r>
              <a:rPr lang="es" sz="850"/>
              <a:t>In a large bowl, beat pumpkin with evaporated milk, eggs, brown sugar, cinnamon, ginger, nutmeg and salt with an electric mixer or immersion blender. Mix well. Pour into a prepared crust. Bake 40 minutes or until when a knife is inserted 1 inch from the edge comes out clean.</a:t>
            </a:r>
            <a:endParaRPr sz="850"/>
          </a:p>
          <a:p>
            <a:pPr indent="0" lvl="0" marL="0" marR="0" rtl="0" algn="l">
              <a:lnSpc>
                <a:spcPct val="100000"/>
              </a:lnSpc>
              <a:spcBef>
                <a:spcPts val="0"/>
              </a:spcBef>
              <a:spcAft>
                <a:spcPts val="0"/>
              </a:spcAft>
              <a:buClr>
                <a:schemeClr val="dk1"/>
              </a:buClr>
              <a:buSzPts val="1100"/>
              <a:buFont typeface="Arial"/>
              <a:buNone/>
            </a:pPr>
            <a:r>
              <a:rPr lang="es" sz="850"/>
              <a:t> </a:t>
            </a:r>
            <a:endParaRPr sz="850"/>
          </a:p>
          <a:p>
            <a:pPr indent="0" lvl="0" marL="0" marR="0" rtl="0" algn="l">
              <a:lnSpc>
                <a:spcPct val="100000"/>
              </a:lnSpc>
              <a:spcBef>
                <a:spcPts val="0"/>
              </a:spcBef>
              <a:spcAft>
                <a:spcPts val="0"/>
              </a:spcAft>
              <a:buClr>
                <a:schemeClr val="dk1"/>
              </a:buClr>
              <a:buSzPts val="1100"/>
              <a:buFont typeface="Arial"/>
              <a:buNone/>
            </a:pPr>
            <a:r>
              <a:rPr lang="es" sz="850"/>
              <a:t>Apple Cinnamon Ice Cream</a:t>
            </a:r>
            <a:endParaRPr sz="850"/>
          </a:p>
          <a:p>
            <a:pPr indent="0" lvl="0" marL="0" marR="0" rtl="0" algn="l">
              <a:lnSpc>
                <a:spcPct val="100000"/>
              </a:lnSpc>
              <a:spcBef>
                <a:spcPts val="0"/>
              </a:spcBef>
              <a:spcAft>
                <a:spcPts val="0"/>
              </a:spcAft>
              <a:buClr>
                <a:schemeClr val="dk1"/>
              </a:buClr>
              <a:buSzPts val="1100"/>
              <a:buFont typeface="Arial"/>
              <a:buNone/>
            </a:pPr>
            <a:r>
              <a:rPr lang="es" sz="850"/>
              <a:t>Place apples, cinnamon, lemon juice and lemon zest in a bowl.</a:t>
            </a:r>
            <a:endParaRPr sz="850"/>
          </a:p>
          <a:p>
            <a:pPr indent="0" lvl="0" marL="0" marR="0" rtl="0" algn="l">
              <a:lnSpc>
                <a:spcPct val="100000"/>
              </a:lnSpc>
              <a:spcBef>
                <a:spcPts val="0"/>
              </a:spcBef>
              <a:spcAft>
                <a:spcPts val="0"/>
              </a:spcAft>
              <a:buClr>
                <a:schemeClr val="dk1"/>
              </a:buClr>
              <a:buSzPts val="1100"/>
              <a:buFont typeface="Arial"/>
              <a:buNone/>
            </a:pPr>
            <a:r>
              <a:rPr lang="es" sz="850"/>
              <a:t>Mix well.</a:t>
            </a:r>
            <a:endParaRPr sz="850"/>
          </a:p>
          <a:p>
            <a:pPr indent="0" lvl="0" marL="0" marR="0" rtl="0" algn="l">
              <a:lnSpc>
                <a:spcPct val="100000"/>
              </a:lnSpc>
              <a:spcBef>
                <a:spcPts val="0"/>
              </a:spcBef>
              <a:spcAft>
                <a:spcPts val="0"/>
              </a:spcAft>
              <a:buClr>
                <a:schemeClr val="dk1"/>
              </a:buClr>
              <a:buSzPts val="1100"/>
              <a:buFont typeface="Arial"/>
              <a:buNone/>
            </a:pPr>
            <a:r>
              <a:rPr lang="es" sz="850"/>
              <a:t>Place eggs, egg yolks, vanilla and sugar in a bowl of an electric mixer and mix until light and creamy.</a:t>
            </a:r>
            <a:endParaRPr sz="850"/>
          </a:p>
          <a:p>
            <a:pPr indent="0" lvl="0" marL="0" marR="0" rtl="0" algn="l">
              <a:lnSpc>
                <a:spcPct val="100000"/>
              </a:lnSpc>
              <a:spcBef>
                <a:spcPts val="0"/>
              </a:spcBef>
              <a:spcAft>
                <a:spcPts val="0"/>
              </a:spcAft>
              <a:buClr>
                <a:schemeClr val="dk1"/>
              </a:buClr>
              <a:buSzPts val="1100"/>
              <a:buFont typeface="Arial"/>
              <a:buNone/>
            </a:pPr>
            <a:r>
              <a:rPr lang="es" sz="850"/>
              <a:t>Reduce speed and pour in cream and apple mixture.</a:t>
            </a:r>
            <a:endParaRPr sz="850"/>
          </a:p>
          <a:p>
            <a:pPr indent="0" lvl="0" marL="0" marR="0" rtl="0" algn="l">
              <a:lnSpc>
                <a:spcPct val="100000"/>
              </a:lnSpc>
              <a:spcBef>
                <a:spcPts val="0"/>
              </a:spcBef>
              <a:spcAft>
                <a:spcPts val="0"/>
              </a:spcAft>
              <a:buClr>
                <a:schemeClr val="dk1"/>
              </a:buClr>
              <a:buSzPts val="1100"/>
              <a:buFont typeface="Arial"/>
              <a:buNone/>
            </a:pPr>
            <a:r>
              <a:rPr lang="es" sz="850"/>
              <a:t>Pour the mixture in a bowl and place in the freezer for about 6 hours.</a:t>
            </a:r>
            <a:endParaRPr sz="850"/>
          </a:p>
          <a:p>
            <a:pPr indent="0" lvl="0" marL="0" marR="0" rtl="0" algn="l">
              <a:lnSpc>
                <a:spcPct val="100000"/>
              </a:lnSpc>
              <a:spcBef>
                <a:spcPts val="0"/>
              </a:spcBef>
              <a:spcAft>
                <a:spcPts val="0"/>
              </a:spcAft>
              <a:buClr>
                <a:schemeClr val="dk1"/>
              </a:buClr>
              <a:buSzPts val="1100"/>
              <a:buFont typeface="Arial"/>
              <a:buNone/>
            </a:pPr>
            <a:r>
              <a:t/>
            </a:r>
            <a:endParaRPr sz="850"/>
          </a:p>
          <a:p>
            <a:pPr indent="0" lvl="0" marL="0" marR="0" rtl="0" algn="l">
              <a:lnSpc>
                <a:spcPct val="100000"/>
              </a:lnSpc>
              <a:spcBef>
                <a:spcPts val="0"/>
              </a:spcBef>
              <a:spcAft>
                <a:spcPts val="0"/>
              </a:spcAft>
              <a:buNone/>
            </a:pPr>
            <a:r>
              <a:t/>
            </a:r>
            <a:endParaRPr sz="850"/>
          </a:p>
          <a:p>
            <a:pPr indent="0" lvl="0" marL="0" marR="0" rtl="0" algn="l">
              <a:lnSpc>
                <a:spcPct val="100000"/>
              </a:lnSpc>
              <a:spcBef>
                <a:spcPts val="600"/>
              </a:spcBef>
              <a:spcAft>
                <a:spcPts val="0"/>
              </a:spcAft>
              <a:buClr>
                <a:srgbClr val="000000"/>
              </a:buClr>
              <a:buFont typeface="Arial"/>
              <a:buNone/>
            </a:pPr>
            <a:r>
              <a:t/>
            </a:r>
            <a:endParaRPr b="0" i="0" sz="850" u="none" cap="none" strike="noStrike">
              <a:solidFill>
                <a:srgbClr val="000000"/>
              </a:solidFill>
              <a:latin typeface="Open Sans"/>
              <a:ea typeface="Open Sans"/>
              <a:cs typeface="Open Sans"/>
              <a:sym typeface="Open Sans"/>
            </a:endParaRPr>
          </a:p>
        </p:txBody>
      </p:sp>
      <p:sp>
        <p:nvSpPr>
          <p:cNvPr id="556" name="Google Shape;556;p69"/>
          <p:cNvSpPr txBox="1"/>
          <p:nvPr/>
        </p:nvSpPr>
        <p:spPr>
          <a:xfrm>
            <a:off x="4674000" y="1173925"/>
            <a:ext cx="2157600" cy="12090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Clr>
                <a:srgbClr val="333333"/>
              </a:buClr>
              <a:buSzPts val="900"/>
              <a:buChar char="●"/>
            </a:pPr>
            <a:r>
              <a:rPr lang="es" sz="900">
                <a:solidFill>
                  <a:schemeClr val="dk1"/>
                </a:solidFill>
              </a:rPr>
              <a:t>2 egg yolks</a:t>
            </a:r>
            <a:endParaRPr sz="900">
              <a:solidFill>
                <a:schemeClr val="dk1"/>
              </a:solidFill>
            </a:endParaRPr>
          </a:p>
          <a:p>
            <a:pPr indent="-285750" lvl="0" marL="457200" rtl="0" algn="l">
              <a:spcBef>
                <a:spcPts val="0"/>
              </a:spcBef>
              <a:spcAft>
                <a:spcPts val="0"/>
              </a:spcAft>
              <a:buClr>
                <a:srgbClr val="333333"/>
              </a:buClr>
              <a:buSzPts val="900"/>
              <a:buChar char="●"/>
            </a:pPr>
            <a:r>
              <a:rPr lang="es" sz="900">
                <a:solidFill>
                  <a:schemeClr val="dk1"/>
                </a:solidFill>
              </a:rPr>
              <a:t>1 teaspoon vanilla essence</a:t>
            </a:r>
            <a:endParaRPr sz="900">
              <a:solidFill>
                <a:schemeClr val="dk1"/>
              </a:solidFill>
            </a:endParaRPr>
          </a:p>
          <a:p>
            <a:pPr indent="-285750" lvl="0" marL="457200" rtl="0" algn="l">
              <a:spcBef>
                <a:spcPts val="0"/>
              </a:spcBef>
              <a:spcAft>
                <a:spcPts val="0"/>
              </a:spcAft>
              <a:buClr>
                <a:srgbClr val="333333"/>
              </a:buClr>
              <a:buSzPts val="900"/>
              <a:buChar char="●"/>
            </a:pPr>
            <a:r>
              <a:rPr lang="es" sz="900">
                <a:solidFill>
                  <a:schemeClr val="dk1"/>
                </a:solidFill>
              </a:rPr>
              <a:t>1 cup sugar</a:t>
            </a:r>
            <a:endParaRPr sz="900">
              <a:solidFill>
                <a:schemeClr val="dk1"/>
              </a:solidFill>
            </a:endParaRPr>
          </a:p>
          <a:p>
            <a:pPr indent="-285750" lvl="0" marL="457200" rtl="0" algn="l">
              <a:spcBef>
                <a:spcPts val="0"/>
              </a:spcBef>
              <a:spcAft>
                <a:spcPts val="0"/>
              </a:spcAft>
              <a:buClr>
                <a:srgbClr val="333333"/>
              </a:buClr>
              <a:buSzPts val="900"/>
              <a:buChar char="●"/>
            </a:pPr>
            <a:r>
              <a:rPr lang="es" sz="900">
                <a:solidFill>
                  <a:schemeClr val="dk1"/>
                </a:solidFill>
              </a:rPr>
              <a:t>2 cups cream</a:t>
            </a:r>
            <a:endParaRPr sz="900">
              <a:solidFill>
                <a:schemeClr val="dk1"/>
              </a:solidFill>
            </a:endParaRPr>
          </a:p>
          <a:p>
            <a:pPr indent="-285750" lvl="0" marL="457200" rtl="0" algn="l">
              <a:spcBef>
                <a:spcPts val="0"/>
              </a:spcBef>
              <a:spcAft>
                <a:spcPts val="0"/>
              </a:spcAft>
              <a:buClr>
                <a:srgbClr val="333333"/>
              </a:buClr>
              <a:buSzPts val="900"/>
              <a:buChar char="●"/>
            </a:pPr>
            <a:r>
              <a:rPr lang="es" sz="900">
                <a:solidFill>
                  <a:schemeClr val="dk1"/>
                </a:solidFill>
              </a:rPr>
              <a:t>1/2 teaspoon salt</a:t>
            </a:r>
            <a:endParaRPr sz="900">
              <a:solidFill>
                <a:schemeClr val="dk1"/>
              </a:solidFill>
            </a:endParaRPr>
          </a:p>
          <a:p>
            <a:pPr indent="-285750" lvl="0" marL="457200" rtl="0" algn="l">
              <a:spcBef>
                <a:spcPts val="0"/>
              </a:spcBef>
              <a:spcAft>
                <a:spcPts val="0"/>
              </a:spcAft>
              <a:buClr>
                <a:srgbClr val="333333"/>
              </a:buClr>
              <a:buSzPts val="900"/>
              <a:buChar char="●"/>
            </a:pPr>
            <a:r>
              <a:rPr lang="es" sz="900">
                <a:solidFill>
                  <a:schemeClr val="dk1"/>
                </a:solidFill>
              </a:rPr>
              <a:t>1/2 cup shortening</a:t>
            </a:r>
            <a:endParaRPr sz="900">
              <a:solidFill>
                <a:schemeClr val="dk1"/>
              </a:solidFill>
            </a:endParaRPr>
          </a:p>
          <a:p>
            <a:pPr indent="-285750" lvl="0" marL="457200" rtl="0" algn="l">
              <a:spcBef>
                <a:spcPts val="0"/>
              </a:spcBef>
              <a:spcAft>
                <a:spcPts val="0"/>
              </a:spcAft>
              <a:buClr>
                <a:srgbClr val="333333"/>
              </a:buClr>
              <a:buSzPts val="900"/>
              <a:buChar char="●"/>
            </a:pPr>
            <a:r>
              <a:rPr lang="es" sz="900">
                <a:solidFill>
                  <a:schemeClr val="dk1"/>
                </a:solidFill>
              </a:rPr>
              <a:t>3 1/2 tablespoons cold water</a:t>
            </a:r>
            <a:endParaRPr sz="900">
              <a:solidFill>
                <a:schemeClr val="dk1"/>
              </a:solidFill>
            </a:endParaRPr>
          </a:p>
          <a:p>
            <a:pPr indent="-285750" lvl="0" marL="457200" rtl="0" algn="l">
              <a:spcBef>
                <a:spcPts val="0"/>
              </a:spcBef>
              <a:spcAft>
                <a:spcPts val="0"/>
              </a:spcAft>
              <a:buClr>
                <a:srgbClr val="333333"/>
              </a:buClr>
              <a:buSzPts val="900"/>
              <a:buChar char="●"/>
            </a:pPr>
            <a:r>
              <a:rPr lang="es" sz="900">
                <a:solidFill>
                  <a:schemeClr val="dk1"/>
                </a:solidFill>
              </a:rPr>
              <a:t>1 1/3 cups all-purpose flour     </a:t>
            </a:r>
            <a:endParaRPr/>
          </a:p>
        </p:txBody>
      </p:sp>
      <p:sp>
        <p:nvSpPr>
          <p:cNvPr id="557" name="Google Shape;557;p69"/>
          <p:cNvSpPr txBox="1"/>
          <p:nvPr/>
        </p:nvSpPr>
        <p:spPr>
          <a:xfrm>
            <a:off x="6895950" y="1173775"/>
            <a:ext cx="2157600" cy="1332000"/>
          </a:xfrm>
          <a:prstGeom prst="rect">
            <a:avLst/>
          </a:prstGeom>
          <a:noFill/>
          <a:ln>
            <a:noFill/>
          </a:ln>
        </p:spPr>
        <p:txBody>
          <a:bodyPr anchorCtr="0" anchor="t" bIns="91425" lIns="91425" spcFirstLastPara="1" rIns="91425" wrap="square" tIns="91425">
            <a:noAutofit/>
          </a:bodyPr>
          <a:lstStyle/>
          <a:p>
            <a:pPr indent="-171450" lvl="0" marL="171450" rtl="0" algn="l">
              <a:spcBef>
                <a:spcPts val="0"/>
              </a:spcBef>
              <a:spcAft>
                <a:spcPts val="0"/>
              </a:spcAft>
              <a:buClr>
                <a:srgbClr val="333333"/>
              </a:buClr>
              <a:buSzPts val="900"/>
              <a:buChar char="●"/>
            </a:pPr>
            <a:r>
              <a:rPr lang="es" sz="900">
                <a:solidFill>
                  <a:schemeClr val="dk1"/>
                </a:solidFill>
              </a:rPr>
              <a:t>2 cups mashed, cooked pumpkin</a:t>
            </a:r>
            <a:endParaRPr sz="900">
              <a:solidFill>
                <a:schemeClr val="dk1"/>
              </a:solidFill>
            </a:endParaRPr>
          </a:p>
          <a:p>
            <a:pPr indent="-171450" lvl="0" marL="171450" rtl="0" algn="l">
              <a:spcBef>
                <a:spcPts val="0"/>
              </a:spcBef>
              <a:spcAft>
                <a:spcPts val="0"/>
              </a:spcAft>
              <a:buClr>
                <a:srgbClr val="333333"/>
              </a:buClr>
              <a:buSzPts val="900"/>
              <a:buChar char="●"/>
            </a:pPr>
            <a:r>
              <a:rPr lang="es" sz="900">
                <a:solidFill>
                  <a:schemeClr val="dk1"/>
                </a:solidFill>
              </a:rPr>
              <a:t>1 (12 fluid ounce) can evaporate milk</a:t>
            </a:r>
            <a:endParaRPr sz="900">
              <a:solidFill>
                <a:schemeClr val="dk1"/>
              </a:solidFill>
            </a:endParaRPr>
          </a:p>
          <a:p>
            <a:pPr indent="-171450" lvl="0" marL="171450" rtl="0" algn="l">
              <a:spcBef>
                <a:spcPts val="0"/>
              </a:spcBef>
              <a:spcAft>
                <a:spcPts val="0"/>
              </a:spcAft>
              <a:buClr>
                <a:srgbClr val="333333"/>
              </a:buClr>
              <a:buSzPts val="900"/>
              <a:buChar char="●"/>
            </a:pPr>
            <a:r>
              <a:rPr lang="es" sz="900">
                <a:solidFill>
                  <a:schemeClr val="dk1"/>
                </a:solidFill>
              </a:rPr>
              <a:t>2 eggs, beaten</a:t>
            </a:r>
            <a:endParaRPr sz="900">
              <a:solidFill>
                <a:schemeClr val="dk1"/>
              </a:solidFill>
            </a:endParaRPr>
          </a:p>
          <a:p>
            <a:pPr indent="-171450" lvl="0" marL="171450" rtl="0" algn="l">
              <a:spcBef>
                <a:spcPts val="0"/>
              </a:spcBef>
              <a:spcAft>
                <a:spcPts val="0"/>
              </a:spcAft>
              <a:buClr>
                <a:srgbClr val="333333"/>
              </a:buClr>
              <a:buSzPts val="900"/>
              <a:buChar char="●"/>
            </a:pPr>
            <a:r>
              <a:rPr lang="es" sz="900">
                <a:solidFill>
                  <a:schemeClr val="dk1"/>
                </a:solidFill>
              </a:rPr>
              <a:t>3/4 cup packed brown sugar</a:t>
            </a:r>
            <a:endParaRPr sz="900">
              <a:solidFill>
                <a:schemeClr val="dk1"/>
              </a:solidFill>
            </a:endParaRPr>
          </a:p>
          <a:p>
            <a:pPr indent="-171450" lvl="0" marL="171450" rtl="0" algn="l">
              <a:spcBef>
                <a:spcPts val="0"/>
              </a:spcBef>
              <a:spcAft>
                <a:spcPts val="0"/>
              </a:spcAft>
              <a:buClr>
                <a:srgbClr val="333333"/>
              </a:buClr>
              <a:buSzPts val="900"/>
              <a:buChar char="●"/>
            </a:pPr>
            <a:r>
              <a:rPr lang="es" sz="900">
                <a:solidFill>
                  <a:schemeClr val="dk1"/>
                </a:solidFill>
              </a:rPr>
              <a:t>1/2 teaspoon ground cinnamon</a:t>
            </a:r>
            <a:endParaRPr sz="900">
              <a:solidFill>
                <a:schemeClr val="dk1"/>
              </a:solidFill>
            </a:endParaRPr>
          </a:p>
          <a:p>
            <a:pPr indent="-171450" lvl="0" marL="171450" rtl="0" algn="l">
              <a:spcBef>
                <a:spcPts val="0"/>
              </a:spcBef>
              <a:spcAft>
                <a:spcPts val="0"/>
              </a:spcAft>
              <a:buClr>
                <a:srgbClr val="333333"/>
              </a:buClr>
              <a:buSzPts val="900"/>
              <a:buChar char="●"/>
            </a:pPr>
            <a:r>
              <a:rPr lang="es" sz="900">
                <a:solidFill>
                  <a:schemeClr val="dk1"/>
                </a:solidFill>
              </a:rPr>
              <a:t>1/2 teaspoon ground ginger</a:t>
            </a:r>
            <a:endParaRPr sz="900">
              <a:solidFill>
                <a:schemeClr val="dk1"/>
              </a:solidFill>
            </a:endParaRPr>
          </a:p>
          <a:p>
            <a:pPr indent="-171450" lvl="0" marL="171450" rtl="0" algn="l">
              <a:spcBef>
                <a:spcPts val="0"/>
              </a:spcBef>
              <a:spcAft>
                <a:spcPts val="0"/>
              </a:spcAft>
              <a:buClr>
                <a:srgbClr val="333333"/>
              </a:buClr>
              <a:buSzPts val="900"/>
              <a:buChar char="●"/>
            </a:pPr>
            <a:r>
              <a:rPr lang="es" sz="900">
                <a:solidFill>
                  <a:schemeClr val="dk1"/>
                </a:solidFill>
              </a:rPr>
              <a:t>1/2 teaspoon ground nutmeg</a:t>
            </a:r>
            <a:endParaRPr sz="900">
              <a:solidFill>
                <a:schemeClr val="dk1"/>
              </a:solidFill>
            </a:endParaRPr>
          </a:p>
          <a:p>
            <a:pPr indent="-171450" lvl="0" marL="171450" rtl="0" algn="l">
              <a:spcBef>
                <a:spcPts val="0"/>
              </a:spcBef>
              <a:spcAft>
                <a:spcPts val="0"/>
              </a:spcAft>
              <a:buClr>
                <a:srgbClr val="333333"/>
              </a:buClr>
              <a:buSzPts val="900"/>
              <a:buChar char="●"/>
            </a:pPr>
            <a:r>
              <a:rPr lang="es" sz="900">
                <a:solidFill>
                  <a:schemeClr val="dk1"/>
                </a:solidFill>
              </a:rPr>
              <a:t>1/2 teaspoon salt</a:t>
            </a:r>
            <a:endParaRPr/>
          </a:p>
        </p:txBody>
      </p:sp>
      <p:sp>
        <p:nvSpPr>
          <p:cNvPr id="558" name="Google Shape;558;p69"/>
          <p:cNvSpPr txBox="1"/>
          <p:nvPr/>
        </p:nvSpPr>
        <p:spPr>
          <a:xfrm>
            <a:off x="4036850" y="395775"/>
            <a:ext cx="3924600" cy="3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                       Tyler Cunningham</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2" name="Shape 562"/>
        <p:cNvGrpSpPr/>
        <p:nvPr/>
      </p:nvGrpSpPr>
      <p:grpSpPr>
        <a:xfrm>
          <a:off x="0" y="0"/>
          <a:ext cx="0" cy="0"/>
          <a:chOff x="0" y="0"/>
          <a:chExt cx="0" cy="0"/>
        </a:xfrm>
      </p:grpSpPr>
      <p:sp>
        <p:nvSpPr>
          <p:cNvPr id="563" name="Google Shape;563;p70"/>
          <p:cNvSpPr txBox="1"/>
          <p:nvPr>
            <p:ph type="title"/>
          </p:nvPr>
        </p:nvSpPr>
        <p:spPr>
          <a:xfrm>
            <a:off x="311700" y="445025"/>
            <a:ext cx="3255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400">
                <a:latin typeface="Open Sans"/>
                <a:ea typeface="Open Sans"/>
                <a:cs typeface="Open Sans"/>
                <a:sym typeface="Open Sans"/>
              </a:rPr>
              <a:t>All about my recipe</a:t>
            </a:r>
            <a:r>
              <a:rPr lang="es"/>
              <a:t> </a:t>
            </a:r>
            <a:endParaRPr/>
          </a:p>
        </p:txBody>
      </p:sp>
      <p:sp>
        <p:nvSpPr>
          <p:cNvPr id="564" name="Google Shape;564;p70"/>
          <p:cNvSpPr txBox="1"/>
          <p:nvPr>
            <p:ph idx="1" type="body"/>
          </p:nvPr>
        </p:nvSpPr>
        <p:spPr>
          <a:xfrm>
            <a:off x="4024175" y="3812475"/>
            <a:ext cx="5100300" cy="126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 sz="1200">
                <a:solidFill>
                  <a:schemeClr val="dk1"/>
                </a:solidFill>
              </a:rPr>
              <a:t>My recipe is a pumpkin pie w/ an apple cinnamon ice cream. I chose this recipe because pumpkin pie and ice cream are very delicious. I and my family love eating it on Thanksgiving. And it gives me good memories. I added apples and cinnamon because I would have my favorite fruit, my favorite type of pie, and my favorite dessert.</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p:txBody>
      </p:sp>
      <p:sp>
        <p:nvSpPr>
          <p:cNvPr id="565" name="Google Shape;565;p70"/>
          <p:cNvSpPr txBox="1"/>
          <p:nvPr/>
        </p:nvSpPr>
        <p:spPr>
          <a:xfrm>
            <a:off x="3567300" y="518850"/>
            <a:ext cx="53658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2400">
                <a:latin typeface="Open Sans"/>
                <a:ea typeface="Open Sans"/>
                <a:cs typeface="Open Sans"/>
                <a:sym typeface="Open Sans"/>
              </a:rPr>
              <a:t>All about my spotlight ingredient</a:t>
            </a:r>
            <a:endParaRPr sz="2400">
              <a:latin typeface="Open Sans"/>
              <a:ea typeface="Open Sans"/>
              <a:cs typeface="Open Sans"/>
              <a:sym typeface="Open Sans"/>
            </a:endParaRPr>
          </a:p>
        </p:txBody>
      </p:sp>
      <p:cxnSp>
        <p:nvCxnSpPr>
          <p:cNvPr id="566" name="Google Shape;566;p70"/>
          <p:cNvCxnSpPr/>
          <p:nvPr/>
        </p:nvCxnSpPr>
        <p:spPr>
          <a:xfrm>
            <a:off x="3979263" y="-72750"/>
            <a:ext cx="33600" cy="5289000"/>
          </a:xfrm>
          <a:prstGeom prst="straightConnector1">
            <a:avLst/>
          </a:prstGeom>
          <a:noFill/>
          <a:ln cap="flat" cmpd="sng" w="9525">
            <a:solidFill>
              <a:schemeClr val="dk2"/>
            </a:solidFill>
            <a:prstDash val="solid"/>
            <a:round/>
            <a:headEnd len="med" w="med" type="none"/>
            <a:tailEnd len="med" w="med" type="none"/>
          </a:ln>
        </p:spPr>
      </p:cxnSp>
      <p:cxnSp>
        <p:nvCxnSpPr>
          <p:cNvPr id="567" name="Google Shape;567;p70"/>
          <p:cNvCxnSpPr/>
          <p:nvPr/>
        </p:nvCxnSpPr>
        <p:spPr>
          <a:xfrm>
            <a:off x="246300" y="1021950"/>
            <a:ext cx="8878200" cy="11100"/>
          </a:xfrm>
          <a:prstGeom prst="straightConnector1">
            <a:avLst/>
          </a:prstGeom>
          <a:noFill/>
          <a:ln cap="flat" cmpd="sng" w="9525">
            <a:solidFill>
              <a:schemeClr val="dk2"/>
            </a:solidFill>
            <a:prstDash val="solid"/>
            <a:round/>
            <a:headEnd len="med" w="med" type="none"/>
            <a:tailEnd len="med" w="med" type="none"/>
          </a:ln>
        </p:spPr>
      </p:cxnSp>
      <p:sp>
        <p:nvSpPr>
          <p:cNvPr id="568" name="Google Shape;568;p70"/>
          <p:cNvSpPr txBox="1"/>
          <p:nvPr/>
        </p:nvSpPr>
        <p:spPr>
          <a:xfrm>
            <a:off x="246300" y="1100225"/>
            <a:ext cx="3186600" cy="39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chemeClr val="dk1"/>
                </a:solidFill>
                <a:latin typeface="Times New Roman"/>
                <a:ea typeface="Times New Roman"/>
                <a:cs typeface="Times New Roman"/>
                <a:sym typeface="Times New Roman"/>
              </a:rPr>
              <a:t>My recipe is a pumpkin pie w/ an apple cinnamon ice cream. I chose this recipe because pumpkin pie and ice cream are very delicious. I and my family love eating it on Thanksgiving. And it gives me good memories. I added apples and cinnamon because I would have my favorite fruit, my favorite type of pie, and my favorite dessert.</a:t>
            </a:r>
            <a:endParaRPr/>
          </a:p>
        </p:txBody>
      </p:sp>
      <p:pic>
        <p:nvPicPr>
          <p:cNvPr descr="Image result for pumpkin" id="569" name="Google Shape;569;p70"/>
          <p:cNvPicPr preferRelativeResize="0"/>
          <p:nvPr/>
        </p:nvPicPr>
        <p:blipFill rotWithShape="1">
          <a:blip r:embed="rId3">
            <a:alphaModFix/>
          </a:blip>
          <a:srcRect b="-3359" l="16898" r="19761" t="3360"/>
          <a:stretch/>
        </p:blipFill>
        <p:spPr>
          <a:xfrm>
            <a:off x="3979275" y="1033050"/>
            <a:ext cx="5164725" cy="2779425"/>
          </a:xfrm>
          <a:prstGeom prst="rect">
            <a:avLst/>
          </a:prstGeom>
          <a:noFill/>
          <a:ln>
            <a:noFill/>
          </a:ln>
        </p:spPr>
      </p:pic>
      <p:pic>
        <p:nvPicPr>
          <p:cNvPr descr="Image result for pumpkin pie" id="570" name="Google Shape;570;p70"/>
          <p:cNvPicPr preferRelativeResize="0"/>
          <p:nvPr/>
        </p:nvPicPr>
        <p:blipFill>
          <a:blip r:embed="rId4">
            <a:alphaModFix/>
          </a:blip>
          <a:stretch>
            <a:fillRect/>
          </a:stretch>
        </p:blipFill>
        <p:spPr>
          <a:xfrm>
            <a:off x="0" y="2733425"/>
            <a:ext cx="4024175" cy="24100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sp>
        <p:nvSpPr>
          <p:cNvPr id="575" name="Google Shape;575;p71"/>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 Salmon &amp; Broccoli</a:t>
            </a:r>
            <a:endParaRPr sz="800"/>
          </a:p>
        </p:txBody>
      </p:sp>
      <p:sp>
        <p:nvSpPr>
          <p:cNvPr id="576" name="Google Shape;576;p71"/>
          <p:cNvSpPr txBox="1"/>
          <p:nvPr/>
        </p:nvSpPr>
        <p:spPr>
          <a:xfrm>
            <a:off x="3219750" y="1433650"/>
            <a:ext cx="2754000" cy="202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 </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marR="0" rtl="0" algn="l">
              <a:lnSpc>
                <a:spcPct val="100000"/>
              </a:lnSpc>
              <a:spcBef>
                <a:spcPts val="0"/>
              </a:spcBef>
              <a:spcAft>
                <a:spcPts val="0"/>
              </a:spcAft>
              <a:buClr>
                <a:schemeClr val="dk1"/>
              </a:buClr>
              <a:buSzPts val="1200"/>
              <a:buFont typeface="Times New Roman"/>
              <a:buChar char="●"/>
            </a:pPr>
            <a:r>
              <a:rPr lang="es" sz="1200">
                <a:solidFill>
                  <a:schemeClr val="dk1"/>
                </a:solidFill>
                <a:latin typeface="Times New Roman"/>
                <a:ea typeface="Times New Roman"/>
                <a:cs typeface="Times New Roman"/>
                <a:sym typeface="Times New Roman"/>
              </a:rPr>
              <a:t>Fine sea salt</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s" sz="1200">
                <a:solidFill>
                  <a:schemeClr val="dk1"/>
                </a:solidFill>
                <a:latin typeface="Times New Roman"/>
                <a:ea typeface="Times New Roman"/>
                <a:cs typeface="Times New Roman"/>
                <a:sym typeface="Times New Roman"/>
              </a:rPr>
              <a:t>¼ cup roughly chopped flat-leaf parsley</a:t>
            </a:r>
            <a:endParaRPr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Clr>
                <a:schemeClr val="dk1"/>
              </a:buClr>
              <a:buSzPts val="1200"/>
              <a:buFont typeface="Times New Roman"/>
              <a:buChar char="●"/>
            </a:pPr>
            <a:r>
              <a:rPr lang="es" sz="1200">
                <a:solidFill>
                  <a:schemeClr val="dk1"/>
                </a:solidFill>
                <a:latin typeface="Times New Roman"/>
                <a:ea typeface="Times New Roman"/>
                <a:cs typeface="Times New Roman"/>
                <a:sym typeface="Times New Roman"/>
              </a:rPr>
              <a:t>1 tablespoon pine nuts (optional)</a:t>
            </a:r>
            <a:endParaRPr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Clr>
                <a:schemeClr val="dk1"/>
              </a:buClr>
              <a:buSzPts val="1200"/>
              <a:buFont typeface="Times New Roman"/>
              <a:buChar char="●"/>
            </a:pPr>
            <a:r>
              <a:rPr lang="es" sz="1200">
                <a:solidFill>
                  <a:schemeClr val="dk1"/>
                </a:solidFill>
                <a:latin typeface="Times New Roman"/>
                <a:ea typeface="Times New Roman"/>
                <a:cs typeface="Times New Roman"/>
                <a:sym typeface="Times New Roman"/>
              </a:rPr>
              <a:t>1 small garlic clove, roughly chopped</a:t>
            </a:r>
            <a:endParaRPr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Clr>
                <a:schemeClr val="dk1"/>
              </a:buClr>
              <a:buSzPts val="1200"/>
              <a:buFont typeface="Times New Roman"/>
              <a:buChar char="●"/>
            </a:pPr>
            <a:r>
              <a:rPr lang="es" sz="1200">
                <a:solidFill>
                  <a:schemeClr val="dk1"/>
                </a:solidFill>
                <a:latin typeface="Times New Roman"/>
                <a:ea typeface="Times New Roman"/>
                <a:cs typeface="Times New Roman"/>
                <a:sym typeface="Times New Roman"/>
              </a:rPr>
              <a:t>1 whole dried chile pepper, crumbled, or ¼ to ½  teaspoon red pepper flakes</a:t>
            </a:r>
            <a:endParaRPr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Clr>
                <a:schemeClr val="dk1"/>
              </a:buClr>
              <a:buSzPts val="1200"/>
              <a:buFont typeface="Times New Roman"/>
              <a:buChar char="●"/>
            </a:pPr>
            <a:r>
              <a:rPr lang="es" sz="1200">
                <a:solidFill>
                  <a:schemeClr val="dk1"/>
                </a:solidFill>
                <a:latin typeface="Times New Roman"/>
                <a:ea typeface="Times New Roman"/>
                <a:cs typeface="Times New Roman"/>
                <a:sym typeface="Times New Roman"/>
              </a:rPr>
              <a:t>1 ¼ pounds broccoli</a:t>
            </a:r>
            <a:endParaRPr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Clr>
                <a:schemeClr val="dk1"/>
              </a:buClr>
              <a:buSzPts val="1200"/>
              <a:buFont typeface="Times New Roman"/>
              <a:buChar char="●"/>
            </a:pPr>
            <a:r>
              <a:rPr lang="es" sz="1200">
                <a:solidFill>
                  <a:schemeClr val="dk1"/>
                </a:solidFill>
                <a:latin typeface="Times New Roman"/>
                <a:ea typeface="Times New Roman"/>
                <a:cs typeface="Times New Roman"/>
                <a:sym typeface="Times New Roman"/>
              </a:rPr>
              <a:t>5 tablespoons extra-virgin olive oil plus more for drizzling</a:t>
            </a:r>
            <a:endParaRPr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Clr>
                <a:schemeClr val="dk1"/>
              </a:buClr>
              <a:buSzPts val="1200"/>
              <a:buFont typeface="Times New Roman"/>
              <a:buChar char="●"/>
            </a:pPr>
            <a:r>
              <a:rPr lang="es" sz="1200">
                <a:solidFill>
                  <a:schemeClr val="dk1"/>
                </a:solidFill>
                <a:latin typeface="Times New Roman"/>
                <a:ea typeface="Times New Roman"/>
                <a:cs typeface="Times New Roman"/>
                <a:sym typeface="Times New Roman"/>
              </a:rPr>
              <a:t> 1 ½ pounds skinless salmon fillet, cut into ¾-inch cubes</a:t>
            </a:r>
            <a:endParaRPr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Clr>
                <a:schemeClr val="dk1"/>
              </a:buClr>
              <a:buSzPts val="1200"/>
              <a:buFont typeface="Times New Roman"/>
              <a:buChar char="●"/>
            </a:pPr>
            <a:r>
              <a:rPr lang="es" sz="1200">
                <a:solidFill>
                  <a:schemeClr val="dk1"/>
                </a:solidFill>
                <a:latin typeface="Times New Roman"/>
                <a:ea typeface="Times New Roman"/>
                <a:cs typeface="Times New Roman"/>
                <a:sym typeface="Times New Roman"/>
              </a:rPr>
              <a:t>freshly ground black pepper</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500"/>
              </a:spcBef>
              <a:spcAft>
                <a:spcPts val="0"/>
              </a:spcAft>
              <a:buNone/>
            </a:pPr>
            <a:r>
              <a:t/>
            </a:r>
            <a:endParaRPr sz="1600"/>
          </a:p>
          <a:p>
            <a:pPr indent="0" lvl="0" marL="457200" marR="0" rtl="0" algn="l">
              <a:lnSpc>
                <a:spcPct val="100000"/>
              </a:lnSpc>
              <a:spcBef>
                <a:spcPts val="0"/>
              </a:spcBef>
              <a:spcAft>
                <a:spcPts val="0"/>
              </a:spcAft>
              <a:buNone/>
            </a:pPr>
            <a:r>
              <a:t/>
            </a:r>
            <a:endParaRPr sz="16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77" name="Google Shape;577;p71"/>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Katia Hudock</a:t>
            </a:r>
            <a:endParaRPr sz="600"/>
          </a:p>
        </p:txBody>
      </p:sp>
      <p:sp>
        <p:nvSpPr>
          <p:cNvPr id="578" name="Google Shape;578;p71"/>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a:t>
            </a:r>
            <a:endParaRPr i="1" sz="600"/>
          </a:p>
        </p:txBody>
      </p:sp>
      <p:sp>
        <p:nvSpPr>
          <p:cNvPr id="579" name="Google Shape;579;p71"/>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 Servings: </a:t>
            </a:r>
            <a:r>
              <a:rPr lang="es">
                <a:latin typeface="Open Sans"/>
                <a:ea typeface="Open Sans"/>
                <a:cs typeface="Open Sans"/>
                <a:sym typeface="Open Sans"/>
              </a:rPr>
              <a:t>3</a:t>
            </a:r>
            <a:endParaRPr sz="600"/>
          </a:p>
        </p:txBody>
      </p:sp>
      <p:sp>
        <p:nvSpPr>
          <p:cNvPr id="580" name="Google Shape;580;p71"/>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None/>
            </a:pPr>
            <a:r>
              <a:t/>
            </a:r>
            <a:endParaRPr b="0" i="0" sz="1600" u="none" cap="none" strike="noStrike">
              <a:solidFill>
                <a:srgbClr val="000000"/>
              </a:solidFill>
              <a:latin typeface="Open Sans"/>
              <a:ea typeface="Open Sans"/>
              <a:cs typeface="Open Sans"/>
              <a:sym typeface="Open Sans"/>
            </a:endParaRPr>
          </a:p>
        </p:txBody>
      </p:sp>
      <p:sp>
        <p:nvSpPr>
          <p:cNvPr id="581" name="Google Shape;581;p71"/>
          <p:cNvSpPr txBox="1"/>
          <p:nvPr/>
        </p:nvSpPr>
        <p:spPr>
          <a:xfrm>
            <a:off x="5794950" y="1433650"/>
            <a:ext cx="4037400" cy="345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 PROCEDURE: </a:t>
            </a:r>
            <a:r>
              <a:rPr lang="es" sz="1200">
                <a:latin typeface="Times New Roman"/>
                <a:ea typeface="Times New Roman"/>
                <a:cs typeface="Times New Roman"/>
                <a:sym typeface="Times New Roman"/>
              </a:rPr>
              <a:t>1. </a:t>
            </a:r>
            <a:r>
              <a:rPr lang="es" sz="1200">
                <a:solidFill>
                  <a:schemeClr val="dk1"/>
                </a:solidFill>
                <a:latin typeface="Times New Roman"/>
                <a:ea typeface="Times New Roman"/>
                <a:cs typeface="Times New Roman"/>
                <a:sym typeface="Times New Roman"/>
              </a:rPr>
              <a:t>Bring a large saucepan of salted water to a boil.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s" sz="1200">
                <a:solidFill>
                  <a:schemeClr val="dk1"/>
                </a:solidFill>
                <a:latin typeface="Times New Roman"/>
                <a:ea typeface="Times New Roman"/>
                <a:cs typeface="Times New Roman"/>
                <a:sym typeface="Times New Roman"/>
              </a:rPr>
              <a:t>2. Meanwhile, on a cutting board, mound parsley, pine nuts (if using),  garlic and crumbled dry chile or red pepper flakes. Finely chop together; set aside. 3. Cut broccoli stems from crowns. Trim and peel stems, then cut into ½-inch pieces. Separate crowns into florets. 4. Cook broccoli in the boiling water until tender. About 5 minutes, then, using a slotted spoon, transfer to a colander to drain; reserve ½ cup of the broccoli cooking liquid. 5. In a large nonstick skillet, heat 1 tablespoon oil over over medium-high heat until hot but not smoking. 6. In a single layer, add salmon pieces; cook, turning once halfway through and removing thinner pieces as they are done, until pieces are cooked through but slightly pink in the center , 3 to 5 minutes, depending on thickness. 7. Remove pan from heat, transfer fish to a plate and season with salt and pepper. 8.Return skillet to medium-high heat. 9. Add remaining 4 tablespoons oil and heat until hot but not smoking. 10. Add broccoli, parsley mixture and ¼ teaspoon salt; cook, stirring occasionally, 2 minutes. 11. Add reserved cooking liquid, increase heat to high, and cook until broccoli is very tender and water has mostly evaporated, about 2 minutes more. 12. Adjust seasoning to taste. Serve salmon and broccoli together in shallow bowls, drizzled with oil. </a:t>
            </a:r>
            <a:endParaRPr sz="1200">
              <a:solidFill>
                <a:schemeClr val="dk1"/>
              </a:solidFill>
              <a:latin typeface="Times New Roman"/>
              <a:ea typeface="Times New Roman"/>
              <a:cs typeface="Times New Roman"/>
              <a:sym typeface="Times New Roman"/>
            </a:endParaRPr>
          </a:p>
          <a:p>
            <a:pPr indent="0" lvl="0" marL="0" rtl="0" algn="l">
              <a:spcBef>
                <a:spcPts val="500"/>
              </a:spcBef>
              <a:spcAft>
                <a:spcPts val="0"/>
              </a:spcAft>
              <a:buClr>
                <a:schemeClr val="dk1"/>
              </a:buClr>
              <a:buSzPts val="1100"/>
              <a:buFont typeface="Arial"/>
              <a:buNone/>
            </a:pPr>
            <a:r>
              <a:t/>
            </a:r>
            <a:endParaRPr sz="8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8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800"/>
          </a:p>
          <a:p>
            <a:pPr indent="0" lvl="0" marL="0" marR="0" rtl="0" algn="l">
              <a:lnSpc>
                <a:spcPct val="100000"/>
              </a:lnSpc>
              <a:spcBef>
                <a:spcPts val="600"/>
              </a:spcBef>
              <a:spcAft>
                <a:spcPts val="0"/>
              </a:spcAft>
              <a:buClr>
                <a:srgbClr val="000000"/>
              </a:buClr>
              <a:buFont typeface="Arial"/>
              <a:buNone/>
            </a:pPr>
            <a:r>
              <a:t/>
            </a:r>
            <a:endParaRPr b="0" i="0" sz="800" u="none" cap="none" strike="noStrike">
              <a:solidFill>
                <a:srgbClr val="000000"/>
              </a:solidFill>
              <a:latin typeface="Open Sans"/>
              <a:ea typeface="Open Sans"/>
              <a:cs typeface="Open Sans"/>
              <a:sym typeface="Open Sans"/>
            </a:endParaRPr>
          </a:p>
        </p:txBody>
      </p:sp>
      <p:pic>
        <p:nvPicPr>
          <p:cNvPr id="582" name="Google Shape;582;p71"/>
          <p:cNvPicPr preferRelativeResize="0"/>
          <p:nvPr/>
        </p:nvPicPr>
        <p:blipFill>
          <a:blip r:embed="rId3">
            <a:alphaModFix/>
          </a:blip>
          <a:stretch>
            <a:fillRect/>
          </a:stretch>
        </p:blipFill>
        <p:spPr>
          <a:xfrm>
            <a:off x="0" y="1395033"/>
            <a:ext cx="3219750" cy="240796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sp>
        <p:nvSpPr>
          <p:cNvPr id="587" name="Google Shape;587;p72"/>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BROCCOLI</a:t>
            </a:r>
            <a:endParaRPr b="1" sz="15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800">
                <a:solidFill>
                  <a:schemeClr val="dk1"/>
                </a:solidFill>
                <a:latin typeface="Times New Roman"/>
                <a:ea typeface="Times New Roman"/>
                <a:cs typeface="Times New Roman"/>
                <a:sym typeface="Times New Roman"/>
              </a:rPr>
              <a:t>My spotlight vegetable is </a:t>
            </a:r>
            <a:r>
              <a:rPr b="1" lang="es" sz="1800">
                <a:solidFill>
                  <a:schemeClr val="dk1"/>
                </a:solidFill>
                <a:latin typeface="Times New Roman"/>
                <a:ea typeface="Times New Roman"/>
                <a:cs typeface="Times New Roman"/>
                <a:sym typeface="Times New Roman"/>
              </a:rPr>
              <a:t>broccoli</a:t>
            </a:r>
            <a:r>
              <a:rPr lang="es" sz="1800">
                <a:solidFill>
                  <a:schemeClr val="dk1"/>
                </a:solidFill>
                <a:latin typeface="Times New Roman"/>
                <a:ea typeface="Times New Roman"/>
                <a:cs typeface="Times New Roman"/>
                <a:sym typeface="Times New Roman"/>
              </a:rPr>
              <a:t>. It is green and tastes bitter. It is the flower part of a plant. Broccoli is harvested when the buds first appear. It takes 100-150 days for it to grow from a seed. Broccoli is a good source of vitamins K and C. Vitamin C is necessary for healthy bones.</a:t>
            </a:r>
            <a:endParaRPr sz="1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rgbClr val="00BCD0"/>
              </a:buClr>
              <a:buFont typeface="PT Sans"/>
              <a:buNone/>
            </a:pPr>
            <a:r>
              <a:t/>
            </a:r>
            <a:endParaRPr b="1" sz="18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p>
        </p:txBody>
      </p:sp>
      <p:sp>
        <p:nvSpPr>
          <p:cNvPr id="588" name="Google Shape;588;p72"/>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b="1" sz="15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800">
                <a:solidFill>
                  <a:schemeClr val="dk1"/>
                </a:solidFill>
                <a:latin typeface="Times New Roman"/>
                <a:ea typeface="Times New Roman"/>
                <a:cs typeface="Times New Roman"/>
                <a:sym typeface="Times New Roman"/>
              </a:rPr>
              <a:t>My family likes salmon and broccoli because it tastes good. I actually don’t know where it comes from.</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rgbClr val="00BCD0"/>
              </a:buClr>
              <a:buFont typeface="PT Sans"/>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589" name="Google Shape;589;p72"/>
          <p:cNvPicPr preferRelativeResize="0"/>
          <p:nvPr/>
        </p:nvPicPr>
        <p:blipFill>
          <a:blip r:embed="rId3">
            <a:alphaModFix/>
          </a:blip>
          <a:stretch>
            <a:fillRect/>
          </a:stretch>
        </p:blipFill>
        <p:spPr>
          <a:xfrm>
            <a:off x="12" y="1"/>
            <a:ext cx="3880840" cy="2531099"/>
          </a:xfrm>
          <a:prstGeom prst="rect">
            <a:avLst/>
          </a:prstGeom>
          <a:noFill/>
          <a:ln>
            <a:noFill/>
          </a:ln>
        </p:spPr>
      </p:pic>
      <p:pic>
        <p:nvPicPr>
          <p:cNvPr id="590" name="Google Shape;590;p72"/>
          <p:cNvPicPr preferRelativeResize="0"/>
          <p:nvPr/>
        </p:nvPicPr>
        <p:blipFill>
          <a:blip r:embed="rId4">
            <a:alphaModFix/>
          </a:blip>
          <a:stretch>
            <a:fillRect/>
          </a:stretch>
        </p:blipFill>
        <p:spPr>
          <a:xfrm>
            <a:off x="4638250" y="2139677"/>
            <a:ext cx="4505751" cy="300382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pic>
        <p:nvPicPr>
          <p:cNvPr id="595" name="Google Shape;595;p73"/>
          <p:cNvPicPr preferRelativeResize="0"/>
          <p:nvPr/>
        </p:nvPicPr>
        <p:blipFill rotWithShape="1">
          <a:blip r:embed="rId3">
            <a:alphaModFix/>
          </a:blip>
          <a:srcRect b="25113" l="5752" r="9523" t="16604"/>
          <a:stretch/>
        </p:blipFill>
        <p:spPr>
          <a:xfrm>
            <a:off x="0" y="0"/>
            <a:ext cx="2475600" cy="1952700"/>
          </a:xfrm>
          <a:prstGeom prst="rect">
            <a:avLst/>
          </a:prstGeom>
          <a:noFill/>
          <a:ln>
            <a:noFill/>
          </a:ln>
        </p:spPr>
      </p:pic>
      <p:sp>
        <p:nvSpPr>
          <p:cNvPr id="596" name="Google Shape;596;p73"/>
          <p:cNvSpPr txBox="1"/>
          <p:nvPr/>
        </p:nvSpPr>
        <p:spPr>
          <a:xfrm>
            <a:off x="2585700" y="0"/>
            <a:ext cx="6558300" cy="59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900">
                <a:latin typeface="Open Sans"/>
                <a:ea typeface="Open Sans"/>
                <a:cs typeface="Open Sans"/>
                <a:sym typeface="Open Sans"/>
              </a:rPr>
              <a:t>Basic Egg Pasta Dough with Sauce</a:t>
            </a:r>
            <a:endParaRPr sz="2900"/>
          </a:p>
        </p:txBody>
      </p:sp>
      <p:sp>
        <p:nvSpPr>
          <p:cNvPr id="597" name="Google Shape;597;p73"/>
          <p:cNvSpPr txBox="1"/>
          <p:nvPr/>
        </p:nvSpPr>
        <p:spPr>
          <a:xfrm>
            <a:off x="2585700" y="976450"/>
            <a:ext cx="2312400" cy="118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100">
                <a:latin typeface="Open Sans"/>
                <a:ea typeface="Open Sans"/>
                <a:cs typeface="Open Sans"/>
                <a:sym typeface="Open Sans"/>
              </a:rPr>
              <a:t>INGREDIENTS:</a:t>
            </a:r>
            <a:endParaRPr b="1" sz="1100">
              <a:latin typeface="Open Sans"/>
              <a:ea typeface="Open Sans"/>
              <a:cs typeface="Open Sans"/>
              <a:sym typeface="Open Sans"/>
            </a:endParaRPr>
          </a:p>
          <a:p>
            <a:pPr indent="0" lvl="0" marL="0" marR="0" rtl="0" algn="l">
              <a:lnSpc>
                <a:spcPct val="100000"/>
              </a:lnSpc>
              <a:spcBef>
                <a:spcPts val="0"/>
              </a:spcBef>
              <a:spcAft>
                <a:spcPts val="0"/>
              </a:spcAft>
              <a:buNone/>
            </a:pPr>
            <a:r>
              <a:rPr b="1" lang="es" sz="900"/>
              <a:t>Dough:</a:t>
            </a:r>
            <a:endParaRPr b="1" sz="900"/>
          </a:p>
          <a:p>
            <a:pPr indent="-171450" lvl="0" marL="171450" rtl="0" algn="l">
              <a:lnSpc>
                <a:spcPct val="115000"/>
              </a:lnSpc>
              <a:spcBef>
                <a:spcPts val="0"/>
              </a:spcBef>
              <a:spcAft>
                <a:spcPts val="0"/>
              </a:spcAft>
              <a:buClr>
                <a:schemeClr val="dk1"/>
              </a:buClr>
              <a:buSzPts val="900"/>
              <a:buChar char="●"/>
            </a:pPr>
            <a:r>
              <a:rPr lang="es" sz="900">
                <a:solidFill>
                  <a:schemeClr val="dk1"/>
                </a:solidFill>
              </a:rPr>
              <a:t>4 cups of unbleached all-purpose flour</a:t>
            </a:r>
            <a:endParaRPr sz="900">
              <a:solidFill>
                <a:schemeClr val="dk1"/>
              </a:solidFill>
            </a:endParaRPr>
          </a:p>
          <a:p>
            <a:pPr indent="-171450" lvl="0" marL="171450" rtl="0" algn="l">
              <a:lnSpc>
                <a:spcPct val="115000"/>
              </a:lnSpc>
              <a:spcBef>
                <a:spcPts val="0"/>
              </a:spcBef>
              <a:spcAft>
                <a:spcPts val="0"/>
              </a:spcAft>
              <a:buClr>
                <a:schemeClr val="dk1"/>
              </a:buClr>
              <a:buSzPts val="900"/>
              <a:buChar char="●"/>
            </a:pPr>
            <a:r>
              <a:rPr lang="es" sz="900">
                <a:solidFill>
                  <a:schemeClr val="dk1"/>
                </a:solidFill>
              </a:rPr>
              <a:t>6 large eggs</a:t>
            </a:r>
            <a:endParaRPr sz="900">
              <a:solidFill>
                <a:schemeClr val="dk1"/>
              </a:solidFill>
            </a:endParaRPr>
          </a:p>
          <a:p>
            <a:pPr indent="-171450" lvl="0" marL="171450" rtl="0" algn="l">
              <a:lnSpc>
                <a:spcPct val="115000"/>
              </a:lnSpc>
              <a:spcBef>
                <a:spcPts val="0"/>
              </a:spcBef>
              <a:spcAft>
                <a:spcPts val="0"/>
              </a:spcAft>
              <a:buClr>
                <a:schemeClr val="dk1"/>
              </a:buClr>
              <a:buSzPts val="900"/>
              <a:buChar char="●"/>
            </a:pPr>
            <a:r>
              <a:rPr lang="es" sz="900">
                <a:solidFill>
                  <a:schemeClr val="dk1"/>
                </a:solidFill>
              </a:rPr>
              <a:t>½ teaspoons of salt</a:t>
            </a:r>
            <a:endParaRPr sz="900">
              <a:solidFill>
                <a:schemeClr val="dk1"/>
              </a:solidFill>
            </a:endParaRPr>
          </a:p>
          <a:p>
            <a:pPr indent="-171450" lvl="0" marL="171450" rtl="0" algn="l">
              <a:lnSpc>
                <a:spcPct val="115000"/>
              </a:lnSpc>
              <a:spcBef>
                <a:spcPts val="0"/>
              </a:spcBef>
              <a:spcAft>
                <a:spcPts val="0"/>
              </a:spcAft>
              <a:buClr>
                <a:schemeClr val="dk1"/>
              </a:buClr>
              <a:buSzPts val="900"/>
              <a:buChar char="●"/>
            </a:pPr>
            <a:r>
              <a:rPr lang="es" sz="900">
                <a:solidFill>
                  <a:schemeClr val="dk1"/>
                </a:solidFill>
              </a:rPr>
              <a:t>½ teaspoons of extra virgin olive oil</a:t>
            </a:r>
            <a:endParaRPr sz="1100">
              <a:solidFill>
                <a:schemeClr val="dk1"/>
              </a:solidFill>
              <a:latin typeface="Times New Roman"/>
              <a:ea typeface="Times New Roman"/>
              <a:cs typeface="Times New Roman"/>
              <a:sym typeface="Times New Roman"/>
            </a:endParaRPr>
          </a:p>
        </p:txBody>
      </p:sp>
      <p:sp>
        <p:nvSpPr>
          <p:cNvPr id="598" name="Google Shape;598;p73"/>
          <p:cNvSpPr txBox="1"/>
          <p:nvPr/>
        </p:nvSpPr>
        <p:spPr>
          <a:xfrm>
            <a:off x="2989350" y="4652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1800">
                <a:latin typeface="Open Sans"/>
                <a:ea typeface="Open Sans"/>
                <a:cs typeface="Open Sans"/>
                <a:sym typeface="Open Sans"/>
              </a:rPr>
              <a:t>Lola Gonzalez</a:t>
            </a:r>
            <a:endParaRPr sz="400"/>
          </a:p>
        </p:txBody>
      </p:sp>
      <p:sp>
        <p:nvSpPr>
          <p:cNvPr id="599" name="Google Shape;599;p73"/>
          <p:cNvSpPr txBox="1"/>
          <p:nvPr/>
        </p:nvSpPr>
        <p:spPr>
          <a:xfrm>
            <a:off x="2585700" y="745750"/>
            <a:ext cx="25365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1200"/>
              <a:t>Recipe Type: </a:t>
            </a:r>
            <a:r>
              <a:rPr i="1" lang="es" sz="1200">
                <a:solidFill>
                  <a:schemeClr val="dk1"/>
                </a:solidFill>
              </a:rPr>
              <a:t>Entrée</a:t>
            </a:r>
            <a:endParaRPr i="1" sz="1200"/>
          </a:p>
        </p:txBody>
      </p:sp>
      <p:sp>
        <p:nvSpPr>
          <p:cNvPr id="600" name="Google Shape;600;p73"/>
          <p:cNvSpPr txBox="1"/>
          <p:nvPr/>
        </p:nvSpPr>
        <p:spPr>
          <a:xfrm>
            <a:off x="5969400" y="730163"/>
            <a:ext cx="3174600" cy="3831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1200"/>
              <a:t>Number of Servings: </a:t>
            </a:r>
            <a:r>
              <a:rPr i="1" lang="es" sz="1200">
                <a:solidFill>
                  <a:schemeClr val="dk1"/>
                </a:solidFill>
              </a:rPr>
              <a:t>Six servings of pasta</a:t>
            </a:r>
            <a:endParaRPr i="1" sz="1200"/>
          </a:p>
        </p:txBody>
      </p:sp>
      <p:sp>
        <p:nvSpPr>
          <p:cNvPr id="601" name="Google Shape;601;p73"/>
          <p:cNvSpPr txBox="1"/>
          <p:nvPr/>
        </p:nvSpPr>
        <p:spPr>
          <a:xfrm>
            <a:off x="53350" y="1867450"/>
            <a:ext cx="9090600" cy="327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100">
                <a:latin typeface="Open Sans"/>
                <a:ea typeface="Open Sans"/>
                <a:cs typeface="Open Sans"/>
                <a:sym typeface="Open Sans"/>
              </a:rPr>
              <a:t>PROCEDURE: </a:t>
            </a:r>
            <a:r>
              <a:rPr b="1" lang="es" sz="750">
                <a:latin typeface="Open Sans"/>
                <a:ea typeface="Open Sans"/>
                <a:cs typeface="Open Sans"/>
                <a:sym typeface="Open Sans"/>
              </a:rPr>
              <a:t>Pasta:</a:t>
            </a:r>
            <a:endParaRPr b="1" sz="750">
              <a:latin typeface="Open Sans"/>
              <a:ea typeface="Open Sans"/>
              <a:cs typeface="Open Sans"/>
              <a:sym typeface="Open Sans"/>
            </a:endParaRPr>
          </a:p>
          <a:p>
            <a:pPr indent="-104775" lvl="0" marL="114300" rtl="0" algn="l">
              <a:lnSpc>
                <a:spcPct val="115000"/>
              </a:lnSpc>
              <a:spcBef>
                <a:spcPts val="0"/>
              </a:spcBef>
              <a:spcAft>
                <a:spcPts val="0"/>
              </a:spcAft>
              <a:buClr>
                <a:schemeClr val="dk1"/>
              </a:buClr>
              <a:buSzPts val="750"/>
              <a:buAutoNum type="arabicPeriod"/>
            </a:pPr>
            <a:r>
              <a:rPr b="1" lang="es" sz="750">
                <a:solidFill>
                  <a:schemeClr val="dk1"/>
                </a:solidFill>
                <a:highlight>
                  <a:srgbClr val="FFFFFF"/>
                </a:highlight>
              </a:rPr>
              <a:t>Form a ball.</a:t>
            </a:r>
            <a:r>
              <a:rPr lang="es" sz="750">
                <a:solidFill>
                  <a:schemeClr val="dk1"/>
                </a:solidFill>
                <a:highlight>
                  <a:srgbClr val="FFFFFF"/>
                </a:highlight>
              </a:rPr>
              <a:t> On a marble or wooden work surface, pile the flour into a mound. Make a well in the center of the mound. In a small bowl, beat the eggs, salt, and olive oil together with a fork until blended, and then pour them in the well. Continue beating the egg mixture with the fork, gradually drawing in flour from the sides of the well until the egg has been absorbed by the flour. If needed, drizzle a small amount of warm water, and continue mixing. Once the dough has formed, clean your hands and the work surface.</a:t>
            </a:r>
            <a:endParaRPr sz="750">
              <a:solidFill>
                <a:schemeClr val="dk1"/>
              </a:solidFill>
              <a:highlight>
                <a:srgbClr val="FFFFFF"/>
              </a:highlight>
            </a:endParaRPr>
          </a:p>
          <a:p>
            <a:pPr indent="-104775" lvl="0" marL="114300" rtl="0" algn="l">
              <a:lnSpc>
                <a:spcPct val="115000"/>
              </a:lnSpc>
              <a:spcBef>
                <a:spcPts val="0"/>
              </a:spcBef>
              <a:spcAft>
                <a:spcPts val="0"/>
              </a:spcAft>
              <a:buClr>
                <a:schemeClr val="dk1"/>
              </a:buClr>
              <a:buSzPts val="750"/>
              <a:buAutoNum type="arabicPeriod"/>
            </a:pPr>
            <a:r>
              <a:rPr b="1" lang="es" sz="750">
                <a:solidFill>
                  <a:schemeClr val="dk1"/>
                </a:solidFill>
                <a:highlight>
                  <a:srgbClr val="FFFFFF"/>
                </a:highlight>
              </a:rPr>
              <a:t>Knead and knead (and knead).</a:t>
            </a:r>
            <a:r>
              <a:rPr lang="es" sz="750">
                <a:solidFill>
                  <a:schemeClr val="dk1"/>
                </a:solidFill>
                <a:highlight>
                  <a:srgbClr val="FFFFFF"/>
                </a:highlight>
              </a:rPr>
              <a:t> Flour the work surface again. Knead the dough: press the heel of one hand deep into the ball, keeping your fingers high, then press down on the dough while pushing it firmly away from you. The dough will stretch and roll under your hand like a large shell. Turn the dough over, then press into the dough, first the knuckles of one hand, then with the other; do this about ten times with the knuckles of each hand. Then repeat the stretching and knuckling process, using more flour if needed to prevent sticking, until the dough is smooth and silky, for about 10 to 20 minutes. Roll the dough into a smooth ball.</a:t>
            </a:r>
            <a:endParaRPr sz="750">
              <a:solidFill>
                <a:schemeClr val="dk1"/>
              </a:solidFill>
              <a:highlight>
                <a:srgbClr val="FFFFFF"/>
              </a:highlight>
            </a:endParaRPr>
          </a:p>
          <a:p>
            <a:pPr indent="-104775" lvl="0" marL="114300" rtl="0" algn="l">
              <a:lnSpc>
                <a:spcPct val="115000"/>
              </a:lnSpc>
              <a:spcBef>
                <a:spcPts val="0"/>
              </a:spcBef>
              <a:spcAft>
                <a:spcPts val="0"/>
              </a:spcAft>
              <a:buClr>
                <a:schemeClr val="dk1"/>
              </a:buClr>
              <a:buSzPts val="750"/>
              <a:buAutoNum type="arabicPeriod"/>
            </a:pPr>
            <a:r>
              <a:rPr b="1" lang="es" sz="750">
                <a:solidFill>
                  <a:schemeClr val="dk1"/>
                </a:solidFill>
                <a:highlight>
                  <a:srgbClr val="FFFFFF"/>
                </a:highlight>
              </a:rPr>
              <a:t>Rest.</a:t>
            </a:r>
            <a:r>
              <a:rPr lang="es" sz="750">
                <a:solidFill>
                  <a:schemeClr val="dk1"/>
                </a:solidFill>
                <a:highlight>
                  <a:srgbClr val="FFFFFF"/>
                </a:highlight>
              </a:rPr>
              <a:t> Place the dough in a small bowl and cover with plastic wrap. Let the dough rest for at least 1 hour at room temperature or up to 1 day in the refrigerator, before rolling and shaping the pasta. If the dough has been refrigerated, let it stand at room temperature for at least 1 hour before rolling and shaping.</a:t>
            </a:r>
            <a:endParaRPr sz="750">
              <a:solidFill>
                <a:schemeClr val="dk1"/>
              </a:solidFill>
              <a:highlight>
                <a:srgbClr val="FFFFFF"/>
              </a:highlight>
            </a:endParaRPr>
          </a:p>
          <a:p>
            <a:pPr indent="-104775" lvl="0" marL="114300" rtl="0" algn="l">
              <a:lnSpc>
                <a:spcPct val="115000"/>
              </a:lnSpc>
              <a:spcBef>
                <a:spcPts val="0"/>
              </a:spcBef>
              <a:spcAft>
                <a:spcPts val="0"/>
              </a:spcAft>
              <a:buSzPts val="750"/>
              <a:buAutoNum type="arabicPeriod"/>
            </a:pPr>
            <a:r>
              <a:rPr b="1" lang="es" sz="750">
                <a:solidFill>
                  <a:schemeClr val="dk1"/>
                </a:solidFill>
                <a:highlight>
                  <a:srgbClr val="FFFFFF"/>
                </a:highlight>
              </a:rPr>
              <a:t>Roll.</a:t>
            </a:r>
            <a:r>
              <a:rPr lang="es" sz="750">
                <a:solidFill>
                  <a:schemeClr val="dk1"/>
                </a:solidFill>
                <a:highlight>
                  <a:srgbClr val="FFFFFF"/>
                </a:highlight>
              </a:rPr>
              <a:t> Shape the dough into a rough </a:t>
            </a:r>
            <a:r>
              <a:rPr lang="es" sz="750"/>
              <a:t>circle. Lightly flour the clean work surface. With a rolling pin, begin rolling the dough as you would a pastry crust, starting in the center and rolling away from you to the outer edge. Turn the dough a quarter-turn, and repeat, working your way around, until the sheet of dough is 1/8 inch thin or less. Scatter a small amount of flour on the dough whenever it starts to stick to the surface or the rolling pin. Italian tradition dictates that the sheet of dough be transparent enough to read the text beneath.</a:t>
            </a:r>
            <a:endParaRPr sz="750"/>
          </a:p>
          <a:p>
            <a:pPr indent="-104775" lvl="0" marL="114300" rtl="0" algn="l">
              <a:lnSpc>
                <a:spcPct val="115000"/>
              </a:lnSpc>
              <a:spcBef>
                <a:spcPts val="0"/>
              </a:spcBef>
              <a:spcAft>
                <a:spcPts val="0"/>
              </a:spcAft>
              <a:buSzPts val="750"/>
              <a:buAutoNum type="arabicPeriod"/>
            </a:pPr>
            <a:r>
              <a:rPr lang="es" sz="750"/>
              <a:t>Shape. From orecchiette to lumache, there are hundreds of shapes of fresh pasta. For a simple hand-cut tagliatelle, gently roll the sheet of dough around the rolling pin, and slip it off onto a clean, lightly floured work surface. Cut the roll of dough into strips the desired width, then gently lift them in the air and drop on a dishtowel, separated. Repeat with the remaining sheets of dough.</a:t>
            </a:r>
            <a:endParaRPr sz="750"/>
          </a:p>
          <a:p>
            <a:pPr indent="-104775" lvl="0" marL="114300" rtl="0" algn="l">
              <a:lnSpc>
                <a:spcPct val="115000"/>
              </a:lnSpc>
              <a:spcBef>
                <a:spcPts val="0"/>
              </a:spcBef>
              <a:spcAft>
                <a:spcPts val="0"/>
              </a:spcAft>
              <a:buSzPts val="750"/>
              <a:buAutoNum type="arabicPeriod"/>
            </a:pPr>
            <a:r>
              <a:rPr b="1" lang="es" sz="750"/>
              <a:t>Cook. </a:t>
            </a:r>
            <a:r>
              <a:rPr lang="es" sz="750"/>
              <a:t>Fresh egg pasta cooks in a flash (think: 10 to 15 seconds). As soon as it rises to the surface of the heavily-salted cooking water, it is likely ready. A taste test will show if it is al dente enough.</a:t>
            </a:r>
            <a:endParaRPr sz="750"/>
          </a:p>
          <a:p>
            <a:pPr indent="-104775" lvl="0" marL="114300" rtl="0" algn="l">
              <a:lnSpc>
                <a:spcPct val="115000"/>
              </a:lnSpc>
              <a:spcBef>
                <a:spcPts val="0"/>
              </a:spcBef>
              <a:spcAft>
                <a:spcPts val="0"/>
              </a:spcAft>
              <a:buSzPts val="750"/>
              <a:buAutoNum type="arabicPeriod"/>
            </a:pPr>
            <a:r>
              <a:rPr b="1" lang="es" sz="750"/>
              <a:t>Serve.</a:t>
            </a:r>
            <a:r>
              <a:rPr lang="es" sz="750"/>
              <a:t> Every pasta variety and shape pairs uniquely with various sauces. Tagliatelle ribbons are delicious with a heavier sauce featuring meat or seasonal vegetables.</a:t>
            </a:r>
            <a:endParaRPr sz="750"/>
          </a:p>
          <a:p>
            <a:pPr indent="0" lvl="0" marL="0" rtl="0" algn="l">
              <a:spcBef>
                <a:spcPts val="0"/>
              </a:spcBef>
              <a:spcAft>
                <a:spcPts val="0"/>
              </a:spcAft>
              <a:buNone/>
            </a:pPr>
            <a:r>
              <a:rPr b="1" lang="es" sz="750"/>
              <a:t>Tomato Sauce:</a:t>
            </a:r>
            <a:endParaRPr b="1" sz="750"/>
          </a:p>
          <a:p>
            <a:pPr indent="-104775" lvl="0" marL="114300" rtl="0" algn="l">
              <a:spcBef>
                <a:spcPts val="0"/>
              </a:spcBef>
              <a:spcAft>
                <a:spcPts val="0"/>
              </a:spcAft>
              <a:buSzPts val="750"/>
              <a:buAutoNum type="arabicPeriod"/>
            </a:pPr>
            <a:r>
              <a:rPr lang="es" sz="750"/>
              <a:t>Place a saucepan on the stove, and heat the extra virgin olive oil over medium heat. Using the heel of your hand, crush 2 of the garlic cloves, and add them to the olive oil, cooking them until they are golden brown.</a:t>
            </a:r>
            <a:endParaRPr sz="750"/>
          </a:p>
          <a:p>
            <a:pPr indent="-104775" lvl="0" marL="114300" rtl="0" algn="l">
              <a:spcBef>
                <a:spcPts val="0"/>
              </a:spcBef>
              <a:spcAft>
                <a:spcPts val="0"/>
              </a:spcAft>
              <a:buSzPts val="750"/>
              <a:buAutoNum type="arabicPeriod"/>
            </a:pPr>
            <a:r>
              <a:rPr lang="es" sz="750"/>
              <a:t>Once the garlic is brown, add the peperoncino, and then immediately add the crushed tomatoes to the saucepan. Mix the tomatoes, and season them with salt, to taste. Simmer the sauce over low heat for approximately 20 minutes so that it begins to thicken.</a:t>
            </a:r>
            <a:endParaRPr sz="750"/>
          </a:p>
          <a:p>
            <a:pPr indent="-104775" lvl="0" marL="114300" rtl="0" algn="l">
              <a:spcBef>
                <a:spcPts val="0"/>
              </a:spcBef>
              <a:spcAft>
                <a:spcPts val="0"/>
              </a:spcAft>
              <a:buSzPts val="750"/>
              <a:buAutoNum type="arabicPeriod"/>
            </a:pPr>
            <a:r>
              <a:rPr lang="es" sz="750"/>
              <a:t>Turn off the heat, and add the basil sprigs while the sauce is cooling, remembering to remove them once the sauce has cooled completely. The tomato sauce should be a rich red color. If it is brick red, it is too thick and needs to be thinned with water. Incorporate the sauce into your favorite dish, and enjoy!</a:t>
            </a:r>
            <a:endParaRPr b="1" sz="750">
              <a:solidFill>
                <a:schemeClr val="dk1"/>
              </a:solidFill>
              <a:highlight>
                <a:srgbClr val="FFFFFF"/>
              </a:highlight>
            </a:endParaRPr>
          </a:p>
        </p:txBody>
      </p:sp>
      <p:sp>
        <p:nvSpPr>
          <p:cNvPr id="602" name="Google Shape;602;p73"/>
          <p:cNvSpPr txBox="1"/>
          <p:nvPr/>
        </p:nvSpPr>
        <p:spPr>
          <a:xfrm>
            <a:off x="4962075" y="965625"/>
            <a:ext cx="1963500" cy="109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s" sz="900">
                <a:solidFill>
                  <a:schemeClr val="dk1"/>
                </a:solidFill>
              </a:rPr>
              <a:t>Tomato Sauce:</a:t>
            </a:r>
            <a:endParaRPr sz="900">
              <a:solidFill>
                <a:schemeClr val="dk1"/>
              </a:solidFill>
            </a:endParaRPr>
          </a:p>
          <a:p>
            <a:pPr indent="-285750" lvl="0" marL="285750" rtl="0" algn="l">
              <a:lnSpc>
                <a:spcPct val="115000"/>
              </a:lnSpc>
              <a:spcBef>
                <a:spcPts val="0"/>
              </a:spcBef>
              <a:spcAft>
                <a:spcPts val="0"/>
              </a:spcAft>
              <a:buClr>
                <a:schemeClr val="dk1"/>
              </a:buClr>
              <a:buSzPts val="900"/>
              <a:buChar char="●"/>
            </a:pPr>
            <a:r>
              <a:rPr lang="es" sz="900">
                <a:solidFill>
                  <a:schemeClr val="dk1"/>
                </a:solidFill>
              </a:rPr>
              <a:t>4 tablespoons extra virgin olive oil, plus more for finishing</a:t>
            </a:r>
            <a:endParaRPr sz="900">
              <a:solidFill>
                <a:schemeClr val="dk1"/>
              </a:solidFill>
            </a:endParaRPr>
          </a:p>
          <a:p>
            <a:pPr indent="-285750" lvl="0" marL="285750" rtl="0" algn="l">
              <a:lnSpc>
                <a:spcPct val="115000"/>
              </a:lnSpc>
              <a:spcBef>
                <a:spcPts val="0"/>
              </a:spcBef>
              <a:spcAft>
                <a:spcPts val="0"/>
              </a:spcAft>
              <a:buClr>
                <a:schemeClr val="dk1"/>
              </a:buClr>
              <a:buSzPts val="900"/>
              <a:buChar char="●"/>
            </a:pPr>
            <a:r>
              <a:rPr lang="es" sz="900">
                <a:solidFill>
                  <a:schemeClr val="dk1"/>
                </a:solidFill>
              </a:rPr>
              <a:t>2 garlic cloves</a:t>
            </a:r>
            <a:endParaRPr sz="900">
              <a:solidFill>
                <a:schemeClr val="dk1"/>
              </a:solidFill>
            </a:endParaRPr>
          </a:p>
          <a:p>
            <a:pPr indent="-285750" lvl="0" marL="285750" rtl="0" algn="l">
              <a:lnSpc>
                <a:spcPct val="115000"/>
              </a:lnSpc>
              <a:spcBef>
                <a:spcPts val="0"/>
              </a:spcBef>
              <a:spcAft>
                <a:spcPts val="0"/>
              </a:spcAft>
              <a:buClr>
                <a:schemeClr val="dk1"/>
              </a:buClr>
              <a:buSzPts val="900"/>
              <a:buChar char="●"/>
            </a:pPr>
            <a:r>
              <a:rPr lang="es" sz="900">
                <a:solidFill>
                  <a:schemeClr val="dk1"/>
                </a:solidFill>
              </a:rPr>
              <a:t>1 pinch peperoncino</a:t>
            </a:r>
            <a:endParaRPr sz="1300"/>
          </a:p>
        </p:txBody>
      </p:sp>
      <p:sp>
        <p:nvSpPr>
          <p:cNvPr id="603" name="Google Shape;603;p73"/>
          <p:cNvSpPr txBox="1"/>
          <p:nvPr/>
        </p:nvSpPr>
        <p:spPr>
          <a:xfrm>
            <a:off x="6989550" y="1085775"/>
            <a:ext cx="1931400" cy="1072200"/>
          </a:xfrm>
          <a:prstGeom prst="rect">
            <a:avLst/>
          </a:prstGeom>
          <a:noFill/>
          <a:ln>
            <a:noFill/>
          </a:ln>
        </p:spPr>
        <p:txBody>
          <a:bodyPr anchorCtr="0" anchor="t" bIns="91425" lIns="91425" spcFirstLastPara="1" rIns="91425" wrap="square" tIns="91425">
            <a:noAutofit/>
          </a:bodyPr>
          <a:lstStyle/>
          <a:p>
            <a:pPr indent="-171450" lvl="0" marL="57150" rtl="0" algn="l">
              <a:lnSpc>
                <a:spcPct val="115000"/>
              </a:lnSpc>
              <a:spcBef>
                <a:spcPts val="0"/>
              </a:spcBef>
              <a:spcAft>
                <a:spcPts val="0"/>
              </a:spcAft>
              <a:buClr>
                <a:schemeClr val="dk1"/>
              </a:buClr>
              <a:buSzPts val="900"/>
              <a:buChar char="●"/>
            </a:pPr>
            <a:r>
              <a:rPr lang="es" sz="900">
                <a:solidFill>
                  <a:schemeClr val="dk1"/>
                </a:solidFill>
              </a:rPr>
              <a:t>1 (16-ounce) can whole, peeled Mutti Italian tomatoes, crushed by hand</a:t>
            </a:r>
            <a:endParaRPr sz="900">
              <a:solidFill>
                <a:schemeClr val="dk1"/>
              </a:solidFill>
            </a:endParaRPr>
          </a:p>
          <a:p>
            <a:pPr indent="-171450" lvl="0" marL="57150" rtl="0" algn="l">
              <a:lnSpc>
                <a:spcPct val="115000"/>
              </a:lnSpc>
              <a:spcBef>
                <a:spcPts val="0"/>
              </a:spcBef>
              <a:spcAft>
                <a:spcPts val="0"/>
              </a:spcAft>
              <a:buClr>
                <a:schemeClr val="dk1"/>
              </a:buClr>
              <a:buSzPts val="900"/>
              <a:buChar char="●"/>
            </a:pPr>
            <a:r>
              <a:rPr lang="es" sz="900">
                <a:solidFill>
                  <a:schemeClr val="dk1"/>
                </a:solidFill>
              </a:rPr>
              <a:t>3-4 sprigs basil</a:t>
            </a:r>
            <a:endParaRPr sz="1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9"/>
          <p:cNvSpPr txBox="1"/>
          <p:nvPr/>
        </p:nvSpPr>
        <p:spPr>
          <a:xfrm>
            <a:off x="3295950" y="157450"/>
            <a:ext cx="58272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800">
                <a:latin typeface="Open Sans"/>
                <a:ea typeface="Open Sans"/>
                <a:cs typeface="Open Sans"/>
                <a:sym typeface="Open Sans"/>
              </a:rPr>
              <a:t>My Dads Famous Steak</a:t>
            </a:r>
            <a:endParaRPr sz="700"/>
          </a:p>
        </p:txBody>
      </p:sp>
      <p:sp>
        <p:nvSpPr>
          <p:cNvPr id="137" name="Google Shape;137;p29"/>
          <p:cNvSpPr txBox="1"/>
          <p:nvPr/>
        </p:nvSpPr>
        <p:spPr>
          <a:xfrm>
            <a:off x="3295950" y="139742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rtl="0" algn="l">
              <a:spcBef>
                <a:spcPts val="0"/>
              </a:spcBef>
              <a:spcAft>
                <a:spcPts val="0"/>
              </a:spcAft>
              <a:buSzPts val="1600"/>
              <a:buChar char="●"/>
            </a:pPr>
            <a:r>
              <a:rPr lang="es" sz="1200">
                <a:solidFill>
                  <a:schemeClr val="dk1"/>
                </a:solidFill>
              </a:rPr>
              <a:t>1 cup olive oil</a:t>
            </a:r>
            <a:endParaRPr sz="1200">
              <a:solidFill>
                <a:schemeClr val="dk1"/>
              </a:solidFill>
            </a:endParaRPr>
          </a:p>
          <a:p>
            <a:pPr indent="-330200" lvl="0" marL="457200" rtl="0" algn="l">
              <a:spcBef>
                <a:spcPts val="500"/>
              </a:spcBef>
              <a:spcAft>
                <a:spcPts val="0"/>
              </a:spcAft>
              <a:buSzPts val="1600"/>
              <a:buChar char="●"/>
            </a:pPr>
            <a:r>
              <a:rPr lang="es" sz="1200">
                <a:solidFill>
                  <a:schemeClr val="dk1"/>
                </a:solidFill>
              </a:rPr>
              <a:t> 2 tablespoon honey</a:t>
            </a:r>
            <a:endParaRPr sz="1200">
              <a:solidFill>
                <a:schemeClr val="dk1"/>
              </a:solidFill>
            </a:endParaRPr>
          </a:p>
          <a:p>
            <a:pPr indent="-330200" lvl="0" marL="457200" rtl="0" algn="l">
              <a:spcBef>
                <a:spcPts val="500"/>
              </a:spcBef>
              <a:spcAft>
                <a:spcPts val="0"/>
              </a:spcAft>
              <a:buSzPts val="1600"/>
              <a:buChar char="●"/>
            </a:pPr>
            <a:r>
              <a:rPr lang="es" sz="1200">
                <a:solidFill>
                  <a:schemeClr val="dk1"/>
                </a:solidFill>
              </a:rPr>
              <a:t>salt and freshly ground black pepper</a:t>
            </a:r>
            <a:endParaRPr sz="1200">
              <a:solidFill>
                <a:schemeClr val="dk1"/>
              </a:solidFill>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i="0" sz="1600" u="none" cap="none" strike="noStrike">
              <a:solidFill>
                <a:srgbClr val="000000"/>
              </a:solidFill>
            </a:endParaRPr>
          </a:p>
        </p:txBody>
      </p:sp>
      <p:sp>
        <p:nvSpPr>
          <p:cNvPr id="138" name="Google Shape;138;p29"/>
          <p:cNvSpPr txBox="1"/>
          <p:nvPr/>
        </p:nvSpPr>
        <p:spPr>
          <a:xfrm>
            <a:off x="32959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t> Jude Van Ooyen</a:t>
            </a:r>
            <a:endParaRPr sz="600"/>
          </a:p>
        </p:txBody>
      </p:sp>
      <p:sp>
        <p:nvSpPr>
          <p:cNvPr id="139" name="Google Shape;139;p29"/>
          <p:cNvSpPr txBox="1"/>
          <p:nvPr/>
        </p:nvSpPr>
        <p:spPr>
          <a:xfrm>
            <a:off x="68773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             </a:t>
            </a:r>
            <a:r>
              <a:rPr i="1" lang="es"/>
              <a:t>4 people</a:t>
            </a:r>
            <a:endParaRPr i="1" sz="600"/>
          </a:p>
        </p:txBody>
      </p:sp>
      <p:sp>
        <p:nvSpPr>
          <p:cNvPr id="140" name="Google Shape;140;p29"/>
          <p:cNvSpPr txBox="1"/>
          <p:nvPr/>
        </p:nvSpPr>
        <p:spPr>
          <a:xfrm>
            <a:off x="6259700" y="1433650"/>
            <a:ext cx="2754000" cy="146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rtl="0" algn="l">
              <a:spcBef>
                <a:spcPts val="0"/>
              </a:spcBef>
              <a:spcAft>
                <a:spcPts val="0"/>
              </a:spcAft>
              <a:buSzPts val="1600"/>
              <a:buChar char="●"/>
            </a:pPr>
            <a:r>
              <a:rPr lang="es" sz="1200">
                <a:solidFill>
                  <a:schemeClr val="dk1"/>
                </a:solidFill>
              </a:rPr>
              <a:t>half cup balsamic vinegar</a:t>
            </a:r>
            <a:endParaRPr/>
          </a:p>
          <a:p>
            <a:pPr indent="-330200" lvl="0" marL="457200" rtl="0" algn="l">
              <a:spcBef>
                <a:spcPts val="500"/>
              </a:spcBef>
              <a:spcAft>
                <a:spcPts val="0"/>
              </a:spcAft>
              <a:buSzPts val="1600"/>
              <a:buFont typeface="Open Sans"/>
              <a:buChar char="●"/>
            </a:pPr>
            <a:r>
              <a:rPr lang="es" sz="1200">
                <a:solidFill>
                  <a:schemeClr val="dk1"/>
                </a:solidFill>
              </a:rPr>
              <a:t>2 tablespoons chopped </a:t>
            </a:r>
            <a:r>
              <a:rPr b="1" lang="es" sz="1200"/>
              <a:t>garlic</a:t>
            </a:r>
            <a:endParaRPr sz="1200">
              <a:solidFill>
                <a:schemeClr val="dk1"/>
              </a:solidFill>
            </a:endParaRPr>
          </a:p>
          <a:p>
            <a:pPr indent="-330200" lvl="0" marL="457200" rtl="0" algn="l">
              <a:spcBef>
                <a:spcPts val="500"/>
              </a:spcBef>
              <a:spcAft>
                <a:spcPts val="0"/>
              </a:spcAft>
              <a:buSzPts val="1600"/>
              <a:buChar char="●"/>
            </a:pPr>
            <a:r>
              <a:rPr lang="es" sz="1200">
                <a:solidFill>
                  <a:schemeClr val="dk1"/>
                </a:solidFill>
              </a:rPr>
              <a:t> 1 tablespoon dijon mustard</a:t>
            </a:r>
            <a:endParaRPr sz="1200">
              <a:solidFill>
                <a:schemeClr val="dk1"/>
              </a:solidFill>
            </a:endParaRPr>
          </a:p>
          <a:p>
            <a:pPr indent="-330200" lvl="0" marL="457200" rtl="0" algn="l">
              <a:spcBef>
                <a:spcPts val="500"/>
              </a:spcBef>
              <a:spcAft>
                <a:spcPts val="0"/>
              </a:spcAft>
              <a:buSzPts val="1600"/>
              <a:buChar char="●"/>
            </a:pPr>
            <a:r>
              <a:rPr lang="es" sz="1200">
                <a:solidFill>
                  <a:schemeClr val="dk1"/>
                </a:solidFill>
              </a:rPr>
              <a:t>3 pounds skirt steak</a:t>
            </a:r>
            <a:endParaRPr sz="1200">
              <a:solidFill>
                <a:schemeClr val="dk1"/>
              </a:solidFill>
            </a:endParaRPr>
          </a:p>
          <a:p>
            <a:pPr indent="0" lvl="0" marL="0" rtl="0" algn="l">
              <a:spcBef>
                <a:spcPts val="500"/>
              </a:spcBef>
              <a:spcAft>
                <a:spcPts val="0"/>
              </a:spcAft>
              <a:buClr>
                <a:srgbClr val="000000"/>
              </a:buClr>
              <a:buSzPts val="1100"/>
              <a:buFont typeface="Arial"/>
              <a:buNone/>
            </a:pPr>
            <a:r>
              <a:t/>
            </a:r>
            <a:endParaRPr>
              <a:solidFill>
                <a:schemeClr val="dk1"/>
              </a:solidFill>
            </a:endParaRPr>
          </a:p>
          <a:p>
            <a:pPr indent="0" lvl="0" marL="457200" rtl="0" algn="l">
              <a:spcBef>
                <a:spcPts val="0"/>
              </a:spcBef>
              <a:spcAft>
                <a:spcPts val="0"/>
              </a:spcAft>
              <a:buNone/>
            </a:pPr>
            <a:r>
              <a:t/>
            </a:r>
            <a:endParaRPr sz="1200">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i="0" sz="1600" u="none" cap="none" strike="noStrike">
              <a:solidFill>
                <a:srgbClr val="000000"/>
              </a:solidFill>
            </a:endParaRPr>
          </a:p>
        </p:txBody>
      </p:sp>
      <p:sp>
        <p:nvSpPr>
          <p:cNvPr id="141" name="Google Shape;141;p29"/>
          <p:cNvSpPr txBox="1"/>
          <p:nvPr/>
        </p:nvSpPr>
        <p:spPr>
          <a:xfrm>
            <a:off x="3295950" y="3018300"/>
            <a:ext cx="5751000" cy="21252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t>PROCEDURE:</a:t>
            </a:r>
            <a:endParaRPr b="1" sz="1600"/>
          </a:p>
          <a:p>
            <a:pPr indent="-317500" lvl="0" marL="457200" rtl="0" algn="l">
              <a:spcBef>
                <a:spcPts val="0"/>
              </a:spcBef>
              <a:spcAft>
                <a:spcPts val="0"/>
              </a:spcAft>
              <a:buSzPts val="1400"/>
              <a:buFont typeface="Open Sans"/>
              <a:buAutoNum type="arabicPeriod"/>
            </a:pPr>
            <a:r>
              <a:rPr lang="es">
                <a:solidFill>
                  <a:schemeClr val="dk1"/>
                </a:solidFill>
              </a:rPr>
              <a:t>Which together the oil, vinegar, </a:t>
            </a:r>
            <a:r>
              <a:rPr b="1" lang="es"/>
              <a:t>garlic</a:t>
            </a:r>
            <a:r>
              <a:rPr lang="es"/>
              <a:t>,</a:t>
            </a:r>
            <a:r>
              <a:rPr lang="es">
                <a:solidFill>
                  <a:schemeClr val="dk1"/>
                </a:solidFill>
              </a:rPr>
              <a:t> mustard, honey, and pepper. </a:t>
            </a:r>
            <a:endParaRPr>
              <a:solidFill>
                <a:schemeClr val="dk1"/>
              </a:solidFill>
            </a:endParaRPr>
          </a:p>
          <a:p>
            <a:pPr indent="-317500" lvl="0" marL="457200" rtl="0" algn="l">
              <a:spcBef>
                <a:spcPts val="500"/>
              </a:spcBef>
              <a:spcAft>
                <a:spcPts val="0"/>
              </a:spcAft>
              <a:buSzPts val="1400"/>
              <a:buAutoNum type="arabicPeriod"/>
            </a:pPr>
            <a:r>
              <a:rPr lang="es">
                <a:solidFill>
                  <a:schemeClr val="dk1"/>
                </a:solidFill>
              </a:rPr>
              <a:t>Pour over steak marinade wait for at least 3 hours. </a:t>
            </a:r>
            <a:endParaRPr>
              <a:solidFill>
                <a:schemeClr val="dk1"/>
              </a:solidFill>
            </a:endParaRPr>
          </a:p>
          <a:p>
            <a:pPr indent="-317500" lvl="0" marL="457200" rtl="0" algn="l">
              <a:spcBef>
                <a:spcPts val="500"/>
              </a:spcBef>
              <a:spcAft>
                <a:spcPts val="0"/>
              </a:spcAft>
              <a:buSzPts val="1400"/>
              <a:buAutoNum type="arabicPeriod"/>
            </a:pPr>
            <a:r>
              <a:rPr lang="es">
                <a:solidFill>
                  <a:schemeClr val="dk1"/>
                </a:solidFill>
              </a:rPr>
              <a:t>Grill the steak medium rare</a:t>
            </a:r>
            <a:endParaRPr/>
          </a:p>
          <a:p>
            <a:pPr indent="-317500" lvl="0" marL="457200" rtl="0" algn="l">
              <a:spcBef>
                <a:spcPts val="500"/>
              </a:spcBef>
              <a:spcAft>
                <a:spcPts val="0"/>
              </a:spcAft>
              <a:buClr>
                <a:schemeClr val="dk1"/>
              </a:buClr>
              <a:buSzPts val="1400"/>
              <a:buAutoNum type="arabicPeriod"/>
            </a:pPr>
            <a:r>
              <a:rPr lang="es">
                <a:solidFill>
                  <a:schemeClr val="dk1"/>
                </a:solidFill>
              </a:rPr>
              <a:t>Let steak rest for ten minutes and add salt to taste and serve.</a:t>
            </a:r>
            <a:endParaRPr>
              <a:solidFill>
                <a:schemeClr val="dk1"/>
              </a:solidFill>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i="0" u="none" cap="none" strike="noStrike">
              <a:solidFill>
                <a:srgbClr val="000000"/>
              </a:solidFill>
            </a:endParaRPr>
          </a:p>
        </p:txBody>
      </p:sp>
      <p:pic>
        <p:nvPicPr>
          <p:cNvPr descr="Image result for steak" id="142" name="Google Shape;142;p29"/>
          <p:cNvPicPr preferRelativeResize="0"/>
          <p:nvPr/>
        </p:nvPicPr>
        <p:blipFill rotWithShape="1">
          <a:blip r:embed="rId3">
            <a:alphaModFix/>
          </a:blip>
          <a:srcRect b="3704" l="0" r="0" t="3694"/>
          <a:stretch/>
        </p:blipFill>
        <p:spPr>
          <a:xfrm>
            <a:off x="0" y="111662"/>
            <a:ext cx="3173925" cy="2795075"/>
          </a:xfrm>
          <a:prstGeom prst="rect">
            <a:avLst/>
          </a:prstGeom>
          <a:noFill/>
          <a:ln>
            <a:noFill/>
          </a:ln>
        </p:spPr>
      </p:pic>
      <p:pic>
        <p:nvPicPr>
          <p:cNvPr descr="Image result for garlic" id="143" name="Google Shape;143;p29"/>
          <p:cNvPicPr preferRelativeResize="0"/>
          <p:nvPr/>
        </p:nvPicPr>
        <p:blipFill>
          <a:blip r:embed="rId4">
            <a:alphaModFix/>
          </a:blip>
          <a:stretch>
            <a:fillRect/>
          </a:stretch>
        </p:blipFill>
        <p:spPr>
          <a:xfrm>
            <a:off x="-7" y="3018300"/>
            <a:ext cx="3193607" cy="2125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7" name="Shape 607"/>
        <p:cNvGrpSpPr/>
        <p:nvPr/>
      </p:nvGrpSpPr>
      <p:grpSpPr>
        <a:xfrm>
          <a:off x="0" y="0"/>
          <a:ext cx="0" cy="0"/>
          <a:chOff x="0" y="0"/>
          <a:chExt cx="0" cy="0"/>
        </a:xfrm>
      </p:grpSpPr>
      <p:sp>
        <p:nvSpPr>
          <p:cNvPr id="608" name="Google Shape;608;p74"/>
          <p:cNvSpPr txBox="1"/>
          <p:nvPr/>
        </p:nvSpPr>
        <p:spPr>
          <a:xfrm>
            <a:off x="126250" y="2519350"/>
            <a:ext cx="4359600" cy="26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TOMATO</a:t>
            </a:r>
            <a:endParaRPr/>
          </a:p>
          <a:p>
            <a:pPr indent="0" lvl="0" marL="0" rtl="0" algn="l">
              <a:lnSpc>
                <a:spcPct val="150000"/>
              </a:lnSpc>
              <a:spcBef>
                <a:spcPts val="0"/>
              </a:spcBef>
              <a:spcAft>
                <a:spcPts val="0"/>
              </a:spcAft>
              <a:buClr>
                <a:schemeClr val="dk1"/>
              </a:buClr>
              <a:buSzPts val="1100"/>
              <a:buFont typeface="Arial"/>
              <a:buNone/>
            </a:pPr>
            <a:r>
              <a:rPr lang="es" sz="1000">
                <a:solidFill>
                  <a:schemeClr val="dk1"/>
                </a:solidFill>
              </a:rPr>
              <a:t>My spotlight ingredient is a tomato because tomatoes can be used to make tomato sauce which you can put in your pasta. Tomatoes are actually a fruit and not a vegetable because the tomato has seeds and only fruits have seeds. Another fact on tomatoes is that China is the country that produces the most tomatoes in the world. Tomatoes come in many different colors like green, yellow, purple, white, brown, black, orange, white, and the most common color red. The life cycle of a tomato starts with a seed, then a young plant, a mature plant, a flower, and then finally a fruit. In my opinion, I like to cut my tomato and then sprinkle salt and pepper on it. </a:t>
            </a:r>
            <a:endParaRPr sz="10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609" name="Google Shape;609;p74"/>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lnSpc>
                <a:spcPct val="150000"/>
              </a:lnSpc>
              <a:spcBef>
                <a:spcPts val="0"/>
              </a:spcBef>
              <a:spcAft>
                <a:spcPts val="0"/>
              </a:spcAft>
              <a:buClr>
                <a:schemeClr val="dk1"/>
              </a:buClr>
              <a:buSzPts val="1100"/>
              <a:buFont typeface="Arial"/>
              <a:buNone/>
            </a:pPr>
            <a:r>
              <a:rPr lang="es" sz="1000">
                <a:solidFill>
                  <a:schemeClr val="dk1"/>
                </a:solidFill>
              </a:rPr>
              <a:t>This recipe is significant to my family because we all make it together and we have lots of fun doing it. The recipe also is originated in Italy although the pasta was made in China. In my opinion, I think this recipe is delicious because when I make it I use fresh ingredients so that it is healthy and so it has more flavor.  This pasta dough recipe can also have additional ingredients like basil to give it a stronger flavor. My family likes to eat this dish when we have guests over because it is a delicious and fun food to eat.</a:t>
            </a:r>
            <a:endParaRPr b="1" sz="1000">
              <a:solidFill>
                <a:schemeClr val="dk1"/>
              </a:solidFill>
            </a:endParaRPr>
          </a:p>
          <a:p>
            <a:pPr indent="0" lvl="0" marL="0" rtl="0" algn="l">
              <a:lnSpc>
                <a:spcPct val="200000"/>
              </a:lnSpc>
              <a:spcBef>
                <a:spcPts val="0"/>
              </a:spcBef>
              <a:spcAft>
                <a:spcPts val="0"/>
              </a:spcAft>
              <a:buClr>
                <a:schemeClr val="dk1"/>
              </a:buClr>
              <a:buSzPts val="1100"/>
              <a:buFont typeface="Arial"/>
              <a:buNone/>
            </a:pPr>
            <a:r>
              <a:t/>
            </a:r>
            <a:endParaRPr sz="900">
              <a:solidFill>
                <a:schemeClr val="dk1"/>
              </a:solidFill>
              <a:latin typeface="Times New Roman"/>
              <a:ea typeface="Times New Roman"/>
              <a:cs typeface="Times New Roman"/>
              <a:sym typeface="Times New Roman"/>
            </a:endParaRPr>
          </a:p>
          <a:p>
            <a:pPr indent="0" lvl="0" marL="0" rtl="0" algn="l">
              <a:lnSpc>
                <a:spcPct val="200000"/>
              </a:lnSpc>
              <a:spcBef>
                <a:spcPts val="0"/>
              </a:spcBef>
              <a:spcAft>
                <a:spcPts val="0"/>
              </a:spcAft>
              <a:buClr>
                <a:schemeClr val="dk1"/>
              </a:buClr>
              <a:buSzPts val="1100"/>
              <a:buFont typeface="Arial"/>
              <a:buNone/>
            </a:pPr>
            <a:r>
              <a:t/>
            </a:r>
            <a:endParaRPr sz="900">
              <a:solidFill>
                <a:schemeClr val="dk1"/>
              </a:solidFill>
              <a:latin typeface="Times New Roman"/>
              <a:ea typeface="Times New Roman"/>
              <a:cs typeface="Times New Roman"/>
              <a:sym typeface="Times New Roman"/>
            </a:endParaRPr>
          </a:p>
        </p:txBody>
      </p:sp>
      <p:pic>
        <p:nvPicPr>
          <p:cNvPr id="610" name="Google Shape;610;p74"/>
          <p:cNvPicPr preferRelativeResize="0"/>
          <p:nvPr/>
        </p:nvPicPr>
        <p:blipFill rotWithShape="1">
          <a:blip r:embed="rId3">
            <a:alphaModFix/>
          </a:blip>
          <a:srcRect b="8902" l="0" r="0" t="8894"/>
          <a:stretch/>
        </p:blipFill>
        <p:spPr>
          <a:xfrm>
            <a:off x="126250" y="97525"/>
            <a:ext cx="4359600" cy="2395200"/>
          </a:xfrm>
          <a:prstGeom prst="rect">
            <a:avLst/>
          </a:prstGeom>
          <a:noFill/>
          <a:ln>
            <a:noFill/>
          </a:ln>
        </p:spPr>
      </p:pic>
      <p:pic>
        <p:nvPicPr>
          <p:cNvPr id="611" name="Google Shape;611;p74"/>
          <p:cNvPicPr preferRelativeResize="0"/>
          <p:nvPr/>
        </p:nvPicPr>
        <p:blipFill rotWithShape="1">
          <a:blip r:embed="rId4">
            <a:alphaModFix/>
          </a:blip>
          <a:srcRect b="23013" l="0" r="0" t="23013"/>
          <a:stretch/>
        </p:blipFill>
        <p:spPr>
          <a:xfrm>
            <a:off x="4619450" y="2655200"/>
            <a:ext cx="4437900" cy="23952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pic>
        <p:nvPicPr>
          <p:cNvPr id="616" name="Google Shape;616;p75"/>
          <p:cNvPicPr preferRelativeResize="0"/>
          <p:nvPr/>
        </p:nvPicPr>
        <p:blipFill rotWithShape="1">
          <a:blip r:embed="rId3">
            <a:alphaModFix/>
          </a:blip>
          <a:srcRect b="0" l="32240" r="32240" t="0"/>
          <a:stretch/>
        </p:blipFill>
        <p:spPr>
          <a:xfrm>
            <a:off x="0" y="0"/>
            <a:ext cx="2433900" cy="5143500"/>
          </a:xfrm>
          <a:prstGeom prst="rect">
            <a:avLst/>
          </a:prstGeom>
          <a:noFill/>
          <a:ln>
            <a:noFill/>
          </a:ln>
        </p:spPr>
      </p:pic>
      <p:sp>
        <p:nvSpPr>
          <p:cNvPr id="617" name="Google Shape;617;p75"/>
          <p:cNvSpPr txBox="1"/>
          <p:nvPr/>
        </p:nvSpPr>
        <p:spPr>
          <a:xfrm>
            <a:off x="3143550" y="812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700">
                <a:latin typeface="Open Sans"/>
                <a:ea typeface="Open Sans"/>
                <a:cs typeface="Open Sans"/>
                <a:sym typeface="Open Sans"/>
              </a:rPr>
              <a:t>Shepherd’s Pie</a:t>
            </a:r>
            <a:endParaRPr sz="600"/>
          </a:p>
        </p:txBody>
      </p:sp>
      <p:sp>
        <p:nvSpPr>
          <p:cNvPr id="618" name="Google Shape;618;p75"/>
          <p:cNvSpPr txBox="1"/>
          <p:nvPr/>
        </p:nvSpPr>
        <p:spPr>
          <a:xfrm>
            <a:off x="2644375" y="892700"/>
            <a:ext cx="2025000" cy="174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0" lvl="0" marL="0" rtl="0" algn="l">
              <a:spcBef>
                <a:spcPts val="0"/>
              </a:spcBef>
              <a:spcAft>
                <a:spcPts val="0"/>
              </a:spcAft>
              <a:buNone/>
            </a:pPr>
            <a:r>
              <a:rPr lang="es" sz="1000" u="sng">
                <a:solidFill>
                  <a:schemeClr val="dk1"/>
                </a:solidFill>
                <a:latin typeface="Open Sans"/>
                <a:ea typeface="Open Sans"/>
                <a:cs typeface="Open Sans"/>
                <a:sym typeface="Open Sans"/>
              </a:rPr>
              <a:t>For the potatoes</a:t>
            </a:r>
            <a:endParaRPr sz="1000" u="sng">
              <a:solidFill>
                <a:schemeClr val="dk1"/>
              </a:solidFill>
              <a:latin typeface="Open Sans"/>
              <a:ea typeface="Open Sans"/>
              <a:cs typeface="Open Sans"/>
              <a:sym typeface="Open Sans"/>
            </a:endParaRPr>
          </a:p>
          <a:p>
            <a:pPr indent="-153499" lvl="0" marL="179999" rtl="0" algn="l">
              <a:spcBef>
                <a:spcPts val="500"/>
              </a:spcBef>
              <a:spcAft>
                <a:spcPts val="0"/>
              </a:spcAft>
              <a:buClr>
                <a:schemeClr val="dk1"/>
              </a:buClr>
              <a:buSzPts val="1000"/>
              <a:buChar char="●"/>
            </a:pPr>
            <a:r>
              <a:rPr lang="es" sz="1000">
                <a:solidFill>
                  <a:schemeClr val="dk1"/>
                </a:solidFill>
              </a:rPr>
              <a:t>1 ½ pounds russet potatoes</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¼ cup half-and-half</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2 ounces unsalted butter</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¾ tsp kosher salt</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¼ tsp ground pepper </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1 egg yolk</a:t>
            </a:r>
            <a:endParaRPr i="0" sz="1600" u="none" cap="none" strike="noStrike">
              <a:solidFill>
                <a:srgbClr val="000000"/>
              </a:solidFill>
            </a:endParaRPr>
          </a:p>
        </p:txBody>
      </p:sp>
      <p:sp>
        <p:nvSpPr>
          <p:cNvPr id="619" name="Google Shape;619;p75"/>
          <p:cNvSpPr txBox="1"/>
          <p:nvPr/>
        </p:nvSpPr>
        <p:spPr>
          <a:xfrm>
            <a:off x="3143550" y="56102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Simone Mena</a:t>
            </a:r>
            <a:endParaRPr sz="600"/>
          </a:p>
        </p:txBody>
      </p:sp>
      <p:sp>
        <p:nvSpPr>
          <p:cNvPr id="620" name="Google Shape;620;p75"/>
          <p:cNvSpPr txBox="1"/>
          <p:nvPr/>
        </p:nvSpPr>
        <p:spPr>
          <a:xfrm>
            <a:off x="3143550" y="745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621" name="Google Shape;621;p75"/>
          <p:cNvSpPr txBox="1"/>
          <p:nvPr/>
        </p:nvSpPr>
        <p:spPr>
          <a:xfrm>
            <a:off x="6724950" y="745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8 servings</a:t>
            </a:r>
            <a:endParaRPr i="1" sz="600"/>
          </a:p>
        </p:txBody>
      </p:sp>
      <p:sp>
        <p:nvSpPr>
          <p:cNvPr id="622" name="Google Shape;622;p75"/>
          <p:cNvSpPr txBox="1"/>
          <p:nvPr/>
        </p:nvSpPr>
        <p:spPr>
          <a:xfrm>
            <a:off x="6797275" y="878575"/>
            <a:ext cx="2232000" cy="198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153499" lvl="0" marL="179999" rtl="0" algn="l">
              <a:spcBef>
                <a:spcPts val="0"/>
              </a:spcBef>
              <a:spcAft>
                <a:spcPts val="0"/>
              </a:spcAft>
              <a:buClr>
                <a:schemeClr val="dk1"/>
              </a:buClr>
              <a:buSzPts val="1000"/>
              <a:buChar char="●"/>
            </a:pPr>
            <a:r>
              <a:rPr lang="es" sz="1000">
                <a:solidFill>
                  <a:schemeClr val="dk1"/>
                </a:solidFill>
              </a:rPr>
              <a:t>1 cup chicken broth</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1 tsp Worcestershire sauce (optional)  </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2 tsp freshly chopped rosemary leaves </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2 tsp freshly chopped thyme leaves</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½ cup fresh/ frozen corn kernels </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½ cup fresh/ frozen peas</a:t>
            </a:r>
            <a:endParaRPr sz="1100">
              <a:solidFill>
                <a:schemeClr val="dk1"/>
              </a:solidFill>
            </a:endParaRPr>
          </a:p>
          <a:p>
            <a:pPr indent="0" lvl="0" marL="457200" marR="0" rtl="0" algn="l">
              <a:lnSpc>
                <a:spcPct val="100000"/>
              </a:lnSpc>
              <a:spcBef>
                <a:spcPts val="5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23" name="Google Shape;623;p75"/>
          <p:cNvSpPr txBox="1"/>
          <p:nvPr/>
        </p:nvSpPr>
        <p:spPr>
          <a:xfrm>
            <a:off x="2568175" y="2566400"/>
            <a:ext cx="6575700" cy="246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147149" lvl="0" marL="179999" marR="0" rtl="0" algn="l">
              <a:lnSpc>
                <a:spcPct val="100000"/>
              </a:lnSpc>
              <a:spcBef>
                <a:spcPts val="0"/>
              </a:spcBef>
              <a:spcAft>
                <a:spcPts val="0"/>
              </a:spcAft>
              <a:buSzPts val="900"/>
              <a:buAutoNum type="arabicPeriod"/>
            </a:pPr>
            <a:r>
              <a:rPr lang="es" sz="900"/>
              <a:t>Peel the potatoes and  cut into  ½ - inch dice. Place in a medium saucepan and cover with cold water. Set over high heat, cover and bring to a boil. Once boiling, uncover, decrease the heat to a simmer and cook until tender and easily crushed with tongs, approx 10-15 min. Place half- and - half and butter in a microwave -safe container and heat in the microwave until warmed through, about 35 seconds. Drain the potatoes in a colander and then return to the saucepan. Mash the potatoes and add half- and- half, butter, salt, and pepper until smooth. Stir in the egg yolk until fully combined.</a:t>
            </a:r>
            <a:endParaRPr sz="900"/>
          </a:p>
          <a:p>
            <a:pPr indent="-147149" lvl="0" marL="179999" marR="0" rtl="0" algn="l">
              <a:lnSpc>
                <a:spcPct val="100000"/>
              </a:lnSpc>
              <a:spcBef>
                <a:spcPts val="0"/>
              </a:spcBef>
              <a:spcAft>
                <a:spcPts val="0"/>
              </a:spcAft>
              <a:buSzPts val="900"/>
              <a:buAutoNum type="arabicPeriod"/>
            </a:pPr>
            <a:r>
              <a:rPr lang="es" sz="900"/>
              <a:t> Preheat oven to 400 degrees F.</a:t>
            </a:r>
            <a:endParaRPr sz="900"/>
          </a:p>
          <a:p>
            <a:pPr indent="-147149" lvl="0" marL="179999" marR="0" rtl="0" algn="l">
              <a:lnSpc>
                <a:spcPct val="100000"/>
              </a:lnSpc>
              <a:spcBef>
                <a:spcPts val="0"/>
              </a:spcBef>
              <a:spcAft>
                <a:spcPts val="0"/>
              </a:spcAft>
              <a:buSzPts val="900"/>
              <a:buAutoNum type="arabicPeriod"/>
            </a:pPr>
            <a:r>
              <a:rPr lang="es" sz="900"/>
              <a:t>While the potatoes are cooking, Prepare the meat filling. Place canola oil into a 12 inch saute pan and set over medium high heat. Once the oil shimmers, add the carrots and onions and saute until they take on colo(u)r, about 3-4 minutes. Add garlic and stir to combine. Add the turkey, salt and pepper and cook until browned and cooked through, about 3 minutes. Sprinkle the meat with flour to coat, continuing to cook for another minute. Add tomato paste and chicken broth worchestire sauce  rosemary and thyme and stir to combine. Bring to a boil then reduce the heat to low, cover and simmer slowly about 10-12 minutes or until the sauce thickens slightly. </a:t>
            </a:r>
            <a:endParaRPr sz="900"/>
          </a:p>
          <a:p>
            <a:pPr indent="-147149" lvl="0" marL="179999" marR="0" rtl="0" algn="l">
              <a:lnSpc>
                <a:spcPct val="100000"/>
              </a:lnSpc>
              <a:spcBef>
                <a:spcPts val="0"/>
              </a:spcBef>
              <a:spcAft>
                <a:spcPts val="0"/>
              </a:spcAft>
              <a:buSzPts val="900"/>
              <a:buAutoNum type="arabicPeriod"/>
            </a:pPr>
            <a:r>
              <a:rPr lang="es" sz="900"/>
              <a:t>Add the corn and peas to the  turkey mixture and spread evenly into an 11 by 7-inch glass baking dish. Top with the mashed potatoes, starting around the edges to create a seal to prevent the mixture from bubbling up and smooth with a rubber spatula. Place on a parchment lined half sheet pan on the middle rack of the oven and bake for 25 minutes or just until the potatoes begin to brown. Remove to a cooling rack for at least 15 minutes before serving.</a:t>
            </a:r>
            <a:endParaRPr sz="900"/>
          </a:p>
          <a:p>
            <a:pPr indent="0" lvl="0" marL="0" marR="0" rtl="0" algn="l">
              <a:lnSpc>
                <a:spcPct val="100000"/>
              </a:lnSpc>
              <a:spcBef>
                <a:spcPts val="0"/>
              </a:spcBef>
              <a:spcAft>
                <a:spcPts val="0"/>
              </a:spcAft>
              <a:buClr>
                <a:schemeClr val="dk1"/>
              </a:buClr>
              <a:buSzPts val="1100"/>
              <a:buFont typeface="Arial"/>
              <a:buNone/>
            </a:pPr>
            <a:r>
              <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24" name="Google Shape;624;p75"/>
          <p:cNvSpPr txBox="1"/>
          <p:nvPr/>
        </p:nvSpPr>
        <p:spPr>
          <a:xfrm>
            <a:off x="4669375" y="996925"/>
            <a:ext cx="2127900" cy="174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s" sz="1000" u="sng">
                <a:solidFill>
                  <a:schemeClr val="dk1"/>
                </a:solidFill>
                <a:latin typeface="Open Sans"/>
                <a:ea typeface="Open Sans"/>
                <a:cs typeface="Open Sans"/>
                <a:sym typeface="Open Sans"/>
              </a:rPr>
              <a:t>FOR THE MEAT</a:t>
            </a:r>
            <a:endParaRPr sz="1000" u="sng">
              <a:solidFill>
                <a:schemeClr val="dk1"/>
              </a:solidFill>
              <a:latin typeface="Open Sans"/>
              <a:ea typeface="Open Sans"/>
              <a:cs typeface="Open Sans"/>
              <a:sym typeface="Open Sans"/>
            </a:endParaRPr>
          </a:p>
          <a:p>
            <a:pPr indent="-153499" lvl="0" marL="179999" rtl="0" algn="l">
              <a:spcBef>
                <a:spcPts val="0"/>
              </a:spcBef>
              <a:spcAft>
                <a:spcPts val="0"/>
              </a:spcAft>
              <a:buClr>
                <a:schemeClr val="dk1"/>
              </a:buClr>
              <a:buSzPts val="1000"/>
              <a:buChar char="●"/>
            </a:pPr>
            <a:r>
              <a:rPr lang="es" sz="1000">
                <a:solidFill>
                  <a:schemeClr val="dk1"/>
                </a:solidFill>
              </a:rPr>
              <a:t>1 pound  of ground turkey </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1 package of mushrooms (optional)</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2 carrots peeled and sliced thin</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2 cloves of garlic minced</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1 tsp kosher salt </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½ tsp of ground black pepper </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2 tbsp all- purpose flour </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2 tsp tomato paste</a:t>
            </a:r>
            <a:endParaRPr sz="1000">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sp>
        <p:nvSpPr>
          <p:cNvPr id="629" name="Google Shape;629;p76"/>
          <p:cNvSpPr txBox="1"/>
          <p:nvPr/>
        </p:nvSpPr>
        <p:spPr>
          <a:xfrm>
            <a:off x="126250" y="2879275"/>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MY SPOTLIGHT INGREDIENT: POTATOES </a:t>
            </a:r>
            <a:endParaRPr b="1" sz="1500">
              <a:solidFill>
                <a:schemeClr val="dk1"/>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rPr lang="es" sz="1200">
                <a:solidFill>
                  <a:schemeClr val="dk1"/>
                </a:solidFill>
              </a:rPr>
              <a:t>My spotlight is potatoes because it’s one of the key ingredients and who doesn’t like potatoes! It’s smooth and in an array of shades of browns. </a:t>
            </a:r>
            <a:endParaRPr sz="1200">
              <a:solidFill>
                <a:schemeClr val="dk1"/>
              </a:solidFill>
            </a:endParaRPr>
          </a:p>
          <a:p>
            <a:pPr indent="0" lvl="0" marL="0" rtl="0" algn="l">
              <a:lnSpc>
                <a:spcPct val="100000"/>
              </a:lnSpc>
              <a:spcBef>
                <a:spcPts val="500"/>
              </a:spcBef>
              <a:spcAft>
                <a:spcPts val="0"/>
              </a:spcAft>
              <a:buClr>
                <a:schemeClr val="dk1"/>
              </a:buClr>
              <a:buSzPts val="1100"/>
              <a:buFont typeface="Arial"/>
              <a:buNone/>
            </a:pPr>
            <a:r>
              <a:rPr lang="es" sz="1200">
                <a:solidFill>
                  <a:schemeClr val="dk1"/>
                </a:solidFill>
              </a:rPr>
              <a:t>Potatoes are underground stems.  They are typically picked in colder seasons of the year.Like fall or winter. </a:t>
            </a:r>
            <a:endParaRPr sz="1200">
              <a:solidFill>
                <a:schemeClr val="dk1"/>
              </a:solidFill>
            </a:endParaRPr>
          </a:p>
          <a:p>
            <a:pPr indent="0" lvl="0" marL="0" rtl="0" algn="l">
              <a:lnSpc>
                <a:spcPct val="100000"/>
              </a:lnSpc>
              <a:spcBef>
                <a:spcPts val="500"/>
              </a:spcBef>
              <a:spcAft>
                <a:spcPts val="0"/>
              </a:spcAft>
              <a:buClr>
                <a:schemeClr val="dk1"/>
              </a:buClr>
              <a:buSzPts val="1100"/>
              <a:buFont typeface="Arial"/>
              <a:buNone/>
            </a:pPr>
            <a:r>
              <a:rPr lang="es" sz="1200">
                <a:solidFill>
                  <a:schemeClr val="dk1"/>
                </a:solidFill>
              </a:rPr>
              <a:t>Some of the health benefits of potatoes is that they are high in potassium and vitamin C and extremely versatile.  You usually pick it around the middle of its life.</a:t>
            </a:r>
            <a:endParaRPr sz="1200">
              <a:solidFill>
                <a:schemeClr val="dk1"/>
              </a:solidFill>
            </a:endParaRPr>
          </a:p>
          <a:p>
            <a:pPr indent="0" lvl="0" marL="0" rtl="0" algn="l">
              <a:lnSpc>
                <a:spcPct val="115000"/>
              </a:lnSpc>
              <a:spcBef>
                <a:spcPts val="500"/>
              </a:spcBef>
              <a:spcAft>
                <a:spcPts val="0"/>
              </a:spcAft>
              <a:buClr>
                <a:srgbClr val="00BCD0"/>
              </a:buClr>
              <a:buFont typeface="PT Sans"/>
              <a:buNone/>
            </a:pPr>
            <a:r>
              <a:t/>
            </a:r>
            <a:endParaRPr b="1" sz="1500">
              <a:solidFill>
                <a:schemeClr val="dk1"/>
              </a:solidFill>
              <a:latin typeface="Open Sans"/>
              <a:ea typeface="Open Sans"/>
              <a:cs typeface="Open Sans"/>
              <a:sym typeface="Open Sans"/>
            </a:endParaRPr>
          </a:p>
        </p:txBody>
      </p:sp>
      <p:sp>
        <p:nvSpPr>
          <p:cNvPr id="630" name="Google Shape;630;p76"/>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lnSpc>
                <a:spcPct val="200000"/>
              </a:lnSpc>
              <a:spcBef>
                <a:spcPts val="0"/>
              </a:spcBef>
              <a:spcAft>
                <a:spcPts val="500"/>
              </a:spcAft>
              <a:buClr>
                <a:schemeClr val="dk1"/>
              </a:buClr>
              <a:buSzPts val="1100"/>
              <a:buFont typeface="Arial"/>
              <a:buNone/>
            </a:pPr>
            <a:r>
              <a:rPr lang="es" sz="1200">
                <a:solidFill>
                  <a:schemeClr val="dk1"/>
                </a:solidFill>
              </a:rPr>
              <a:t>This recipe is very special to me because I always have it and make it with my Mama and it’s comes out so yummy! It’s a year round recipe so I don’t have to wait for a specific holiday for my mom to make it. Since the recipe is 8 servings and it’s usually just my mom, my step-dad and I, we normally freeze a portion for easy meals for days. It’s also one of my favorite lunches ever! It’s the best!</a:t>
            </a:r>
            <a:endParaRPr/>
          </a:p>
        </p:txBody>
      </p:sp>
      <p:pic>
        <p:nvPicPr>
          <p:cNvPr id="631" name="Google Shape;631;p76"/>
          <p:cNvPicPr preferRelativeResize="0"/>
          <p:nvPr/>
        </p:nvPicPr>
        <p:blipFill rotWithShape="1">
          <a:blip r:embed="rId3">
            <a:alphaModFix/>
          </a:blip>
          <a:srcRect b="8793" l="0" r="0" t="8793"/>
          <a:stretch/>
        </p:blipFill>
        <p:spPr>
          <a:xfrm>
            <a:off x="126250" y="97525"/>
            <a:ext cx="4359600" cy="2395200"/>
          </a:xfrm>
          <a:prstGeom prst="rect">
            <a:avLst/>
          </a:prstGeom>
          <a:noFill/>
          <a:ln>
            <a:noFill/>
          </a:ln>
        </p:spPr>
      </p:pic>
      <p:pic>
        <p:nvPicPr>
          <p:cNvPr id="632" name="Google Shape;632;p76"/>
          <p:cNvPicPr preferRelativeResize="0"/>
          <p:nvPr/>
        </p:nvPicPr>
        <p:blipFill rotWithShape="1">
          <a:blip r:embed="rId4">
            <a:alphaModFix/>
          </a:blip>
          <a:srcRect b="17794" l="0" r="0" t="17801"/>
          <a:stretch/>
        </p:blipFill>
        <p:spPr>
          <a:xfrm>
            <a:off x="4706100" y="2998275"/>
            <a:ext cx="4437900" cy="21453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6" name="Shape 636"/>
        <p:cNvGrpSpPr/>
        <p:nvPr/>
      </p:nvGrpSpPr>
      <p:grpSpPr>
        <a:xfrm>
          <a:off x="0" y="0"/>
          <a:ext cx="0" cy="0"/>
          <a:chOff x="0" y="0"/>
          <a:chExt cx="0" cy="0"/>
        </a:xfrm>
      </p:grpSpPr>
      <p:pic>
        <p:nvPicPr>
          <p:cNvPr id="637" name="Google Shape;637;p77"/>
          <p:cNvPicPr preferRelativeResize="0"/>
          <p:nvPr/>
        </p:nvPicPr>
        <p:blipFill rotWithShape="1">
          <a:blip r:embed="rId3">
            <a:alphaModFix/>
          </a:blip>
          <a:srcRect b="0" l="31146" r="31150" t="0"/>
          <a:stretch/>
        </p:blipFill>
        <p:spPr>
          <a:xfrm>
            <a:off x="0" y="0"/>
            <a:ext cx="2585700" cy="5143500"/>
          </a:xfrm>
          <a:prstGeom prst="rect">
            <a:avLst/>
          </a:prstGeom>
          <a:noFill/>
          <a:ln>
            <a:noFill/>
          </a:ln>
        </p:spPr>
      </p:pic>
      <p:sp>
        <p:nvSpPr>
          <p:cNvPr id="638" name="Google Shape;638;p77"/>
          <p:cNvSpPr txBox="1"/>
          <p:nvPr/>
        </p:nvSpPr>
        <p:spPr>
          <a:xfrm>
            <a:off x="2991150" y="28700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Chocolate Lava Cake With Strawberry Sauce</a:t>
            </a:r>
            <a:endParaRPr sz="3000"/>
          </a:p>
        </p:txBody>
      </p:sp>
      <p:sp>
        <p:nvSpPr>
          <p:cNvPr id="639" name="Google Shape;639;p77"/>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59849" lvl="0" marL="89999" marR="0" rtl="0" algn="l">
              <a:lnSpc>
                <a:spcPct val="100000"/>
              </a:lnSpc>
              <a:spcBef>
                <a:spcPts val="0"/>
              </a:spcBef>
              <a:spcAft>
                <a:spcPts val="0"/>
              </a:spcAft>
              <a:buSzPts val="1100"/>
              <a:buFont typeface="Open Sans"/>
              <a:buChar char="●"/>
            </a:pPr>
            <a:r>
              <a:rPr lang="es" sz="900"/>
              <a:t>1/2 cup butter</a:t>
            </a:r>
            <a:endParaRPr sz="900"/>
          </a:p>
          <a:p>
            <a:pPr indent="-159849" lvl="0" marL="89999" marR="0" rtl="0" algn="l">
              <a:lnSpc>
                <a:spcPct val="100000"/>
              </a:lnSpc>
              <a:spcBef>
                <a:spcPts val="0"/>
              </a:spcBef>
              <a:spcAft>
                <a:spcPts val="0"/>
              </a:spcAft>
              <a:buSzPts val="1100"/>
              <a:buFont typeface="Open Sans"/>
              <a:buChar char="●"/>
            </a:pPr>
            <a:r>
              <a:rPr lang="es" sz="900"/>
              <a:t>1 cup powdered sugar, </a:t>
            </a:r>
            <a:endParaRPr sz="900"/>
          </a:p>
          <a:p>
            <a:pPr indent="-159849" lvl="0" marL="89999" marR="0" rtl="0" algn="l">
              <a:lnSpc>
                <a:spcPct val="100000"/>
              </a:lnSpc>
              <a:spcBef>
                <a:spcPts val="0"/>
              </a:spcBef>
              <a:spcAft>
                <a:spcPts val="0"/>
              </a:spcAft>
              <a:buSzPts val="1100"/>
              <a:buFont typeface="Open Sans"/>
              <a:buChar char="●"/>
            </a:pPr>
            <a:r>
              <a:rPr lang="es" sz="900"/>
              <a:t>2 eggs</a:t>
            </a:r>
            <a:endParaRPr sz="900"/>
          </a:p>
          <a:p>
            <a:pPr indent="0" lvl="0" marL="457200" marR="0" rtl="0" algn="l">
              <a:lnSpc>
                <a:spcPct val="100000"/>
              </a:lnSpc>
              <a:spcBef>
                <a:spcPts val="0"/>
              </a:spcBef>
              <a:spcAft>
                <a:spcPts val="0"/>
              </a:spcAft>
              <a:buNone/>
            </a:pPr>
            <a:r>
              <a:t/>
            </a:r>
            <a:endParaRPr sz="9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40" name="Google Shape;640;p77"/>
          <p:cNvSpPr txBox="1"/>
          <p:nvPr/>
        </p:nvSpPr>
        <p:spPr>
          <a:xfrm>
            <a:off x="2991150" y="1070713"/>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Charlotte Baier</a:t>
            </a:r>
            <a:endParaRPr sz="600"/>
          </a:p>
        </p:txBody>
      </p:sp>
      <p:sp>
        <p:nvSpPr>
          <p:cNvPr id="641" name="Google Shape;641;p77"/>
          <p:cNvSpPr txBox="1"/>
          <p:nvPr/>
        </p:nvSpPr>
        <p:spPr>
          <a:xfrm>
            <a:off x="2706600" y="100592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642" name="Google Shape;642;p77"/>
          <p:cNvSpPr txBox="1"/>
          <p:nvPr/>
        </p:nvSpPr>
        <p:spPr>
          <a:xfrm>
            <a:off x="6841000" y="12050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 chocolate lava cakes</a:t>
            </a:r>
            <a:endParaRPr i="1" sz="600"/>
          </a:p>
        </p:txBody>
      </p:sp>
      <p:sp>
        <p:nvSpPr>
          <p:cNvPr id="643" name="Google Shape;643;p77"/>
          <p:cNvSpPr txBox="1"/>
          <p:nvPr/>
        </p:nvSpPr>
        <p:spPr>
          <a:xfrm>
            <a:off x="2706600" y="1994100"/>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000"/>
          </a:p>
          <a:p>
            <a:pPr indent="-292100" lvl="0" marL="457200" marR="0" rtl="0" algn="l">
              <a:lnSpc>
                <a:spcPct val="100000"/>
              </a:lnSpc>
              <a:spcBef>
                <a:spcPts val="0"/>
              </a:spcBef>
              <a:spcAft>
                <a:spcPts val="0"/>
              </a:spcAft>
              <a:buClr>
                <a:srgbClr val="000000"/>
              </a:buClr>
              <a:buSzPts val="1000"/>
              <a:buAutoNum type="arabicPeriod"/>
            </a:pPr>
            <a:r>
              <a:rPr lang="es" sz="1000"/>
              <a:t>Preheat oven to 425 degrees. Spray 4 custard cups with non-stick cooking spray and place on baking sheet.</a:t>
            </a:r>
            <a:endParaRPr sz="1000"/>
          </a:p>
          <a:p>
            <a:pPr indent="-292100" lvl="0" marL="457200" marR="0" rtl="0" algn="l">
              <a:lnSpc>
                <a:spcPct val="100000"/>
              </a:lnSpc>
              <a:spcBef>
                <a:spcPts val="0"/>
              </a:spcBef>
              <a:spcAft>
                <a:spcPts val="0"/>
              </a:spcAft>
              <a:buSzPts val="1000"/>
              <a:buAutoNum type="arabicPeriod"/>
            </a:pPr>
            <a:r>
              <a:rPr lang="es" sz="1000"/>
              <a:t>In microwave-safe bowl, melt butter and chocolate until butter is melted. Stir until chocolate is melted. Stir in sugar until well blended. Whisk in eggs and egg yolks. Stir in flour. Divide evenly between baking dishes.</a:t>
            </a:r>
            <a:endParaRPr sz="1000"/>
          </a:p>
          <a:p>
            <a:pPr indent="-292100" lvl="0" marL="457200" marR="0" rtl="0" algn="l">
              <a:lnSpc>
                <a:spcPct val="100000"/>
              </a:lnSpc>
              <a:spcBef>
                <a:spcPts val="0"/>
              </a:spcBef>
              <a:spcAft>
                <a:spcPts val="0"/>
              </a:spcAft>
              <a:buSzPts val="1000"/>
              <a:buAutoNum type="arabicPeriod"/>
            </a:pPr>
            <a:r>
              <a:rPr lang="es" sz="1000"/>
              <a:t>Bake 13-15 minutes until sides are firm and center is soft. Let stand 1 minute before removing. Serve warm with ice cream.</a:t>
            </a:r>
            <a:endParaRPr sz="1000"/>
          </a:p>
          <a:p>
            <a:pPr indent="0" lvl="0" marL="0" marR="0" rtl="0" algn="l">
              <a:lnSpc>
                <a:spcPct val="100000"/>
              </a:lnSpc>
              <a:spcBef>
                <a:spcPts val="600"/>
              </a:spcBef>
              <a:spcAft>
                <a:spcPts val="0"/>
              </a:spcAft>
              <a:buNone/>
            </a:pPr>
            <a:r>
              <a:rPr b="1" lang="es" sz="1200">
                <a:latin typeface="Open Sans"/>
                <a:ea typeface="Open Sans"/>
                <a:cs typeface="Open Sans"/>
                <a:sym typeface="Open Sans"/>
              </a:rPr>
              <a:t>STRAWBERRY SAUCE:</a:t>
            </a:r>
            <a:endParaRPr b="1" sz="1200">
              <a:latin typeface="Open Sans"/>
              <a:ea typeface="Open Sans"/>
              <a:cs typeface="Open Sans"/>
              <a:sym typeface="Open Sans"/>
            </a:endParaRPr>
          </a:p>
          <a:p>
            <a:pPr indent="-292100" lvl="0" marL="457200" marR="152400" rtl="0" algn="l">
              <a:lnSpc>
                <a:spcPct val="142857"/>
              </a:lnSpc>
              <a:spcBef>
                <a:spcPts val="0"/>
              </a:spcBef>
              <a:spcAft>
                <a:spcPts val="0"/>
              </a:spcAft>
              <a:buSzPts val="1000"/>
              <a:buAutoNum type="arabicPeriod"/>
            </a:pPr>
            <a:r>
              <a:rPr lang="es" sz="1000">
                <a:solidFill>
                  <a:schemeClr val="dk1"/>
                </a:solidFill>
              </a:rPr>
              <a:t>Wash strawberries and remove stems; cut large berries in half or roughly chop them.</a:t>
            </a:r>
            <a:endParaRPr sz="1000">
              <a:solidFill>
                <a:schemeClr val="dk1"/>
              </a:solidFill>
            </a:endParaRPr>
          </a:p>
          <a:p>
            <a:pPr indent="-292100" lvl="0" marL="457200" marR="152400" rtl="0" algn="l">
              <a:lnSpc>
                <a:spcPct val="142857"/>
              </a:lnSpc>
              <a:spcBef>
                <a:spcPts val="0"/>
              </a:spcBef>
              <a:spcAft>
                <a:spcPts val="0"/>
              </a:spcAft>
              <a:buClr>
                <a:schemeClr val="dk1"/>
              </a:buClr>
              <a:buSzPts val="1000"/>
              <a:buAutoNum type="arabicPeriod"/>
            </a:pPr>
            <a:r>
              <a:rPr lang="es" sz="1000">
                <a:solidFill>
                  <a:schemeClr val="dk1"/>
                </a:solidFill>
              </a:rPr>
              <a:t>Combine strawberries, sugar, and vanilla in a saucepan. Cook over medium-high heat, stirring occasionally. The mixture will sizzle for a while, but then juice will begin to form. Continue stirring; mash a few strawberries with a wooden spoon or heat-proof spatula to help produce the syrup. Cook until sauce thickens, about 15 minutes.</a:t>
            </a:r>
            <a:endParaRPr sz="1000">
              <a:solidFill>
                <a:schemeClr val="dk1"/>
              </a:solidFill>
            </a:endParaRPr>
          </a:p>
          <a:p>
            <a:pPr indent="-292100" lvl="0" marL="457200" marR="152400" rtl="0" algn="l">
              <a:lnSpc>
                <a:spcPct val="142857"/>
              </a:lnSpc>
              <a:spcBef>
                <a:spcPts val="0"/>
              </a:spcBef>
              <a:spcAft>
                <a:spcPts val="0"/>
              </a:spcAft>
              <a:buClr>
                <a:schemeClr val="dk1"/>
              </a:buClr>
              <a:buSzPts val="1000"/>
              <a:buAutoNum type="arabicPeriod"/>
            </a:pPr>
            <a:r>
              <a:rPr lang="es" sz="1000">
                <a:solidFill>
                  <a:schemeClr val="dk1"/>
                </a:solidFill>
              </a:rPr>
              <a:t>Remove from heat. In a blender, puree about 1/3 of the sauce, then mix back into remaining topping. Store in refrigerator.</a:t>
            </a:r>
            <a:endParaRPr sz="1000">
              <a:solidFill>
                <a:schemeClr val="dk1"/>
              </a:solidFill>
            </a:endParaRPr>
          </a:p>
          <a:p>
            <a:pPr indent="0" lvl="0" marL="457200" marR="152400" rtl="0" algn="l">
              <a:lnSpc>
                <a:spcPct val="142857"/>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152400" rtl="0" algn="l">
              <a:lnSpc>
                <a:spcPct val="142857"/>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44" name="Google Shape;644;p77"/>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SzPts val="1200"/>
              <a:buFont typeface="Open Sans"/>
              <a:buChar char="●"/>
            </a:pPr>
            <a:r>
              <a:rPr lang="es" sz="1000"/>
              <a:t>2 egg yolks</a:t>
            </a:r>
            <a:endParaRPr sz="1000"/>
          </a:p>
          <a:p>
            <a:pPr indent="-166199" lvl="0" marL="89999" marR="0" rtl="0" algn="l">
              <a:lnSpc>
                <a:spcPct val="100000"/>
              </a:lnSpc>
              <a:spcBef>
                <a:spcPts val="0"/>
              </a:spcBef>
              <a:spcAft>
                <a:spcPts val="0"/>
              </a:spcAft>
              <a:buSzPts val="1200"/>
              <a:buFont typeface="Open Sans"/>
              <a:buChar char="●"/>
            </a:pPr>
            <a:r>
              <a:rPr lang="es" sz="1000"/>
              <a:t>6 tablespoons flour</a:t>
            </a:r>
            <a:endParaRPr sz="1000"/>
          </a:p>
          <a:p>
            <a:pPr indent="-166199" lvl="0" marL="89999" marR="0" rtl="0" algn="l">
              <a:lnSpc>
                <a:spcPct val="100000"/>
              </a:lnSpc>
              <a:spcBef>
                <a:spcPts val="0"/>
              </a:spcBef>
              <a:spcAft>
                <a:spcPts val="0"/>
              </a:spcAft>
              <a:buSzPts val="1200"/>
              <a:buFont typeface="Open Sans"/>
              <a:buChar char="●"/>
            </a:pPr>
            <a:r>
              <a:rPr lang="es" sz="1000"/>
              <a:t>1 pint fresh strawberries</a:t>
            </a:r>
            <a:endParaRPr sz="1000"/>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45" name="Google Shape;645;p77"/>
          <p:cNvSpPr txBox="1"/>
          <p:nvPr/>
        </p:nvSpPr>
        <p:spPr>
          <a:xfrm>
            <a:off x="6841000" y="1233088"/>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SzPts val="1200"/>
              <a:buFont typeface="Open Sans"/>
              <a:buChar char="●"/>
            </a:pPr>
            <a:r>
              <a:rPr lang="es" sz="1000"/>
              <a:t>⅓ cup of white sugar, preferably Domino sugar</a:t>
            </a:r>
            <a:endParaRPr sz="1000"/>
          </a:p>
          <a:p>
            <a:pPr indent="-166199" lvl="0" marL="89999" marR="0" rtl="0" algn="l">
              <a:lnSpc>
                <a:spcPct val="100000"/>
              </a:lnSpc>
              <a:spcBef>
                <a:spcPts val="0"/>
              </a:spcBef>
              <a:spcAft>
                <a:spcPts val="0"/>
              </a:spcAft>
              <a:buSzPts val="1200"/>
              <a:buFont typeface="Open Sans"/>
              <a:buChar char="●"/>
            </a:pPr>
            <a:r>
              <a:rPr lang="es" sz="1000"/>
              <a:t>1 teaspoon vanilla</a:t>
            </a:r>
            <a:endParaRPr sz="1000"/>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78"/>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STRAWBERRIES</a:t>
            </a:r>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Did you know the average strawberry has about 200 seeds. Some benefits of having strawberries are </a:t>
            </a:r>
            <a:r>
              <a:rPr lang="es" sz="1200">
                <a:solidFill>
                  <a:schemeClr val="dk1"/>
                </a:solidFill>
                <a:highlight>
                  <a:srgbClr val="FFFFFF"/>
                </a:highlight>
                <a:latin typeface="Times New Roman"/>
                <a:ea typeface="Times New Roman"/>
                <a:cs typeface="Times New Roman"/>
                <a:sym typeface="Times New Roman"/>
              </a:rPr>
              <a:t>they have a rich source of antioxidants. They help support your immune system. Sometimes they can help with blood sugar regulation, as well as weight management. Also, they can improve heart health. In the USA most strawberries harvest in April, May, and June. The average strawberry takes 4 to 6 weeks to grow</a:t>
            </a:r>
            <a:r>
              <a:rPr lang="es" sz="1200">
                <a:solidFill>
                  <a:schemeClr val="dk1"/>
                </a:solidFill>
                <a:latin typeface="Times New Roman"/>
                <a:ea typeface="Times New Roman"/>
                <a:cs typeface="Times New Roman"/>
                <a:sym typeface="Times New Roman"/>
              </a:rPr>
              <a:t>. The part of the plant strawberries are is a fruits. </a:t>
            </a:r>
            <a:r>
              <a:rPr lang="es" sz="1200">
                <a:solidFill>
                  <a:schemeClr val="dk1"/>
                </a:solidFill>
                <a:highlight>
                  <a:srgbClr val="FFFFFF"/>
                </a:highlight>
                <a:latin typeface="Times New Roman"/>
                <a:ea typeface="Times New Roman"/>
                <a:cs typeface="Times New Roman"/>
                <a:sym typeface="Times New Roman"/>
              </a:rPr>
              <a:t>Strawberries are red with seeds covering them, they have green stems and leaves.  </a:t>
            </a:r>
            <a:endParaRPr sz="1100"/>
          </a:p>
        </p:txBody>
      </p:sp>
      <p:sp>
        <p:nvSpPr>
          <p:cNvPr id="651" name="Google Shape;651;p78"/>
          <p:cNvSpPr txBox="1"/>
          <p:nvPr/>
        </p:nvSpPr>
        <p:spPr>
          <a:xfrm>
            <a:off x="4619450" y="-107200"/>
            <a:ext cx="4524600" cy="262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r>
              <a:rPr lang="es"/>
              <a:t> </a:t>
            </a:r>
            <a:endParaRPr/>
          </a:p>
          <a:p>
            <a:pPr indent="0" lvl="0" marL="0" rtl="0" algn="l">
              <a:lnSpc>
                <a:spcPct val="115000"/>
              </a:lnSpc>
              <a:spcBef>
                <a:spcPts val="0"/>
              </a:spcBef>
              <a:spcAft>
                <a:spcPts val="0"/>
              </a:spcAft>
              <a:buClr>
                <a:srgbClr val="00BCD0"/>
              </a:buClr>
              <a:buFont typeface="PT Sans"/>
              <a:buNone/>
            </a:pPr>
            <a:r>
              <a:rPr lang="es" sz="1100">
                <a:latin typeface="Open Sans"/>
                <a:ea typeface="Open Sans"/>
                <a:cs typeface="Open Sans"/>
                <a:sym typeface="Open Sans"/>
              </a:rPr>
              <a:t>I love chocolate lava cakes, they are one of my favorite desserts! Also, strawberries are one of my favorite fruits. When my family and I go apple picking we like to pick some strawberries too. I wanted to find a way to combine two of my favorite foods. My dad was the producer of Unstuck: an OCD kids movie, my sister and I are in it since my sister has OCD. We spoke and presented at an event, it was my favorite event besides London and San Francisco, it was so fancy! They served chocolate lava cake after my sister and I spoke. I don’t have a particular culture or tradition for chocolate lava cake, but I like to eat them at special events. For instance, the week before school started I stayed with really close family friends and their four daughters, we went to see a show, at it they served chocolate lava cake., it was amazing! </a:t>
            </a:r>
            <a:endParaRPr sz="11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652" name="Google Shape;652;p78"/>
          <p:cNvPicPr preferRelativeResize="0"/>
          <p:nvPr/>
        </p:nvPicPr>
        <p:blipFill rotWithShape="1">
          <a:blip r:embed="rId3">
            <a:alphaModFix/>
          </a:blip>
          <a:srcRect b="8724" l="0" r="0" t="8732"/>
          <a:stretch/>
        </p:blipFill>
        <p:spPr>
          <a:xfrm>
            <a:off x="126250" y="97525"/>
            <a:ext cx="4359600" cy="2395200"/>
          </a:xfrm>
          <a:prstGeom prst="rect">
            <a:avLst/>
          </a:prstGeom>
          <a:noFill/>
          <a:ln>
            <a:noFill/>
          </a:ln>
        </p:spPr>
      </p:pic>
      <p:pic>
        <p:nvPicPr>
          <p:cNvPr id="653" name="Google Shape;653;p78"/>
          <p:cNvPicPr preferRelativeResize="0"/>
          <p:nvPr/>
        </p:nvPicPr>
        <p:blipFill rotWithShape="1">
          <a:blip r:embed="rId4">
            <a:alphaModFix/>
          </a:blip>
          <a:srcRect b="14018" l="0" r="0" t="14018"/>
          <a:stretch/>
        </p:blipFill>
        <p:spPr>
          <a:xfrm>
            <a:off x="4701825" y="2790539"/>
            <a:ext cx="4359600" cy="23529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7" name="Shape 657"/>
        <p:cNvGrpSpPr/>
        <p:nvPr/>
      </p:nvGrpSpPr>
      <p:grpSpPr>
        <a:xfrm>
          <a:off x="0" y="0"/>
          <a:ext cx="0" cy="0"/>
          <a:chOff x="0" y="0"/>
          <a:chExt cx="0" cy="0"/>
        </a:xfrm>
      </p:grpSpPr>
      <p:sp>
        <p:nvSpPr>
          <p:cNvPr id="658" name="Google Shape;658;p79"/>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Rice and Beans with Carrots</a:t>
            </a:r>
            <a:endParaRPr sz="3000"/>
          </a:p>
        </p:txBody>
      </p:sp>
      <p:sp>
        <p:nvSpPr>
          <p:cNvPr id="659" name="Google Shape;659;p79"/>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rice</a:t>
            </a:r>
            <a:endParaRPr/>
          </a:p>
          <a:p>
            <a:pPr indent="-330200" lvl="0" marL="457200" marR="0" rtl="0" algn="l">
              <a:lnSpc>
                <a:spcPct val="100000"/>
              </a:lnSpc>
              <a:spcBef>
                <a:spcPts val="0"/>
              </a:spcBef>
              <a:spcAft>
                <a:spcPts val="0"/>
              </a:spcAft>
              <a:buClr>
                <a:srgbClr val="000000"/>
              </a:buClr>
              <a:buSzPts val="1600"/>
              <a:buFont typeface="Open Sans"/>
              <a:buChar char="●"/>
            </a:pPr>
            <a:r>
              <a:rPr lang="es"/>
              <a:t>beans</a:t>
            </a:r>
            <a:endParaRPr/>
          </a:p>
          <a:p>
            <a:pPr indent="-330200" lvl="0" marL="457200" marR="0" rtl="0" algn="l">
              <a:lnSpc>
                <a:spcPct val="100000"/>
              </a:lnSpc>
              <a:spcBef>
                <a:spcPts val="0"/>
              </a:spcBef>
              <a:spcAft>
                <a:spcPts val="0"/>
              </a:spcAft>
              <a:buClr>
                <a:srgbClr val="000000"/>
              </a:buClr>
              <a:buSzPts val="1600"/>
              <a:buFont typeface="Open Sans"/>
              <a:buChar char="●"/>
            </a:pPr>
            <a:r>
              <a:rPr lang="es"/>
              <a:t>carrots</a:t>
            </a:r>
            <a:endParaRPr/>
          </a:p>
          <a:p>
            <a:pPr indent="-317500" lvl="0" marL="457200" marR="0" rtl="0" algn="l">
              <a:lnSpc>
                <a:spcPct val="100000"/>
              </a:lnSpc>
              <a:spcBef>
                <a:spcPts val="0"/>
              </a:spcBef>
              <a:spcAft>
                <a:spcPts val="0"/>
              </a:spcAft>
              <a:buSzPts val="1400"/>
              <a:buChar char="●"/>
            </a:pPr>
            <a:r>
              <a:rPr lang="es"/>
              <a:t>oil</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60" name="Google Shape;660;p79"/>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Paco Cubria</a:t>
            </a:r>
            <a:endParaRPr sz="600"/>
          </a:p>
        </p:txBody>
      </p:sp>
      <p:sp>
        <p:nvSpPr>
          <p:cNvPr id="661" name="Google Shape;661;p79"/>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662" name="Google Shape;662;p79"/>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6-8</a:t>
            </a:r>
            <a:endParaRPr i="1" sz="600"/>
          </a:p>
        </p:txBody>
      </p:sp>
      <p:sp>
        <p:nvSpPr>
          <p:cNvPr id="663" name="Google Shape;663;p79"/>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garlic</a:t>
            </a:r>
            <a:endParaRPr/>
          </a:p>
          <a:p>
            <a:pPr indent="-330200" lvl="0" marL="457200" marR="0" rtl="0" algn="l">
              <a:lnSpc>
                <a:spcPct val="100000"/>
              </a:lnSpc>
              <a:spcBef>
                <a:spcPts val="0"/>
              </a:spcBef>
              <a:spcAft>
                <a:spcPts val="0"/>
              </a:spcAft>
              <a:buClr>
                <a:srgbClr val="000000"/>
              </a:buClr>
              <a:buSzPts val="1600"/>
              <a:buFont typeface="Open Sans"/>
              <a:buChar char="●"/>
            </a:pPr>
            <a:r>
              <a:rPr lang="es"/>
              <a:t>salt</a:t>
            </a:r>
            <a:endParaRPr/>
          </a:p>
          <a:p>
            <a:pPr indent="-330200" lvl="0" marL="457200" marR="0" rtl="0" algn="l">
              <a:lnSpc>
                <a:spcPct val="100000"/>
              </a:lnSpc>
              <a:spcBef>
                <a:spcPts val="0"/>
              </a:spcBef>
              <a:spcAft>
                <a:spcPts val="0"/>
              </a:spcAft>
              <a:buClr>
                <a:srgbClr val="000000"/>
              </a:buClr>
              <a:buSzPts val="1600"/>
              <a:buFont typeface="Open Sans"/>
              <a:buChar char="●"/>
            </a:pPr>
            <a:r>
              <a:rPr lang="es"/>
              <a:t>onion</a:t>
            </a:r>
            <a:endParaRPr/>
          </a:p>
          <a:p>
            <a:pPr indent="-317500" lvl="0" marL="457200" marR="0" rtl="0" algn="l">
              <a:lnSpc>
                <a:spcPct val="100000"/>
              </a:lnSpc>
              <a:spcBef>
                <a:spcPts val="0"/>
              </a:spcBef>
              <a:spcAft>
                <a:spcPts val="0"/>
              </a:spcAft>
              <a:buSzPts val="1400"/>
              <a:buChar char="●"/>
            </a:pPr>
            <a:r>
              <a:rPr lang="es"/>
              <a:t>water</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64" name="Google Shape;664;p79"/>
          <p:cNvSpPr txBox="1"/>
          <p:nvPr/>
        </p:nvSpPr>
        <p:spPr>
          <a:xfrm>
            <a:off x="32197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0" lvl="0" marL="457200" marR="0" rtl="0" algn="l">
              <a:lnSpc>
                <a:spcPct val="100000"/>
              </a:lnSpc>
              <a:spcBef>
                <a:spcPts val="0"/>
              </a:spcBef>
              <a:spcAft>
                <a:spcPts val="0"/>
              </a:spcAft>
              <a:buNone/>
            </a:pPr>
            <a:r>
              <a:rPr lang="es"/>
              <a:t>1: Put 1 oz of olive oil in a pot; brown the garlic in oil. </a:t>
            </a:r>
            <a:endParaRPr/>
          </a:p>
          <a:p>
            <a:pPr indent="0" lvl="0" marL="457200" marR="0" rtl="0" algn="l">
              <a:lnSpc>
                <a:spcPct val="100000"/>
              </a:lnSpc>
              <a:spcBef>
                <a:spcPts val="0"/>
              </a:spcBef>
              <a:spcAft>
                <a:spcPts val="0"/>
              </a:spcAft>
              <a:buNone/>
            </a:pPr>
            <a:r>
              <a:rPr lang="es"/>
              <a:t>2: Add rice to the oil and garlic; add a bit of salt and stir till rice is well mixed with the oil. </a:t>
            </a:r>
            <a:endParaRPr/>
          </a:p>
          <a:p>
            <a:pPr indent="0" lvl="0" marL="457200" marR="0" rtl="0" algn="l">
              <a:lnSpc>
                <a:spcPct val="100000"/>
              </a:lnSpc>
              <a:spcBef>
                <a:spcPts val="0"/>
              </a:spcBef>
              <a:spcAft>
                <a:spcPts val="0"/>
              </a:spcAft>
              <a:buNone/>
            </a:pPr>
            <a:r>
              <a:rPr lang="es"/>
              <a:t>3: Add cups of water. </a:t>
            </a:r>
            <a:endParaRPr/>
          </a:p>
          <a:p>
            <a:pPr indent="0" lvl="0" marL="457200" marR="0" rtl="0" algn="l">
              <a:lnSpc>
                <a:spcPct val="100000"/>
              </a:lnSpc>
              <a:spcBef>
                <a:spcPts val="0"/>
              </a:spcBef>
              <a:spcAft>
                <a:spcPts val="0"/>
              </a:spcAft>
              <a:buNone/>
            </a:pPr>
            <a:r>
              <a:rPr lang="es"/>
              <a:t>4: Boil for about 20m.</a:t>
            </a:r>
            <a:endParaRPr/>
          </a:p>
          <a:p>
            <a:pPr indent="457200" lvl="0" marL="0" marR="0" rtl="0" algn="l">
              <a:lnSpc>
                <a:spcPct val="100000"/>
              </a:lnSpc>
              <a:spcBef>
                <a:spcPts val="0"/>
              </a:spcBef>
              <a:spcAft>
                <a:spcPts val="0"/>
              </a:spcAft>
              <a:buNone/>
            </a:pPr>
            <a:r>
              <a:rPr lang="es"/>
              <a:t>Beans: </a:t>
            </a:r>
            <a:endParaRPr/>
          </a:p>
          <a:p>
            <a:pPr indent="0" lvl="0" marL="457200" marR="0" rtl="0" algn="l">
              <a:lnSpc>
                <a:spcPct val="100000"/>
              </a:lnSpc>
              <a:spcBef>
                <a:spcPts val="0"/>
              </a:spcBef>
              <a:spcAft>
                <a:spcPts val="0"/>
              </a:spcAft>
              <a:buNone/>
            </a:pPr>
            <a:r>
              <a:rPr lang="es"/>
              <a:t>1: Place the black beans in water the night before cooking them. </a:t>
            </a:r>
            <a:endParaRPr/>
          </a:p>
          <a:p>
            <a:pPr indent="0" lvl="0" marL="457200" marR="0" rtl="0" algn="l">
              <a:lnSpc>
                <a:spcPct val="100000"/>
              </a:lnSpc>
              <a:spcBef>
                <a:spcPts val="0"/>
              </a:spcBef>
              <a:spcAft>
                <a:spcPts val="0"/>
              </a:spcAft>
              <a:buNone/>
            </a:pPr>
            <a:r>
              <a:rPr lang="es"/>
              <a:t>2:Add olive oil to a pan, heat it up and add garlic, carrots, onions and brown for 5 minutes.</a:t>
            </a:r>
            <a:endParaRPr b="0" i="0" sz="1600" u="none" cap="none" strike="noStrike">
              <a:solidFill>
                <a:srgbClr val="000000"/>
              </a:solidFill>
              <a:latin typeface="Open Sans"/>
              <a:ea typeface="Open Sans"/>
              <a:cs typeface="Open Sans"/>
              <a:sym typeface="Open Sans"/>
            </a:endParaRPr>
          </a:p>
        </p:txBody>
      </p:sp>
      <p:pic>
        <p:nvPicPr>
          <p:cNvPr id="665" name="Google Shape;665;p79"/>
          <p:cNvPicPr preferRelativeResize="0"/>
          <p:nvPr/>
        </p:nvPicPr>
        <p:blipFill rotWithShape="1">
          <a:blip r:embed="rId3">
            <a:alphaModFix/>
          </a:blip>
          <a:srcRect b="0" l="31109" r="31109" t="0"/>
          <a:stretch/>
        </p:blipFill>
        <p:spPr>
          <a:xfrm>
            <a:off x="0" y="0"/>
            <a:ext cx="2914949" cy="51435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9" name="Shape 669"/>
        <p:cNvGrpSpPr/>
        <p:nvPr/>
      </p:nvGrpSpPr>
      <p:grpSpPr>
        <a:xfrm>
          <a:off x="0" y="0"/>
          <a:ext cx="0" cy="0"/>
          <a:chOff x="0" y="0"/>
          <a:chExt cx="0" cy="0"/>
        </a:xfrm>
      </p:grpSpPr>
      <p:sp>
        <p:nvSpPr>
          <p:cNvPr id="670" name="Google Shape;670;p80"/>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CARROTS</a:t>
            </a:r>
            <a:endParaRPr/>
          </a:p>
          <a:p>
            <a:pPr indent="0" lvl="0" marL="0" rtl="0" algn="l">
              <a:spcBef>
                <a:spcPts val="0"/>
              </a:spcBef>
              <a:spcAft>
                <a:spcPts val="0"/>
              </a:spcAft>
              <a:buClr>
                <a:schemeClr val="dk1"/>
              </a:buClr>
              <a:buSzPts val="1100"/>
              <a:buFont typeface="Arial"/>
              <a:buNone/>
            </a:pPr>
            <a:r>
              <a:rPr lang="es">
                <a:solidFill>
                  <a:schemeClr val="dk1"/>
                </a:solidFill>
                <a:latin typeface="Times New Roman"/>
                <a:ea typeface="Times New Roman"/>
                <a:cs typeface="Times New Roman"/>
                <a:sym typeface="Times New Roman"/>
              </a:rPr>
              <a:t>My spotlight ingredient is carrots. My spotlight ingredient is carrots, carrots are orange and they are long and they are crunchy and juicy.Carrots are the roots of a plant.We usually eat it in about 70 to 80 days after planting it. Carrots are usually prime to harvest within 3 months.Carrots can actually help prevent cancer and other diseases.</a:t>
            </a:r>
            <a:endParaRPr/>
          </a:p>
        </p:txBody>
      </p:sp>
      <p:sp>
        <p:nvSpPr>
          <p:cNvPr id="671" name="Google Shape;671;p80"/>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a:solidFill>
                  <a:schemeClr val="dk1"/>
                </a:solidFill>
                <a:latin typeface="Times New Roman"/>
                <a:ea typeface="Times New Roman"/>
                <a:cs typeface="Times New Roman"/>
                <a:sym typeface="Times New Roman"/>
              </a:rPr>
              <a:t>his recipe is significant to my family because we eat it a lot and my grandma also makes it and my dad had it a lot in spain when he was a kid.</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s">
                <a:solidFill>
                  <a:schemeClr val="dk1"/>
                </a:solidFill>
                <a:latin typeface="Times New Roman"/>
                <a:ea typeface="Times New Roman"/>
                <a:cs typeface="Times New Roman"/>
                <a:sym typeface="Times New Roman"/>
              </a:rPr>
              <a:t>We have it a lot but not in any specific occasion. This recipe is from a lot of places but I usually I have the spanish or dominican recipe. I think the mix of rice and beans and an egg and carrots and garlic and a lot of things tastes really good.</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a:solidFill>
                <a:schemeClr val="dk1"/>
              </a:solidFill>
              <a:latin typeface="Times New Roman"/>
              <a:ea typeface="Times New Roman"/>
              <a:cs typeface="Times New Roman"/>
              <a:sym typeface="Times New Roman"/>
            </a:endParaRPr>
          </a:p>
        </p:txBody>
      </p:sp>
      <p:pic>
        <p:nvPicPr>
          <p:cNvPr id="672" name="Google Shape;672;p80"/>
          <p:cNvPicPr preferRelativeResize="0"/>
          <p:nvPr/>
        </p:nvPicPr>
        <p:blipFill rotWithShape="1">
          <a:blip r:embed="rId3">
            <a:alphaModFix/>
          </a:blip>
          <a:srcRect b="8813" l="0" r="0" t="8813"/>
          <a:stretch/>
        </p:blipFill>
        <p:spPr>
          <a:xfrm>
            <a:off x="126250" y="97525"/>
            <a:ext cx="4359600" cy="2395200"/>
          </a:xfrm>
          <a:prstGeom prst="rect">
            <a:avLst/>
          </a:prstGeom>
          <a:noFill/>
          <a:ln>
            <a:noFill/>
          </a:ln>
        </p:spPr>
      </p:pic>
      <p:pic>
        <p:nvPicPr>
          <p:cNvPr id="673" name="Google Shape;673;p80"/>
          <p:cNvPicPr preferRelativeResize="0"/>
          <p:nvPr/>
        </p:nvPicPr>
        <p:blipFill rotWithShape="1">
          <a:blip r:embed="rId4">
            <a:alphaModFix/>
          </a:blip>
          <a:srcRect b="9462" l="0" r="0" t="9454"/>
          <a:stretch/>
        </p:blipFill>
        <p:spPr>
          <a:xfrm>
            <a:off x="4619450" y="2655200"/>
            <a:ext cx="4437900" cy="23952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pic>
        <p:nvPicPr>
          <p:cNvPr id="678" name="Google Shape;678;p81"/>
          <p:cNvPicPr preferRelativeResize="0"/>
          <p:nvPr/>
        </p:nvPicPr>
        <p:blipFill rotWithShape="1">
          <a:blip r:embed="rId3">
            <a:alphaModFix/>
          </a:blip>
          <a:srcRect b="0" l="32490" r="32490" t="0"/>
          <a:stretch/>
        </p:blipFill>
        <p:spPr>
          <a:xfrm>
            <a:off x="-107675" y="0"/>
            <a:ext cx="2693400" cy="5143500"/>
          </a:xfrm>
          <a:prstGeom prst="rect">
            <a:avLst/>
          </a:prstGeom>
          <a:noFill/>
          <a:ln>
            <a:noFill/>
          </a:ln>
        </p:spPr>
      </p:pic>
      <p:sp>
        <p:nvSpPr>
          <p:cNvPr id="679" name="Google Shape;679;p81"/>
          <p:cNvSpPr txBox="1"/>
          <p:nvPr/>
        </p:nvSpPr>
        <p:spPr>
          <a:xfrm>
            <a:off x="3033950" y="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1800"/>
              <a:t>Chaulafan </a:t>
            </a:r>
            <a:endParaRPr sz="1800"/>
          </a:p>
        </p:txBody>
      </p:sp>
      <p:sp>
        <p:nvSpPr>
          <p:cNvPr id="680" name="Google Shape;680;p81"/>
          <p:cNvSpPr txBox="1"/>
          <p:nvPr/>
        </p:nvSpPr>
        <p:spPr>
          <a:xfrm>
            <a:off x="2671238" y="900238"/>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Chicken Broth:</a:t>
            </a:r>
            <a:endParaRPr sz="1200">
              <a:solidFill>
                <a:schemeClr val="dk1"/>
              </a:solidFill>
              <a:latin typeface="Times New Roman"/>
              <a:ea typeface="Times New Roman"/>
              <a:cs typeface="Times New Roman"/>
              <a:sym typeface="Times New Roman"/>
            </a:endParaRPr>
          </a:p>
          <a:p>
            <a:pPr indent="-114300" lvl="0" marL="57150" rtl="0" algn="l">
              <a:spcBef>
                <a:spcPts val="500"/>
              </a:spcBef>
              <a:spcAft>
                <a:spcPts val="0"/>
              </a:spcAft>
              <a:buClr>
                <a:schemeClr val="dk1"/>
              </a:buClr>
              <a:buSzPts val="900"/>
              <a:buFont typeface="Times New Roman"/>
              <a:buChar char="●"/>
            </a:pPr>
            <a:r>
              <a:rPr lang="es" sz="900">
                <a:solidFill>
                  <a:schemeClr val="dk1"/>
                </a:solidFill>
                <a:latin typeface="Times New Roman"/>
                <a:ea typeface="Times New Roman"/>
                <a:cs typeface="Times New Roman"/>
                <a:sym typeface="Times New Roman"/>
              </a:rPr>
              <a:t>5 lbs of Chicken (whole chicken or assorted pieces)</a:t>
            </a:r>
            <a:endParaRPr sz="900">
              <a:solidFill>
                <a:schemeClr val="dk1"/>
              </a:solidFill>
              <a:latin typeface="Times New Roman"/>
              <a:ea typeface="Times New Roman"/>
              <a:cs typeface="Times New Roman"/>
              <a:sym typeface="Times New Roman"/>
            </a:endParaRPr>
          </a:p>
          <a:p>
            <a:pPr indent="-114300" lvl="0" marL="57150" rtl="0" algn="l">
              <a:spcBef>
                <a:spcPts val="0"/>
              </a:spcBef>
              <a:spcAft>
                <a:spcPts val="0"/>
              </a:spcAft>
              <a:buClr>
                <a:schemeClr val="dk1"/>
              </a:buClr>
              <a:buSzPts val="900"/>
              <a:buFont typeface="Times New Roman"/>
              <a:buChar char="●"/>
            </a:pPr>
            <a:r>
              <a:rPr lang="es" sz="900">
                <a:solidFill>
                  <a:schemeClr val="dk1"/>
                </a:solidFill>
                <a:latin typeface="Times New Roman"/>
                <a:ea typeface="Times New Roman"/>
                <a:cs typeface="Times New Roman"/>
                <a:sym typeface="Times New Roman"/>
              </a:rPr>
              <a:t>10 cups of water </a:t>
            </a:r>
            <a:endParaRPr sz="900">
              <a:solidFill>
                <a:schemeClr val="dk1"/>
              </a:solidFill>
              <a:latin typeface="Times New Roman"/>
              <a:ea typeface="Times New Roman"/>
              <a:cs typeface="Times New Roman"/>
              <a:sym typeface="Times New Roman"/>
            </a:endParaRPr>
          </a:p>
          <a:p>
            <a:pPr indent="-114300" lvl="0" marL="57150" rtl="0" algn="l">
              <a:spcBef>
                <a:spcPts val="0"/>
              </a:spcBef>
              <a:spcAft>
                <a:spcPts val="0"/>
              </a:spcAft>
              <a:buClr>
                <a:schemeClr val="dk1"/>
              </a:buClr>
              <a:buSzPts val="900"/>
              <a:buFont typeface="Times New Roman"/>
              <a:buChar char="●"/>
            </a:pPr>
            <a:r>
              <a:rPr lang="es" sz="900">
                <a:solidFill>
                  <a:schemeClr val="dk1"/>
                </a:solidFill>
                <a:latin typeface="Times New Roman"/>
                <a:ea typeface="Times New Roman"/>
                <a:cs typeface="Times New Roman"/>
                <a:sym typeface="Times New Roman"/>
              </a:rPr>
              <a:t>1 white onion , diced </a:t>
            </a:r>
            <a:endParaRPr sz="900">
              <a:solidFill>
                <a:schemeClr val="dk1"/>
              </a:solidFill>
              <a:latin typeface="Times New Roman"/>
              <a:ea typeface="Times New Roman"/>
              <a:cs typeface="Times New Roman"/>
              <a:sym typeface="Times New Roman"/>
            </a:endParaRPr>
          </a:p>
          <a:p>
            <a:pPr indent="-114300" lvl="0" marL="57150" rtl="0" algn="l">
              <a:spcBef>
                <a:spcPts val="0"/>
              </a:spcBef>
              <a:spcAft>
                <a:spcPts val="0"/>
              </a:spcAft>
              <a:buClr>
                <a:schemeClr val="dk1"/>
              </a:buClr>
              <a:buSzPts val="900"/>
              <a:buFont typeface="Times New Roman"/>
              <a:buChar char="●"/>
            </a:pPr>
            <a:r>
              <a:rPr lang="es" sz="900">
                <a:solidFill>
                  <a:schemeClr val="dk1"/>
                </a:solidFill>
                <a:latin typeface="Times New Roman"/>
                <a:ea typeface="Times New Roman"/>
                <a:cs typeface="Times New Roman"/>
                <a:sym typeface="Times New Roman"/>
              </a:rPr>
              <a:t>2 carrots</a:t>
            </a:r>
            <a:endParaRPr sz="900">
              <a:solidFill>
                <a:schemeClr val="dk1"/>
              </a:solidFill>
              <a:latin typeface="Times New Roman"/>
              <a:ea typeface="Times New Roman"/>
              <a:cs typeface="Times New Roman"/>
              <a:sym typeface="Times New Roman"/>
            </a:endParaRPr>
          </a:p>
          <a:p>
            <a:pPr indent="-114300" lvl="0" marL="57150" rtl="0" algn="l">
              <a:spcBef>
                <a:spcPts val="0"/>
              </a:spcBef>
              <a:spcAft>
                <a:spcPts val="0"/>
              </a:spcAft>
              <a:buClr>
                <a:schemeClr val="dk1"/>
              </a:buClr>
              <a:buSzPts val="900"/>
              <a:buFont typeface="Times New Roman"/>
              <a:buChar char="●"/>
            </a:pPr>
            <a:r>
              <a:rPr lang="es" sz="900">
                <a:solidFill>
                  <a:schemeClr val="dk1"/>
                </a:solidFill>
                <a:latin typeface="Times New Roman"/>
                <a:ea typeface="Times New Roman"/>
                <a:cs typeface="Times New Roman"/>
                <a:sym typeface="Times New Roman"/>
              </a:rPr>
              <a:t>2 celery stalks , finely chopped </a:t>
            </a:r>
            <a:endParaRPr sz="900">
              <a:solidFill>
                <a:schemeClr val="dk1"/>
              </a:solidFill>
              <a:latin typeface="Times New Roman"/>
              <a:ea typeface="Times New Roman"/>
              <a:cs typeface="Times New Roman"/>
              <a:sym typeface="Times New Roman"/>
            </a:endParaRPr>
          </a:p>
          <a:p>
            <a:pPr indent="-114300" lvl="0" marL="57150" rtl="0" algn="l">
              <a:spcBef>
                <a:spcPts val="0"/>
              </a:spcBef>
              <a:spcAft>
                <a:spcPts val="0"/>
              </a:spcAft>
              <a:buClr>
                <a:schemeClr val="dk1"/>
              </a:buClr>
              <a:buSzPts val="900"/>
              <a:buFont typeface="Times New Roman"/>
              <a:buChar char="●"/>
            </a:pPr>
            <a:r>
              <a:rPr lang="es" sz="900">
                <a:solidFill>
                  <a:schemeClr val="dk1"/>
                </a:solidFill>
                <a:latin typeface="Times New Roman"/>
                <a:ea typeface="Times New Roman"/>
                <a:cs typeface="Times New Roman"/>
                <a:sym typeface="Times New Roman"/>
              </a:rPr>
              <a:t>5 cilantro springs</a:t>
            </a:r>
            <a:endParaRPr sz="900">
              <a:solidFill>
                <a:schemeClr val="dk1"/>
              </a:solidFill>
              <a:latin typeface="Times New Roman"/>
              <a:ea typeface="Times New Roman"/>
              <a:cs typeface="Times New Roman"/>
              <a:sym typeface="Times New Roman"/>
            </a:endParaRPr>
          </a:p>
          <a:p>
            <a:pPr indent="-114300" lvl="0" marL="57150" rtl="0" algn="l">
              <a:spcBef>
                <a:spcPts val="0"/>
              </a:spcBef>
              <a:spcAft>
                <a:spcPts val="0"/>
              </a:spcAft>
              <a:buClr>
                <a:schemeClr val="dk1"/>
              </a:buClr>
              <a:buSzPts val="900"/>
              <a:buFont typeface="Times New Roman"/>
              <a:buChar char="●"/>
            </a:pPr>
            <a:r>
              <a:rPr lang="es" sz="900">
                <a:solidFill>
                  <a:schemeClr val="dk1"/>
                </a:solidFill>
                <a:latin typeface="Times New Roman"/>
                <a:ea typeface="Times New Roman"/>
                <a:cs typeface="Times New Roman"/>
                <a:sym typeface="Times New Roman"/>
              </a:rPr>
              <a:t>Salt to taste </a:t>
            </a:r>
            <a:endParaRPr sz="900">
              <a:solidFill>
                <a:schemeClr val="dk1"/>
              </a:solidFill>
              <a:latin typeface="Times New Roman"/>
              <a:ea typeface="Times New Roman"/>
              <a:cs typeface="Times New Roman"/>
              <a:sym typeface="Times New Roman"/>
            </a:endParaRPr>
          </a:p>
          <a:p>
            <a:pPr indent="0" lvl="0" marL="0" marR="0" rtl="0" algn="l">
              <a:lnSpc>
                <a:spcPct val="100000"/>
              </a:lnSpc>
              <a:spcBef>
                <a:spcPts val="500"/>
              </a:spcBef>
              <a:spcAft>
                <a:spcPts val="0"/>
              </a:spcAft>
              <a:buClr>
                <a:srgbClr val="000000"/>
              </a:buClr>
              <a:buFont typeface="Arial"/>
              <a:buNone/>
            </a:pPr>
            <a:r>
              <a:t/>
            </a:r>
            <a:endParaRPr sz="900"/>
          </a:p>
        </p:txBody>
      </p:sp>
      <p:sp>
        <p:nvSpPr>
          <p:cNvPr id="681" name="Google Shape;681;p81"/>
          <p:cNvSpPr txBox="1"/>
          <p:nvPr/>
        </p:nvSpPr>
        <p:spPr>
          <a:xfrm>
            <a:off x="3069000" y="2864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Kayla Ortiz</a:t>
            </a:r>
            <a:endParaRPr sz="600"/>
          </a:p>
        </p:txBody>
      </p:sp>
      <p:sp>
        <p:nvSpPr>
          <p:cNvPr id="682" name="Google Shape;682;p81"/>
          <p:cNvSpPr txBox="1"/>
          <p:nvPr/>
        </p:nvSpPr>
        <p:spPr>
          <a:xfrm>
            <a:off x="2772275" y="593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Type:Entree </a:t>
            </a:r>
            <a:endParaRPr i="1" sz="600"/>
          </a:p>
        </p:txBody>
      </p:sp>
      <p:sp>
        <p:nvSpPr>
          <p:cNvPr id="683" name="Google Shape;683;p81"/>
          <p:cNvSpPr txBox="1"/>
          <p:nvPr/>
        </p:nvSpPr>
        <p:spPr>
          <a:xfrm>
            <a:off x="6598625" y="593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     Number of Servings:12-15 people </a:t>
            </a:r>
            <a:endParaRPr i="1" sz="600"/>
          </a:p>
        </p:txBody>
      </p:sp>
      <p:sp>
        <p:nvSpPr>
          <p:cNvPr id="684" name="Google Shape;684;p81"/>
          <p:cNvSpPr txBox="1"/>
          <p:nvPr/>
        </p:nvSpPr>
        <p:spPr>
          <a:xfrm>
            <a:off x="2472450" y="2662950"/>
            <a:ext cx="6320100" cy="2898900"/>
          </a:xfrm>
          <a:prstGeom prst="rect">
            <a:avLst/>
          </a:prstGeom>
          <a:noFill/>
          <a:ln>
            <a:noFill/>
          </a:ln>
        </p:spPr>
        <p:txBody>
          <a:bodyPr anchorCtr="0" anchor="t" bIns="91425" lIns="91425" spcFirstLastPara="1" rIns="91425" wrap="square" tIns="91425">
            <a:noAutofit/>
          </a:bodyPr>
          <a:lstStyle/>
          <a:p>
            <a:pPr indent="-285750" lvl="0" marL="457200" rtl="0" algn="just">
              <a:spcBef>
                <a:spcPts val="0"/>
              </a:spcBef>
              <a:spcAft>
                <a:spcPts val="0"/>
              </a:spcAft>
              <a:buClr>
                <a:schemeClr val="dk1"/>
              </a:buClr>
              <a:buSzPts val="900"/>
              <a:buFont typeface="Times New Roman"/>
              <a:buAutoNum type="arabicPeriod"/>
            </a:pPr>
            <a:r>
              <a:rPr lang="es" sz="900">
                <a:solidFill>
                  <a:schemeClr val="dk1"/>
                </a:solidFill>
                <a:latin typeface="Times New Roman"/>
                <a:ea typeface="Times New Roman"/>
                <a:cs typeface="Times New Roman"/>
                <a:sym typeface="Times New Roman"/>
              </a:rPr>
              <a:t>Bring the water ,  carrots ,onions , celery and herbs to boil in large pot , add the chicken and cook over medium heat for about an hour until chicken is very tender and fully cooked </a:t>
            </a:r>
            <a:endParaRPr sz="900">
              <a:solidFill>
                <a:schemeClr val="dk1"/>
              </a:solidFill>
              <a:latin typeface="Times New Roman"/>
              <a:ea typeface="Times New Roman"/>
              <a:cs typeface="Times New Roman"/>
              <a:sym typeface="Times New Roman"/>
            </a:endParaRPr>
          </a:p>
          <a:p>
            <a:pPr indent="-285750" lvl="0" marL="457200" rtl="0" algn="just">
              <a:spcBef>
                <a:spcPts val="0"/>
              </a:spcBef>
              <a:spcAft>
                <a:spcPts val="0"/>
              </a:spcAft>
              <a:buClr>
                <a:schemeClr val="dk1"/>
              </a:buClr>
              <a:buSzPts val="900"/>
              <a:buFont typeface="Times New Roman"/>
              <a:buAutoNum type="arabicPeriod"/>
            </a:pPr>
            <a:r>
              <a:rPr lang="es" sz="900">
                <a:solidFill>
                  <a:schemeClr val="dk1"/>
                </a:solidFill>
                <a:latin typeface="Times New Roman"/>
                <a:ea typeface="Times New Roman"/>
                <a:cs typeface="Times New Roman"/>
                <a:sym typeface="Times New Roman"/>
              </a:rPr>
              <a:t>Remove the chicken  from broth and save the broth </a:t>
            </a:r>
            <a:endParaRPr sz="900">
              <a:solidFill>
                <a:schemeClr val="dk1"/>
              </a:solidFill>
              <a:latin typeface="Times New Roman"/>
              <a:ea typeface="Times New Roman"/>
              <a:cs typeface="Times New Roman"/>
              <a:sym typeface="Times New Roman"/>
            </a:endParaRPr>
          </a:p>
          <a:p>
            <a:pPr indent="-285750" lvl="0" marL="457200" rtl="0" algn="just">
              <a:spcBef>
                <a:spcPts val="0"/>
              </a:spcBef>
              <a:spcAft>
                <a:spcPts val="0"/>
              </a:spcAft>
              <a:buClr>
                <a:schemeClr val="dk1"/>
              </a:buClr>
              <a:buSzPts val="900"/>
              <a:buFont typeface="Times New Roman"/>
              <a:buAutoNum type="arabicPeriod"/>
            </a:pPr>
            <a:r>
              <a:rPr lang="es" sz="900">
                <a:solidFill>
                  <a:schemeClr val="dk1"/>
                </a:solidFill>
                <a:latin typeface="Times New Roman"/>
                <a:ea typeface="Times New Roman"/>
                <a:cs typeface="Times New Roman"/>
                <a:sym typeface="Times New Roman"/>
              </a:rPr>
              <a:t>To cook the rice, heat the butter , add the onions and the rice , stir well. Then add the broth , bring to boil, then reduce the heat to low , cover and simmer for about 20 minutes </a:t>
            </a:r>
            <a:endParaRPr sz="900">
              <a:solidFill>
                <a:schemeClr val="dk1"/>
              </a:solidFill>
              <a:latin typeface="Times New Roman"/>
              <a:ea typeface="Times New Roman"/>
              <a:cs typeface="Times New Roman"/>
              <a:sym typeface="Times New Roman"/>
            </a:endParaRPr>
          </a:p>
          <a:p>
            <a:pPr indent="-285750" lvl="0" marL="457200" rtl="0" algn="just">
              <a:spcBef>
                <a:spcPts val="0"/>
              </a:spcBef>
              <a:spcAft>
                <a:spcPts val="0"/>
              </a:spcAft>
              <a:buClr>
                <a:schemeClr val="dk1"/>
              </a:buClr>
              <a:buSzPts val="900"/>
              <a:buFont typeface="Times New Roman"/>
              <a:buAutoNum type="arabicPeriod"/>
            </a:pPr>
            <a:r>
              <a:rPr lang="es" sz="900">
                <a:solidFill>
                  <a:schemeClr val="dk1"/>
                </a:solidFill>
                <a:latin typeface="Times New Roman"/>
                <a:ea typeface="Times New Roman"/>
                <a:cs typeface="Times New Roman"/>
                <a:sym typeface="Times New Roman"/>
              </a:rPr>
              <a:t>Meanwhile debone the chicken and reserve the chicken meat for later </a:t>
            </a:r>
            <a:endParaRPr sz="900">
              <a:solidFill>
                <a:schemeClr val="dk1"/>
              </a:solidFill>
              <a:latin typeface="Times New Roman"/>
              <a:ea typeface="Times New Roman"/>
              <a:cs typeface="Times New Roman"/>
              <a:sym typeface="Times New Roman"/>
            </a:endParaRPr>
          </a:p>
          <a:p>
            <a:pPr indent="-285750" lvl="0" marL="457200" rtl="0" algn="just">
              <a:spcBef>
                <a:spcPts val="0"/>
              </a:spcBef>
              <a:spcAft>
                <a:spcPts val="0"/>
              </a:spcAft>
              <a:buClr>
                <a:schemeClr val="dk1"/>
              </a:buClr>
              <a:buSzPts val="900"/>
              <a:buFont typeface="Times New Roman"/>
              <a:buAutoNum type="arabicPeriod"/>
            </a:pPr>
            <a:r>
              <a:rPr lang="es" sz="900">
                <a:solidFill>
                  <a:schemeClr val="dk1"/>
                </a:solidFill>
                <a:latin typeface="Times New Roman"/>
                <a:ea typeface="Times New Roman"/>
                <a:cs typeface="Times New Roman"/>
                <a:sym typeface="Times New Roman"/>
              </a:rPr>
              <a:t>Heat the first 2-3 tbsp butter or oil over medium heat in a large pan to prepare a refrito or base for the chaulafan </a:t>
            </a:r>
            <a:endParaRPr sz="900">
              <a:solidFill>
                <a:schemeClr val="dk1"/>
              </a:solidFill>
              <a:latin typeface="Times New Roman"/>
              <a:ea typeface="Times New Roman"/>
              <a:cs typeface="Times New Roman"/>
              <a:sym typeface="Times New Roman"/>
            </a:endParaRPr>
          </a:p>
          <a:p>
            <a:pPr indent="-285750" lvl="0" marL="457200" rtl="0" algn="just">
              <a:spcBef>
                <a:spcPts val="0"/>
              </a:spcBef>
              <a:spcAft>
                <a:spcPts val="0"/>
              </a:spcAft>
              <a:buClr>
                <a:schemeClr val="dk1"/>
              </a:buClr>
              <a:buSzPts val="900"/>
              <a:buFont typeface="Times New Roman"/>
              <a:buAutoNum type="arabicPeriod"/>
            </a:pPr>
            <a:r>
              <a:rPr lang="es" sz="900">
                <a:solidFill>
                  <a:schemeClr val="dk1"/>
                </a:solidFill>
                <a:latin typeface="Times New Roman"/>
                <a:ea typeface="Times New Roman"/>
                <a:cs typeface="Times New Roman"/>
                <a:sym typeface="Times New Roman"/>
              </a:rPr>
              <a:t>Add the chopped onions,diced pancetta , crushed garlic ,1 tbsp worcester sauce ,cumin ,cilantro, and achiote powder, cook for about 5-8 minutes, stirring occasionally </a:t>
            </a:r>
            <a:endParaRPr sz="900">
              <a:solidFill>
                <a:schemeClr val="dk1"/>
              </a:solidFill>
              <a:latin typeface="Times New Roman"/>
              <a:ea typeface="Times New Roman"/>
              <a:cs typeface="Times New Roman"/>
              <a:sym typeface="Times New Roman"/>
            </a:endParaRPr>
          </a:p>
          <a:p>
            <a:pPr indent="-285750" lvl="0" marL="457200" rtl="0" algn="just">
              <a:spcBef>
                <a:spcPts val="0"/>
              </a:spcBef>
              <a:spcAft>
                <a:spcPts val="0"/>
              </a:spcAft>
              <a:buClr>
                <a:schemeClr val="dk1"/>
              </a:buClr>
              <a:buSzPts val="900"/>
              <a:buFont typeface="Times New Roman"/>
              <a:buAutoNum type="arabicPeriod"/>
            </a:pPr>
            <a:r>
              <a:rPr lang="es" sz="900">
                <a:solidFill>
                  <a:schemeClr val="dk1"/>
                </a:solidFill>
                <a:latin typeface="Times New Roman"/>
                <a:ea typeface="Times New Roman"/>
                <a:cs typeface="Times New Roman"/>
                <a:sym typeface="Times New Roman"/>
              </a:rPr>
              <a:t>Add the cooked rice , chicken meat , and diced bell peppers . Stir well and cook over medium high heat for about 5 minutes , stirring occasionally .</a:t>
            </a:r>
            <a:endParaRPr sz="900">
              <a:solidFill>
                <a:schemeClr val="dk1"/>
              </a:solidFill>
              <a:latin typeface="Times New Roman"/>
              <a:ea typeface="Times New Roman"/>
              <a:cs typeface="Times New Roman"/>
              <a:sym typeface="Times New Roman"/>
            </a:endParaRPr>
          </a:p>
          <a:p>
            <a:pPr indent="-285750" lvl="0" marL="457200" rtl="0" algn="just">
              <a:spcBef>
                <a:spcPts val="0"/>
              </a:spcBef>
              <a:spcAft>
                <a:spcPts val="0"/>
              </a:spcAft>
              <a:buClr>
                <a:schemeClr val="dk1"/>
              </a:buClr>
              <a:buSzPts val="900"/>
              <a:buFont typeface="Times New Roman"/>
              <a:buAutoNum type="arabicPeriod"/>
            </a:pPr>
            <a:r>
              <a:rPr lang="es" sz="900">
                <a:solidFill>
                  <a:schemeClr val="dk1"/>
                </a:solidFill>
                <a:latin typeface="Times New Roman"/>
                <a:ea typeface="Times New Roman"/>
                <a:cs typeface="Times New Roman"/>
                <a:sym typeface="Times New Roman"/>
              </a:rPr>
              <a:t>Stir in the remaining worcester sauce , scrambled eggs , peas, carrots , raisins, mix well </a:t>
            </a:r>
            <a:endParaRPr sz="900">
              <a:solidFill>
                <a:schemeClr val="dk1"/>
              </a:solidFill>
              <a:latin typeface="Times New Roman"/>
              <a:ea typeface="Times New Roman"/>
              <a:cs typeface="Times New Roman"/>
              <a:sym typeface="Times New Roman"/>
            </a:endParaRPr>
          </a:p>
          <a:p>
            <a:pPr indent="-285750" lvl="0" marL="457200" rtl="0" algn="just">
              <a:spcBef>
                <a:spcPts val="0"/>
              </a:spcBef>
              <a:spcAft>
                <a:spcPts val="0"/>
              </a:spcAft>
              <a:buClr>
                <a:schemeClr val="dk1"/>
              </a:buClr>
              <a:buSzPts val="900"/>
              <a:buFont typeface="Times New Roman"/>
              <a:buAutoNum type="arabicPeriod"/>
            </a:pPr>
            <a:r>
              <a:rPr lang="es" sz="900">
                <a:solidFill>
                  <a:schemeClr val="dk1"/>
                </a:solidFill>
                <a:latin typeface="Times New Roman"/>
                <a:ea typeface="Times New Roman"/>
                <a:cs typeface="Times New Roman"/>
                <a:sym typeface="Times New Roman"/>
              </a:rPr>
              <a:t>Add the chopped herbs and green onions </a:t>
            </a:r>
            <a:endParaRPr sz="900">
              <a:solidFill>
                <a:schemeClr val="dk1"/>
              </a:solidFill>
              <a:latin typeface="Times New Roman"/>
              <a:ea typeface="Times New Roman"/>
              <a:cs typeface="Times New Roman"/>
              <a:sym typeface="Times New Roman"/>
            </a:endParaRPr>
          </a:p>
          <a:p>
            <a:pPr indent="-285750" lvl="0" marL="457200" rtl="0" algn="just">
              <a:spcBef>
                <a:spcPts val="0"/>
              </a:spcBef>
              <a:spcAft>
                <a:spcPts val="0"/>
              </a:spcAft>
              <a:buClr>
                <a:schemeClr val="dk1"/>
              </a:buClr>
              <a:buSzPts val="900"/>
              <a:buFont typeface="Times New Roman"/>
              <a:buAutoNum type="arabicPeriod"/>
            </a:pPr>
            <a:r>
              <a:rPr lang="es" sz="900">
                <a:solidFill>
                  <a:schemeClr val="dk1"/>
                </a:solidFill>
                <a:latin typeface="Times New Roman"/>
                <a:ea typeface="Times New Roman"/>
                <a:cs typeface="Times New Roman"/>
                <a:sym typeface="Times New Roman"/>
              </a:rPr>
              <a:t>Serve on plate with avocado on the side and ENJOY !!!!!!!!</a:t>
            </a:r>
            <a:endParaRPr sz="900">
              <a:solidFill>
                <a:schemeClr val="dk1"/>
              </a:solidFill>
              <a:latin typeface="Times New Roman"/>
              <a:ea typeface="Times New Roman"/>
              <a:cs typeface="Times New Roman"/>
              <a:sym typeface="Times New Roman"/>
            </a:endParaRPr>
          </a:p>
        </p:txBody>
      </p:sp>
      <p:sp>
        <p:nvSpPr>
          <p:cNvPr id="685" name="Google Shape;685;p81"/>
          <p:cNvSpPr txBox="1"/>
          <p:nvPr/>
        </p:nvSpPr>
        <p:spPr>
          <a:xfrm>
            <a:off x="4573950" y="900250"/>
            <a:ext cx="21171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Rice : </a:t>
            </a:r>
            <a:endParaRPr sz="1200">
              <a:solidFill>
                <a:schemeClr val="dk1"/>
              </a:solidFill>
              <a:latin typeface="Times New Roman"/>
              <a:ea typeface="Times New Roman"/>
              <a:cs typeface="Times New Roman"/>
              <a:sym typeface="Times New Roman"/>
            </a:endParaRPr>
          </a:p>
          <a:p>
            <a:pPr indent="-120650" lvl="0" marL="114300" rtl="0" algn="l">
              <a:spcBef>
                <a:spcPts val="500"/>
              </a:spcBef>
              <a:spcAft>
                <a:spcPts val="0"/>
              </a:spcAft>
              <a:buClr>
                <a:schemeClr val="dk1"/>
              </a:buClr>
              <a:buSzPts val="1000"/>
              <a:buFont typeface="Times New Roman"/>
              <a:buChar char="●"/>
            </a:pPr>
            <a:r>
              <a:rPr lang="es" sz="1000">
                <a:solidFill>
                  <a:schemeClr val="dk1"/>
                </a:solidFill>
                <a:latin typeface="Times New Roman"/>
                <a:ea typeface="Times New Roman"/>
                <a:cs typeface="Times New Roman"/>
                <a:sym typeface="Times New Roman"/>
              </a:rPr>
              <a:t>1tbs oil </a:t>
            </a:r>
            <a:endParaRPr sz="1000">
              <a:solidFill>
                <a:schemeClr val="dk1"/>
              </a:solidFill>
              <a:latin typeface="Times New Roman"/>
              <a:ea typeface="Times New Roman"/>
              <a:cs typeface="Times New Roman"/>
              <a:sym typeface="Times New Roman"/>
            </a:endParaRPr>
          </a:p>
          <a:p>
            <a:pPr indent="-120650" lvl="0" marL="114300" rtl="0" algn="l">
              <a:spcBef>
                <a:spcPts val="0"/>
              </a:spcBef>
              <a:spcAft>
                <a:spcPts val="0"/>
              </a:spcAft>
              <a:buClr>
                <a:schemeClr val="dk1"/>
              </a:buClr>
              <a:buSzPts val="1000"/>
              <a:buFont typeface="Times New Roman"/>
              <a:buChar char="●"/>
            </a:pPr>
            <a:r>
              <a:rPr lang="es" sz="1000">
                <a:solidFill>
                  <a:schemeClr val="dk1"/>
                </a:solidFill>
                <a:latin typeface="Times New Roman"/>
                <a:ea typeface="Times New Roman"/>
                <a:cs typeface="Times New Roman"/>
                <a:sym typeface="Times New Roman"/>
              </a:rPr>
              <a:t>2 tbsp white onion diced </a:t>
            </a:r>
            <a:endParaRPr sz="1000">
              <a:solidFill>
                <a:schemeClr val="dk1"/>
              </a:solidFill>
              <a:latin typeface="Times New Roman"/>
              <a:ea typeface="Times New Roman"/>
              <a:cs typeface="Times New Roman"/>
              <a:sym typeface="Times New Roman"/>
            </a:endParaRPr>
          </a:p>
          <a:p>
            <a:pPr indent="-120650" lvl="0" marL="114300" rtl="0" algn="l">
              <a:spcBef>
                <a:spcPts val="0"/>
              </a:spcBef>
              <a:spcAft>
                <a:spcPts val="0"/>
              </a:spcAft>
              <a:buClr>
                <a:schemeClr val="dk1"/>
              </a:buClr>
              <a:buSzPts val="1000"/>
              <a:buFont typeface="Times New Roman"/>
              <a:buChar char="●"/>
            </a:pPr>
            <a:r>
              <a:rPr lang="es" sz="1000">
                <a:solidFill>
                  <a:schemeClr val="dk1"/>
                </a:solidFill>
                <a:latin typeface="Times New Roman"/>
                <a:ea typeface="Times New Roman"/>
                <a:cs typeface="Times New Roman"/>
                <a:sym typeface="Times New Roman"/>
              </a:rPr>
              <a:t>3 ¼ cups of chicken broth</a:t>
            </a:r>
            <a:endParaRPr sz="1000">
              <a:solidFill>
                <a:schemeClr val="dk1"/>
              </a:solidFill>
              <a:latin typeface="Times New Roman"/>
              <a:ea typeface="Times New Roman"/>
              <a:cs typeface="Times New Roman"/>
              <a:sym typeface="Times New Roman"/>
            </a:endParaRPr>
          </a:p>
          <a:p>
            <a:pPr indent="-120650" lvl="0" marL="114300" rtl="0" algn="l">
              <a:spcBef>
                <a:spcPts val="0"/>
              </a:spcBef>
              <a:spcAft>
                <a:spcPts val="0"/>
              </a:spcAft>
              <a:buClr>
                <a:schemeClr val="dk1"/>
              </a:buClr>
              <a:buSzPts val="1000"/>
              <a:buFont typeface="Times New Roman"/>
              <a:buChar char="●"/>
            </a:pPr>
            <a:r>
              <a:rPr lang="es" sz="1000">
                <a:solidFill>
                  <a:schemeClr val="dk1"/>
                </a:solidFill>
                <a:latin typeface="Times New Roman"/>
                <a:ea typeface="Times New Roman"/>
                <a:cs typeface="Times New Roman"/>
                <a:sym typeface="Times New Roman"/>
              </a:rPr>
              <a:t>3 cups uncooked rice </a:t>
            </a:r>
            <a:endParaRPr sz="1000">
              <a:solidFill>
                <a:schemeClr val="dk1"/>
              </a:solidFill>
              <a:latin typeface="Times New Roman"/>
              <a:ea typeface="Times New Roman"/>
              <a:cs typeface="Times New Roman"/>
              <a:sym typeface="Times New Roman"/>
            </a:endParaRPr>
          </a:p>
          <a:p>
            <a:pPr indent="-120650" lvl="0" marL="114300" rtl="0" algn="l">
              <a:spcBef>
                <a:spcPts val="0"/>
              </a:spcBef>
              <a:spcAft>
                <a:spcPts val="0"/>
              </a:spcAft>
              <a:buClr>
                <a:schemeClr val="dk1"/>
              </a:buClr>
              <a:buSzPts val="1000"/>
              <a:buFont typeface="Times New Roman"/>
              <a:buChar char="●"/>
            </a:pPr>
            <a:r>
              <a:rPr lang="es" sz="1000">
                <a:solidFill>
                  <a:schemeClr val="dk1"/>
                </a:solidFill>
                <a:latin typeface="Times New Roman"/>
                <a:ea typeface="Times New Roman"/>
                <a:cs typeface="Times New Roman"/>
                <a:sym typeface="Times New Roman"/>
              </a:rPr>
              <a:t>Salt to taste</a:t>
            </a:r>
            <a:endParaRPr sz="900">
              <a:solidFill>
                <a:schemeClr val="dk1"/>
              </a:solidFill>
              <a:latin typeface="Times New Roman"/>
              <a:ea typeface="Times New Roman"/>
              <a:cs typeface="Times New Roman"/>
              <a:sym typeface="Times New Roman"/>
            </a:endParaRPr>
          </a:p>
          <a:p>
            <a:pPr indent="0" lvl="0" marL="0" marR="0" rtl="0" algn="l">
              <a:lnSpc>
                <a:spcPct val="100000"/>
              </a:lnSpc>
              <a:spcBef>
                <a:spcPts val="500"/>
              </a:spcBef>
              <a:spcAft>
                <a:spcPts val="0"/>
              </a:spcAft>
              <a:buClr>
                <a:srgbClr val="000000"/>
              </a:buClr>
              <a:buFont typeface="Arial"/>
              <a:buNone/>
            </a:pPr>
            <a:r>
              <a:t/>
            </a:r>
            <a:endParaRPr sz="1000"/>
          </a:p>
        </p:txBody>
      </p:sp>
      <p:sp>
        <p:nvSpPr>
          <p:cNvPr id="686" name="Google Shape;686;p81"/>
          <p:cNvSpPr txBox="1"/>
          <p:nvPr/>
        </p:nvSpPr>
        <p:spPr>
          <a:xfrm>
            <a:off x="8144100" y="1236750"/>
            <a:ext cx="999900" cy="16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500"/>
              </a:spcAft>
              <a:buNone/>
            </a:pPr>
            <a:r>
              <a:t/>
            </a:r>
            <a:endParaRPr sz="1100"/>
          </a:p>
        </p:txBody>
      </p:sp>
      <p:sp>
        <p:nvSpPr>
          <p:cNvPr id="687" name="Google Shape;687;p81"/>
          <p:cNvSpPr txBox="1"/>
          <p:nvPr/>
        </p:nvSpPr>
        <p:spPr>
          <a:xfrm>
            <a:off x="2630350" y="2418300"/>
            <a:ext cx="2585700" cy="3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Procedure:</a:t>
            </a:r>
            <a:endParaRPr/>
          </a:p>
        </p:txBody>
      </p:sp>
      <p:sp>
        <p:nvSpPr>
          <p:cNvPr id="688" name="Google Shape;688;p81"/>
          <p:cNvSpPr txBox="1"/>
          <p:nvPr/>
        </p:nvSpPr>
        <p:spPr>
          <a:xfrm>
            <a:off x="5700575" y="1322500"/>
            <a:ext cx="3000000" cy="3280200"/>
          </a:xfrm>
          <a:prstGeom prst="rect">
            <a:avLst/>
          </a:prstGeom>
          <a:noFill/>
          <a:ln>
            <a:noFill/>
          </a:ln>
        </p:spPr>
        <p:txBody>
          <a:bodyPr anchorCtr="0" anchor="t" bIns="91425" lIns="457200" spcFirstLastPara="1" rIns="91425" wrap="square" tIns="91425">
            <a:noAutofit/>
          </a:bodyPr>
          <a:lstStyle/>
          <a:p>
            <a:pPr indent="0" lvl="0" marL="0" rtl="0" algn="l">
              <a:spcBef>
                <a:spcPts val="0"/>
              </a:spcBef>
              <a:spcAft>
                <a:spcPts val="500"/>
              </a:spcAft>
              <a:buNone/>
            </a:pPr>
            <a:r>
              <a:rPr lang="es" sz="800">
                <a:solidFill>
                  <a:schemeClr val="dk1"/>
                </a:solidFill>
                <a:latin typeface="Times New Roman"/>
                <a:ea typeface="Times New Roman"/>
                <a:cs typeface="Times New Roman"/>
                <a:sym typeface="Times New Roman"/>
              </a:rPr>
              <a:t>          </a:t>
            </a:r>
            <a:endParaRPr sz="800">
              <a:solidFill>
                <a:schemeClr val="dk1"/>
              </a:solidFill>
              <a:latin typeface="Times New Roman"/>
              <a:ea typeface="Times New Roman"/>
              <a:cs typeface="Times New Roman"/>
              <a:sym typeface="Times New Roman"/>
            </a:endParaRPr>
          </a:p>
        </p:txBody>
      </p:sp>
      <p:sp>
        <p:nvSpPr>
          <p:cNvPr id="689" name="Google Shape;689;p81"/>
          <p:cNvSpPr txBox="1"/>
          <p:nvPr/>
        </p:nvSpPr>
        <p:spPr>
          <a:xfrm>
            <a:off x="6000900" y="950900"/>
            <a:ext cx="3000000" cy="3000000"/>
          </a:xfrm>
          <a:prstGeom prst="rect">
            <a:avLst/>
          </a:prstGeom>
          <a:noFill/>
          <a:ln>
            <a:noFill/>
          </a:ln>
        </p:spPr>
        <p:txBody>
          <a:bodyPr anchorCtr="0" anchor="t" bIns="91425" lIns="91425" spcFirstLastPara="1" rIns="91425" wrap="square" tIns="91425">
            <a:noAutofit/>
          </a:bodyPr>
          <a:lstStyle/>
          <a:p>
            <a:pPr indent="-279400" lvl="0" marL="457200" rtl="0" algn="l">
              <a:spcBef>
                <a:spcPts val="0"/>
              </a:spcBef>
              <a:spcAft>
                <a:spcPts val="0"/>
              </a:spcAft>
              <a:buClr>
                <a:schemeClr val="dk1"/>
              </a:buClr>
              <a:buSzPts val="800"/>
              <a:buFont typeface="Times New Roman"/>
              <a:buChar char="●"/>
            </a:pPr>
            <a:r>
              <a:rPr lang="es" sz="800">
                <a:solidFill>
                  <a:schemeClr val="dk1"/>
                </a:solidFill>
                <a:latin typeface="Times New Roman"/>
                <a:ea typeface="Times New Roman"/>
                <a:cs typeface="Times New Roman"/>
                <a:sym typeface="Times New Roman"/>
              </a:rPr>
              <a:t>2-3 tbsp oil or butter +3 tbsp of butter </a:t>
            </a:r>
            <a:endParaRPr sz="800">
              <a:solidFill>
                <a:schemeClr val="dk1"/>
              </a:solidFill>
              <a:latin typeface="Times New Roman"/>
              <a:ea typeface="Times New Roman"/>
              <a:cs typeface="Times New Roman"/>
              <a:sym typeface="Times New Roman"/>
            </a:endParaRPr>
          </a:p>
          <a:p>
            <a:pPr indent="-279400" lvl="0" marL="457200" rtl="0" algn="l">
              <a:spcBef>
                <a:spcPts val="0"/>
              </a:spcBef>
              <a:spcAft>
                <a:spcPts val="0"/>
              </a:spcAft>
              <a:buClr>
                <a:schemeClr val="dk1"/>
              </a:buClr>
              <a:buSzPts val="800"/>
              <a:buFont typeface="Times New Roman"/>
              <a:buChar char="●"/>
            </a:pPr>
            <a:r>
              <a:rPr lang="es" sz="800">
                <a:solidFill>
                  <a:schemeClr val="dk1"/>
                </a:solidFill>
                <a:latin typeface="Times New Roman"/>
                <a:ea typeface="Times New Roman"/>
                <a:cs typeface="Times New Roman"/>
                <a:sym typeface="Times New Roman"/>
              </a:rPr>
              <a:t>1 cup of diced white onions</a:t>
            </a:r>
            <a:endParaRPr sz="800">
              <a:solidFill>
                <a:schemeClr val="dk1"/>
              </a:solidFill>
              <a:latin typeface="Times New Roman"/>
              <a:ea typeface="Times New Roman"/>
              <a:cs typeface="Times New Roman"/>
              <a:sym typeface="Times New Roman"/>
            </a:endParaRPr>
          </a:p>
          <a:p>
            <a:pPr indent="-279400" lvl="0" marL="457200" rtl="0" algn="l">
              <a:spcBef>
                <a:spcPts val="0"/>
              </a:spcBef>
              <a:spcAft>
                <a:spcPts val="0"/>
              </a:spcAft>
              <a:buClr>
                <a:schemeClr val="dk1"/>
              </a:buClr>
              <a:buSzPts val="800"/>
              <a:buFont typeface="Times New Roman"/>
              <a:buChar char="●"/>
            </a:pPr>
            <a:r>
              <a:rPr lang="es" sz="800">
                <a:solidFill>
                  <a:schemeClr val="dk1"/>
                </a:solidFill>
                <a:latin typeface="Times New Roman"/>
                <a:ea typeface="Times New Roman"/>
                <a:cs typeface="Times New Roman"/>
                <a:sym typeface="Times New Roman"/>
              </a:rPr>
              <a:t>6 garlic curves, crushed</a:t>
            </a:r>
            <a:endParaRPr sz="800">
              <a:solidFill>
                <a:schemeClr val="dk1"/>
              </a:solidFill>
              <a:latin typeface="Times New Roman"/>
              <a:ea typeface="Times New Roman"/>
              <a:cs typeface="Times New Roman"/>
              <a:sym typeface="Times New Roman"/>
            </a:endParaRPr>
          </a:p>
          <a:p>
            <a:pPr indent="-279400" lvl="0" marL="457200" rtl="0" algn="l">
              <a:spcBef>
                <a:spcPts val="0"/>
              </a:spcBef>
              <a:spcAft>
                <a:spcPts val="0"/>
              </a:spcAft>
              <a:buClr>
                <a:schemeClr val="dk1"/>
              </a:buClr>
              <a:buSzPts val="800"/>
              <a:buFont typeface="Times New Roman"/>
              <a:buChar char="●"/>
            </a:pPr>
            <a:r>
              <a:rPr lang="es" sz="800">
                <a:solidFill>
                  <a:schemeClr val="dk1"/>
                </a:solidFill>
                <a:latin typeface="Times New Roman"/>
                <a:ea typeface="Times New Roman"/>
                <a:cs typeface="Times New Roman"/>
                <a:sym typeface="Times New Roman"/>
              </a:rPr>
              <a:t>4 oz pancetta or diced bacon </a:t>
            </a:r>
            <a:endParaRPr sz="800">
              <a:solidFill>
                <a:schemeClr val="dk1"/>
              </a:solidFill>
              <a:latin typeface="Times New Roman"/>
              <a:ea typeface="Times New Roman"/>
              <a:cs typeface="Times New Roman"/>
              <a:sym typeface="Times New Roman"/>
            </a:endParaRPr>
          </a:p>
          <a:p>
            <a:pPr indent="-279400" lvl="0" marL="457200" rtl="0" algn="l">
              <a:spcBef>
                <a:spcPts val="0"/>
              </a:spcBef>
              <a:spcAft>
                <a:spcPts val="0"/>
              </a:spcAft>
              <a:buClr>
                <a:schemeClr val="dk1"/>
              </a:buClr>
              <a:buSzPts val="800"/>
              <a:buFont typeface="Times New Roman"/>
              <a:buChar char="●"/>
            </a:pPr>
            <a:r>
              <a:rPr lang="es" sz="800">
                <a:solidFill>
                  <a:schemeClr val="dk1"/>
                </a:solidFill>
                <a:latin typeface="Times New Roman"/>
                <a:ea typeface="Times New Roman"/>
                <a:cs typeface="Times New Roman"/>
                <a:sym typeface="Times New Roman"/>
              </a:rPr>
              <a:t>3 tbsp finely chopped cilantro </a:t>
            </a:r>
            <a:endParaRPr sz="800">
              <a:solidFill>
                <a:schemeClr val="dk1"/>
              </a:solidFill>
              <a:latin typeface="Times New Roman"/>
              <a:ea typeface="Times New Roman"/>
              <a:cs typeface="Times New Roman"/>
              <a:sym typeface="Times New Roman"/>
            </a:endParaRPr>
          </a:p>
          <a:p>
            <a:pPr indent="-279400" lvl="0" marL="457200" rtl="0" algn="l">
              <a:spcBef>
                <a:spcPts val="0"/>
              </a:spcBef>
              <a:spcAft>
                <a:spcPts val="0"/>
              </a:spcAft>
              <a:buClr>
                <a:schemeClr val="dk1"/>
              </a:buClr>
              <a:buSzPts val="800"/>
              <a:buFont typeface="Times New Roman"/>
              <a:buChar char="●"/>
            </a:pPr>
            <a:r>
              <a:rPr lang="es" sz="800">
                <a:solidFill>
                  <a:schemeClr val="dk1"/>
                </a:solidFill>
                <a:latin typeface="Times New Roman"/>
                <a:ea typeface="Times New Roman"/>
                <a:cs typeface="Times New Roman"/>
                <a:sym typeface="Times New Roman"/>
              </a:rPr>
              <a:t>2 tbsp ground cumin </a:t>
            </a:r>
            <a:endParaRPr sz="800">
              <a:solidFill>
                <a:schemeClr val="dk1"/>
              </a:solidFill>
              <a:latin typeface="Times New Roman"/>
              <a:ea typeface="Times New Roman"/>
              <a:cs typeface="Times New Roman"/>
              <a:sym typeface="Times New Roman"/>
            </a:endParaRPr>
          </a:p>
          <a:p>
            <a:pPr indent="-279400" lvl="0" marL="457200" rtl="0" algn="l">
              <a:spcBef>
                <a:spcPts val="0"/>
              </a:spcBef>
              <a:spcAft>
                <a:spcPts val="0"/>
              </a:spcAft>
              <a:buClr>
                <a:schemeClr val="dk1"/>
              </a:buClr>
              <a:buSzPts val="800"/>
              <a:buFont typeface="Times New Roman"/>
              <a:buChar char="●"/>
            </a:pPr>
            <a:r>
              <a:rPr lang="es" sz="800">
                <a:solidFill>
                  <a:schemeClr val="dk1"/>
                </a:solidFill>
                <a:latin typeface="Times New Roman"/>
                <a:ea typeface="Times New Roman"/>
                <a:cs typeface="Times New Roman"/>
                <a:sym typeface="Times New Roman"/>
              </a:rPr>
              <a:t>½ tbs ground cumin </a:t>
            </a:r>
            <a:endParaRPr sz="800">
              <a:solidFill>
                <a:schemeClr val="dk1"/>
              </a:solidFill>
              <a:latin typeface="Times New Roman"/>
              <a:ea typeface="Times New Roman"/>
              <a:cs typeface="Times New Roman"/>
              <a:sym typeface="Times New Roman"/>
            </a:endParaRPr>
          </a:p>
          <a:p>
            <a:pPr indent="-279400" lvl="0" marL="457200" rtl="0" algn="l">
              <a:spcBef>
                <a:spcPts val="0"/>
              </a:spcBef>
              <a:spcAft>
                <a:spcPts val="0"/>
              </a:spcAft>
              <a:buClr>
                <a:schemeClr val="dk1"/>
              </a:buClr>
              <a:buSzPts val="800"/>
              <a:buFont typeface="Times New Roman"/>
              <a:buChar char="●"/>
            </a:pPr>
            <a:r>
              <a:rPr lang="es" sz="800">
                <a:solidFill>
                  <a:schemeClr val="dk1"/>
                </a:solidFill>
                <a:latin typeface="Times New Roman"/>
                <a:ea typeface="Times New Roman"/>
                <a:cs typeface="Times New Roman"/>
                <a:sym typeface="Times New Roman"/>
              </a:rPr>
              <a:t>½ tbs achiote powder </a:t>
            </a:r>
            <a:endParaRPr sz="800">
              <a:solidFill>
                <a:schemeClr val="dk1"/>
              </a:solidFill>
              <a:latin typeface="Times New Roman"/>
              <a:ea typeface="Times New Roman"/>
              <a:cs typeface="Times New Roman"/>
              <a:sym typeface="Times New Roman"/>
            </a:endParaRPr>
          </a:p>
          <a:p>
            <a:pPr indent="-279400" lvl="0" marL="457200" rtl="0" algn="l">
              <a:spcBef>
                <a:spcPts val="0"/>
              </a:spcBef>
              <a:spcAft>
                <a:spcPts val="0"/>
              </a:spcAft>
              <a:buClr>
                <a:schemeClr val="dk1"/>
              </a:buClr>
              <a:buSzPts val="800"/>
              <a:buFont typeface="Times New Roman"/>
              <a:buChar char="●"/>
            </a:pPr>
            <a:r>
              <a:rPr lang="es" sz="800">
                <a:solidFill>
                  <a:schemeClr val="dk1"/>
                </a:solidFill>
                <a:latin typeface="Times New Roman"/>
                <a:ea typeface="Times New Roman"/>
                <a:cs typeface="Times New Roman"/>
                <a:sym typeface="Times New Roman"/>
              </a:rPr>
              <a:t>1 cup of cooked peas </a:t>
            </a:r>
            <a:endParaRPr sz="800">
              <a:solidFill>
                <a:schemeClr val="dk1"/>
              </a:solidFill>
              <a:latin typeface="Times New Roman"/>
              <a:ea typeface="Times New Roman"/>
              <a:cs typeface="Times New Roman"/>
              <a:sym typeface="Times New Roman"/>
            </a:endParaRPr>
          </a:p>
          <a:p>
            <a:pPr indent="-279400" lvl="0" marL="457200" rtl="0" algn="l">
              <a:spcBef>
                <a:spcPts val="0"/>
              </a:spcBef>
              <a:spcAft>
                <a:spcPts val="0"/>
              </a:spcAft>
              <a:buClr>
                <a:schemeClr val="dk1"/>
              </a:buClr>
              <a:buSzPts val="800"/>
              <a:buFont typeface="Times New Roman"/>
              <a:buChar char="●"/>
            </a:pPr>
            <a:r>
              <a:rPr lang="es" sz="800">
                <a:solidFill>
                  <a:schemeClr val="dk1"/>
                </a:solidFill>
                <a:latin typeface="Times New Roman"/>
                <a:ea typeface="Times New Roman"/>
                <a:cs typeface="Times New Roman"/>
                <a:sym typeface="Times New Roman"/>
              </a:rPr>
              <a:t>½ cups of raisins </a:t>
            </a:r>
            <a:endParaRPr sz="800">
              <a:solidFill>
                <a:schemeClr val="dk1"/>
              </a:solidFill>
              <a:latin typeface="Times New Roman"/>
              <a:ea typeface="Times New Roman"/>
              <a:cs typeface="Times New Roman"/>
              <a:sym typeface="Times New Roman"/>
            </a:endParaRPr>
          </a:p>
          <a:p>
            <a:pPr indent="-279400" lvl="0" marL="457200" rtl="0" algn="l">
              <a:spcBef>
                <a:spcPts val="0"/>
              </a:spcBef>
              <a:spcAft>
                <a:spcPts val="0"/>
              </a:spcAft>
              <a:buClr>
                <a:schemeClr val="dk1"/>
              </a:buClr>
              <a:buSzPts val="800"/>
              <a:buFont typeface="Times New Roman"/>
              <a:buChar char="●"/>
            </a:pPr>
            <a:r>
              <a:rPr lang="es" sz="800">
                <a:solidFill>
                  <a:schemeClr val="dk1"/>
                </a:solidFill>
                <a:latin typeface="Times New Roman"/>
                <a:ea typeface="Times New Roman"/>
                <a:cs typeface="Times New Roman"/>
                <a:sym typeface="Times New Roman"/>
              </a:rPr>
              <a:t>6 eggs worcester sauce </a:t>
            </a:r>
            <a:endParaRPr sz="800">
              <a:solidFill>
                <a:schemeClr val="dk1"/>
              </a:solidFill>
              <a:latin typeface="Times New Roman"/>
              <a:ea typeface="Times New Roman"/>
              <a:cs typeface="Times New Roman"/>
              <a:sym typeface="Times New Roman"/>
            </a:endParaRPr>
          </a:p>
          <a:p>
            <a:pPr indent="-279400" lvl="0" marL="457200" rtl="0" algn="l">
              <a:spcBef>
                <a:spcPts val="0"/>
              </a:spcBef>
              <a:spcAft>
                <a:spcPts val="0"/>
              </a:spcAft>
              <a:buClr>
                <a:schemeClr val="dk1"/>
              </a:buClr>
              <a:buSzPts val="800"/>
              <a:buFont typeface="Times New Roman"/>
              <a:buChar char="●"/>
            </a:pPr>
            <a:r>
              <a:rPr lang="es" sz="800">
                <a:solidFill>
                  <a:schemeClr val="dk1"/>
                </a:solidFill>
                <a:latin typeface="Times New Roman"/>
                <a:ea typeface="Times New Roman"/>
                <a:cs typeface="Times New Roman"/>
                <a:sym typeface="Times New Roman"/>
              </a:rPr>
              <a:t>Avocado slides </a:t>
            </a:r>
            <a:endParaRPr sz="800">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lang="es" sz="800">
                <a:solidFill>
                  <a:schemeClr val="dk1"/>
                </a:solidFill>
                <a:latin typeface="Times New Roman"/>
                <a:ea typeface="Times New Roman"/>
                <a:cs typeface="Times New Roman"/>
                <a:sym typeface="Times New Roman"/>
              </a:rPr>
              <a:t> Side : avocado</a:t>
            </a:r>
            <a:endParaRPr sz="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chemeClr val="dk1"/>
              </a:solidFill>
              <a:latin typeface="Times New Roman"/>
              <a:ea typeface="Times New Roman"/>
              <a:cs typeface="Times New Roman"/>
              <a:sym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3" name="Shape 693"/>
        <p:cNvGrpSpPr/>
        <p:nvPr/>
      </p:nvGrpSpPr>
      <p:grpSpPr>
        <a:xfrm>
          <a:off x="0" y="0"/>
          <a:ext cx="0" cy="0"/>
          <a:chOff x="0" y="0"/>
          <a:chExt cx="0" cy="0"/>
        </a:xfrm>
      </p:grpSpPr>
      <p:sp>
        <p:nvSpPr>
          <p:cNvPr id="694" name="Google Shape;694;p82"/>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INGREDIENT:ONIONS </a:t>
            </a:r>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My spotlight ingredient is an </a:t>
            </a:r>
            <a:r>
              <a:rPr b="1" lang="es" sz="1200">
                <a:solidFill>
                  <a:schemeClr val="dk1"/>
                </a:solidFill>
                <a:latin typeface="Times New Roman"/>
                <a:ea typeface="Times New Roman"/>
                <a:cs typeface="Times New Roman"/>
                <a:sym typeface="Times New Roman"/>
              </a:rPr>
              <a:t>onion</a:t>
            </a:r>
            <a:r>
              <a:rPr lang="es" sz="1200">
                <a:solidFill>
                  <a:schemeClr val="dk1"/>
                </a:solidFill>
                <a:latin typeface="Times New Roman"/>
                <a:ea typeface="Times New Roman"/>
                <a:cs typeface="Times New Roman"/>
                <a:sym typeface="Times New Roman"/>
              </a:rPr>
              <a:t> . An onion is white , round , smooth , has multiple layers when you cut it . An onion also makes your eyes cry . It tastes kind of spicy but still is very good in foods including this dish. An onion is the stem part of a plant .Before a onion is harvested it is grown for</a:t>
            </a:r>
            <a:r>
              <a:rPr lang="es" sz="1200">
                <a:solidFill>
                  <a:srgbClr val="222222"/>
                </a:solidFill>
                <a:highlight>
                  <a:srgbClr val="FFFFFF"/>
                </a:highlight>
                <a:latin typeface="Times New Roman"/>
                <a:ea typeface="Times New Roman"/>
                <a:cs typeface="Times New Roman"/>
                <a:sym typeface="Times New Roman"/>
              </a:rPr>
              <a:t> 100 to 175 days .</a:t>
            </a:r>
            <a:r>
              <a:rPr lang="es" sz="1200">
                <a:solidFill>
                  <a:schemeClr val="dk1"/>
                </a:solidFill>
                <a:latin typeface="Times New Roman"/>
                <a:ea typeface="Times New Roman"/>
                <a:cs typeface="Times New Roman"/>
                <a:sym typeface="Times New Roman"/>
              </a:rPr>
              <a:t>Families believe that onions are good for cleaning the inside of your stomach and is also good to keep the doctor away by cleansing and detoxifying the body to prevent and treat ailments — from diabetes to heart disease.</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695" name="Google Shape;695;p82"/>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b="1" sz="15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This recipe is special to me and my family it's like saying welcome to your guests also because it is really delicious . People usually cook this when someone they are meeting for the first time is coming to their house . Also when somebody you haven't seen in a long time is coming to your house.This recipe is a traditional Ecuadorian recipe . In my opinion the ingredient that makes this dish so good is the chicken . The chicken is my favorite ingredient because first of all i really like chicken also because the way it's cooked just gives it this whole new good flavor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PT Sans"/>
              <a:buNone/>
            </a:pPr>
            <a:r>
              <a:t/>
            </a:r>
            <a:endParaRPr b="1" sz="1500">
              <a:solidFill>
                <a:schemeClr val="dk1"/>
              </a:solidFill>
              <a:latin typeface="Open Sans"/>
              <a:ea typeface="Open Sans"/>
              <a:cs typeface="Open Sans"/>
              <a:sym typeface="Open Sans"/>
            </a:endParaRPr>
          </a:p>
        </p:txBody>
      </p:sp>
      <p:pic>
        <p:nvPicPr>
          <p:cNvPr id="696" name="Google Shape;696;p82"/>
          <p:cNvPicPr preferRelativeResize="0"/>
          <p:nvPr/>
        </p:nvPicPr>
        <p:blipFill rotWithShape="1">
          <a:blip r:embed="rId3">
            <a:alphaModFix/>
          </a:blip>
          <a:srcRect b="903" l="0" r="0" t="903"/>
          <a:stretch/>
        </p:blipFill>
        <p:spPr>
          <a:xfrm>
            <a:off x="126250" y="97525"/>
            <a:ext cx="4166100" cy="2288700"/>
          </a:xfrm>
          <a:prstGeom prst="rect">
            <a:avLst/>
          </a:prstGeom>
          <a:noFill/>
          <a:ln>
            <a:noFill/>
          </a:ln>
        </p:spPr>
      </p:pic>
      <p:pic>
        <p:nvPicPr>
          <p:cNvPr id="697" name="Google Shape;697;p82"/>
          <p:cNvPicPr preferRelativeResize="0"/>
          <p:nvPr/>
        </p:nvPicPr>
        <p:blipFill rotWithShape="1">
          <a:blip r:embed="rId4">
            <a:alphaModFix/>
          </a:blip>
          <a:srcRect b="23013" l="0" r="0" t="23013"/>
          <a:stretch/>
        </p:blipFill>
        <p:spPr>
          <a:xfrm>
            <a:off x="4263150" y="2386175"/>
            <a:ext cx="4437900" cy="23952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pic>
        <p:nvPicPr>
          <p:cNvPr id="702" name="Google Shape;702;p83"/>
          <p:cNvPicPr preferRelativeResize="0"/>
          <p:nvPr/>
        </p:nvPicPr>
        <p:blipFill rotWithShape="1">
          <a:blip r:embed="rId3">
            <a:alphaModFix/>
          </a:blip>
          <a:srcRect b="0" l="30327" r="30327" t="0"/>
          <a:stretch/>
        </p:blipFill>
        <p:spPr>
          <a:xfrm>
            <a:off x="0" y="0"/>
            <a:ext cx="3037500" cy="5143500"/>
          </a:xfrm>
          <a:prstGeom prst="rect">
            <a:avLst/>
          </a:prstGeom>
          <a:noFill/>
          <a:ln>
            <a:noFill/>
          </a:ln>
        </p:spPr>
      </p:pic>
      <p:sp>
        <p:nvSpPr>
          <p:cNvPr id="703" name="Google Shape;703;p83"/>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400">
                <a:latin typeface="Open Sans"/>
                <a:ea typeface="Open Sans"/>
                <a:cs typeface="Open Sans"/>
                <a:sym typeface="Open Sans"/>
              </a:rPr>
              <a:t>Crepes with Strawberries</a:t>
            </a:r>
            <a:endParaRPr sz="2400"/>
          </a:p>
        </p:txBody>
      </p:sp>
      <p:sp>
        <p:nvSpPr>
          <p:cNvPr id="704" name="Google Shape;704;p83"/>
          <p:cNvSpPr txBox="1"/>
          <p:nvPr/>
        </p:nvSpPr>
        <p:spPr>
          <a:xfrm>
            <a:off x="3219750" y="1433650"/>
            <a:ext cx="2754000" cy="133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1 cup of flour</a:t>
            </a:r>
            <a:endParaRPr/>
          </a:p>
          <a:p>
            <a:pPr indent="-330200" lvl="0" marL="457200" marR="0" rtl="0" algn="l">
              <a:lnSpc>
                <a:spcPct val="100000"/>
              </a:lnSpc>
              <a:spcBef>
                <a:spcPts val="0"/>
              </a:spcBef>
              <a:spcAft>
                <a:spcPts val="0"/>
              </a:spcAft>
              <a:buClr>
                <a:srgbClr val="000000"/>
              </a:buClr>
              <a:buSzPts val="1600"/>
              <a:buFont typeface="Open Sans"/>
              <a:buChar char="●"/>
            </a:pPr>
            <a:r>
              <a:rPr lang="es"/>
              <a:t>1 cup of whole wheat flour</a:t>
            </a:r>
            <a:endParaRPr/>
          </a:p>
          <a:p>
            <a:pPr indent="-330200" lvl="0" marL="457200" marR="0" rtl="0" algn="l">
              <a:lnSpc>
                <a:spcPct val="100000"/>
              </a:lnSpc>
              <a:spcBef>
                <a:spcPts val="0"/>
              </a:spcBef>
              <a:spcAft>
                <a:spcPts val="0"/>
              </a:spcAft>
              <a:buClr>
                <a:srgbClr val="000000"/>
              </a:buClr>
              <a:buSzPts val="1600"/>
              <a:buFont typeface="Open Sans"/>
              <a:buChar char="●"/>
            </a:pPr>
            <a:r>
              <a:rPr lang="es"/>
              <a:t>1 cup of water</a:t>
            </a:r>
            <a:endParaRPr/>
          </a:p>
          <a:p>
            <a:pPr indent="-317500" lvl="0" marL="457200" marR="0" rtl="0" algn="l">
              <a:lnSpc>
                <a:spcPct val="100000"/>
              </a:lnSpc>
              <a:spcBef>
                <a:spcPts val="0"/>
              </a:spcBef>
              <a:spcAft>
                <a:spcPts val="0"/>
              </a:spcAft>
              <a:buSzPts val="1400"/>
              <a:buChar char="●"/>
            </a:pPr>
            <a:r>
              <a:rPr lang="es"/>
              <a:t>1 ½ cups of milk</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705" name="Google Shape;705;p83"/>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William Plache</a:t>
            </a:r>
            <a:endParaRPr sz="600"/>
          </a:p>
        </p:txBody>
      </p:sp>
      <p:sp>
        <p:nvSpPr>
          <p:cNvPr id="706" name="Google Shape;706;p83"/>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desert </a:t>
            </a:r>
            <a:endParaRPr i="1" sz="600"/>
          </a:p>
        </p:txBody>
      </p:sp>
      <p:sp>
        <p:nvSpPr>
          <p:cNvPr id="707" name="Google Shape;707;p83"/>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4 servings</a:t>
            </a:r>
            <a:endParaRPr i="1" sz="600"/>
          </a:p>
        </p:txBody>
      </p:sp>
      <p:sp>
        <p:nvSpPr>
          <p:cNvPr id="708" name="Google Shape;708;p83"/>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6 tablespoons of butter</a:t>
            </a:r>
            <a:endParaRPr/>
          </a:p>
          <a:p>
            <a:pPr indent="-330200" lvl="0" marL="457200" marR="0" rtl="0" algn="l">
              <a:lnSpc>
                <a:spcPct val="100000"/>
              </a:lnSpc>
              <a:spcBef>
                <a:spcPts val="0"/>
              </a:spcBef>
              <a:spcAft>
                <a:spcPts val="0"/>
              </a:spcAft>
              <a:buClr>
                <a:srgbClr val="000000"/>
              </a:buClr>
              <a:buSzPts val="1600"/>
              <a:buFont typeface="Open Sans"/>
              <a:buChar char="●"/>
            </a:pPr>
            <a:r>
              <a:rPr lang="es"/>
              <a:t>4 eggs</a:t>
            </a:r>
            <a:endParaRPr/>
          </a:p>
          <a:p>
            <a:pPr indent="-330200" lvl="0" marL="457200" marR="0" rtl="0" algn="l">
              <a:lnSpc>
                <a:spcPct val="100000"/>
              </a:lnSpc>
              <a:spcBef>
                <a:spcPts val="0"/>
              </a:spcBef>
              <a:spcAft>
                <a:spcPts val="0"/>
              </a:spcAft>
              <a:buClr>
                <a:srgbClr val="000000"/>
              </a:buClr>
              <a:buSzPts val="1600"/>
              <a:buFont typeface="Open Sans"/>
              <a:buChar char="●"/>
            </a:pPr>
            <a:r>
              <a:rPr lang="es"/>
              <a:t>strawberries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709" name="Google Shape;709;p83"/>
          <p:cNvSpPr txBox="1"/>
          <p:nvPr/>
        </p:nvSpPr>
        <p:spPr>
          <a:xfrm>
            <a:off x="3219750" y="2852200"/>
            <a:ext cx="5751000" cy="229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t>beat the eggs</a:t>
            </a:r>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t>mix all ingredients in a big bowl</a:t>
            </a:r>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t>heat an 8-inch pan to medium</a:t>
            </a:r>
            <a:endParaRPr/>
          </a:p>
          <a:p>
            <a:pPr indent="-317500" lvl="0" marL="457200" marR="0" rtl="0" algn="l">
              <a:lnSpc>
                <a:spcPct val="100000"/>
              </a:lnSpc>
              <a:spcBef>
                <a:spcPts val="0"/>
              </a:spcBef>
              <a:spcAft>
                <a:spcPts val="0"/>
              </a:spcAft>
              <a:buSzPts val="1400"/>
              <a:buAutoNum type="arabicPeriod"/>
            </a:pPr>
            <a:r>
              <a:rPr lang="es"/>
              <a:t>add a slice of butter to a heated pan to prevent sticking</a:t>
            </a:r>
            <a:endParaRPr/>
          </a:p>
          <a:p>
            <a:pPr indent="-317500" lvl="0" marL="457200" marR="0" rtl="0" algn="l">
              <a:lnSpc>
                <a:spcPct val="100000"/>
              </a:lnSpc>
              <a:spcBef>
                <a:spcPts val="0"/>
              </a:spcBef>
              <a:spcAft>
                <a:spcPts val="0"/>
              </a:spcAft>
              <a:buSzPts val="1400"/>
              <a:buAutoNum type="arabicPeriod"/>
            </a:pPr>
            <a:r>
              <a:rPr lang="es"/>
              <a:t>pour one small ladle of mixed ingredients into pan</a:t>
            </a:r>
            <a:endParaRPr/>
          </a:p>
          <a:p>
            <a:pPr indent="-317500" lvl="0" marL="457200" marR="0" rtl="0" algn="l">
              <a:lnSpc>
                <a:spcPct val="100000"/>
              </a:lnSpc>
              <a:spcBef>
                <a:spcPts val="0"/>
              </a:spcBef>
              <a:spcAft>
                <a:spcPts val="0"/>
              </a:spcAft>
              <a:buSzPts val="1400"/>
              <a:buAutoNum type="arabicPeriod"/>
            </a:pPr>
            <a:r>
              <a:rPr lang="es"/>
              <a:t>move mixture in pan to spread around</a:t>
            </a:r>
            <a:endParaRPr/>
          </a:p>
          <a:p>
            <a:pPr indent="-317500" lvl="0" marL="457200" marR="0" rtl="0" algn="l">
              <a:lnSpc>
                <a:spcPct val="100000"/>
              </a:lnSpc>
              <a:spcBef>
                <a:spcPts val="0"/>
              </a:spcBef>
              <a:spcAft>
                <a:spcPts val="0"/>
              </a:spcAft>
              <a:buSzPts val="1400"/>
              <a:buAutoNum type="arabicPeriod"/>
            </a:pPr>
            <a:r>
              <a:rPr lang="es"/>
              <a:t>cook for 30 seconds</a:t>
            </a:r>
            <a:endParaRPr/>
          </a:p>
          <a:p>
            <a:pPr indent="-317500" lvl="0" marL="457200" marR="0" rtl="0" algn="l">
              <a:lnSpc>
                <a:spcPct val="100000"/>
              </a:lnSpc>
              <a:spcBef>
                <a:spcPts val="0"/>
              </a:spcBef>
              <a:spcAft>
                <a:spcPts val="0"/>
              </a:spcAft>
              <a:buSzPts val="1400"/>
              <a:buAutoNum type="arabicPeriod"/>
            </a:pPr>
            <a:r>
              <a:rPr lang="es"/>
              <a:t>flip crepe over and cook for 15-20 seconds</a:t>
            </a:r>
            <a:endParaRPr/>
          </a:p>
          <a:p>
            <a:pPr indent="-317500" lvl="0" marL="457200" marR="0" rtl="0" algn="l">
              <a:lnSpc>
                <a:spcPct val="100000"/>
              </a:lnSpc>
              <a:spcBef>
                <a:spcPts val="0"/>
              </a:spcBef>
              <a:spcAft>
                <a:spcPts val="0"/>
              </a:spcAft>
              <a:buSzPts val="1400"/>
              <a:buAutoNum type="arabicPeriod"/>
            </a:pPr>
            <a:r>
              <a:rPr lang="es"/>
              <a:t>remove crepe from pan and add strawberries on crepe</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30"/>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Garlic</a:t>
            </a:r>
            <a:endParaRPr b="1" sz="15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a:solidFill>
                  <a:schemeClr val="dk1"/>
                </a:solidFill>
              </a:rPr>
              <a:t>The </a:t>
            </a:r>
            <a:r>
              <a:rPr b="1" lang="es">
                <a:solidFill>
                  <a:schemeClr val="dk1"/>
                </a:solidFill>
              </a:rPr>
              <a:t>garlic </a:t>
            </a:r>
            <a:r>
              <a:rPr lang="es">
                <a:solidFill>
                  <a:schemeClr val="dk1"/>
                </a:solidFill>
              </a:rPr>
              <a:t>is a big part of the marinade of the steak. If you don't have the garlic then you won't be able to get a good taste. I also saw this garlic in the green market when we went there. So, if i had all the ingredients besides garlic we could count on the green market to have garlic. Lastly I think garlic would be the last part of the marinade from the steak. Garlic is a root. Garlic lowers your cholesterol and blood pressure. You harvest garlic plants during springs when the plant is about 1 foot tall.</a:t>
            </a:r>
            <a:endParaRPr b="1">
              <a:solidFill>
                <a:schemeClr val="dk1"/>
              </a:solidFill>
            </a:endParaRPr>
          </a:p>
          <a:p>
            <a:pPr indent="0" lvl="0" marL="0" rtl="0" algn="l">
              <a:lnSpc>
                <a:spcPct val="115000"/>
              </a:lnSpc>
              <a:spcBef>
                <a:spcPts val="0"/>
              </a:spcBef>
              <a:spcAft>
                <a:spcPts val="0"/>
              </a:spcAft>
              <a:buClr>
                <a:srgbClr val="00BCD0"/>
              </a:buClr>
              <a:buFont typeface="PT Sans"/>
              <a:buNone/>
            </a:pPr>
            <a:r>
              <a:t/>
            </a:r>
            <a:endParaRPr/>
          </a:p>
        </p:txBody>
      </p:sp>
      <p:sp>
        <p:nvSpPr>
          <p:cNvPr id="149" name="Google Shape;149;p30"/>
          <p:cNvSpPr txBox="1"/>
          <p:nvPr/>
        </p:nvSpPr>
        <p:spPr>
          <a:xfrm>
            <a:off x="4619450"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a:solidFill>
                  <a:schemeClr val="dk1"/>
                </a:solidFill>
              </a:rPr>
              <a:t>This recipe was first used in my family by my dad. He always makes this when were having a party or if were having just a family dinner. Lastly this is are best dish so if we're having special people coming over he will make this so the guest will all eat a good dinner.</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200"/>
          </a:p>
        </p:txBody>
      </p:sp>
      <p:pic>
        <p:nvPicPr>
          <p:cNvPr descr="Image result for steak in oven" id="150" name="Google Shape;150;p30"/>
          <p:cNvPicPr preferRelativeResize="0"/>
          <p:nvPr/>
        </p:nvPicPr>
        <p:blipFill rotWithShape="1">
          <a:blip r:embed="rId3">
            <a:alphaModFix/>
          </a:blip>
          <a:srcRect b="21526" l="0" r="4269" t="9455"/>
          <a:stretch/>
        </p:blipFill>
        <p:spPr>
          <a:xfrm>
            <a:off x="4836325" y="2556600"/>
            <a:ext cx="4307675" cy="2586900"/>
          </a:xfrm>
          <a:prstGeom prst="rect">
            <a:avLst/>
          </a:prstGeom>
          <a:noFill/>
          <a:ln>
            <a:noFill/>
          </a:ln>
        </p:spPr>
      </p:pic>
      <p:pic>
        <p:nvPicPr>
          <p:cNvPr descr="Image result for steak" id="151" name="Google Shape;151;p30"/>
          <p:cNvPicPr preferRelativeResize="0"/>
          <p:nvPr/>
        </p:nvPicPr>
        <p:blipFill>
          <a:blip r:embed="rId4">
            <a:alphaModFix/>
          </a:blip>
          <a:stretch>
            <a:fillRect/>
          </a:stretch>
        </p:blipFill>
        <p:spPr>
          <a:xfrm>
            <a:off x="0" y="3725"/>
            <a:ext cx="4619450" cy="258689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3" name="Shape 713"/>
        <p:cNvGrpSpPr/>
        <p:nvPr/>
      </p:nvGrpSpPr>
      <p:grpSpPr>
        <a:xfrm>
          <a:off x="0" y="0"/>
          <a:ext cx="0" cy="0"/>
          <a:chOff x="0" y="0"/>
          <a:chExt cx="0" cy="0"/>
        </a:xfrm>
      </p:grpSpPr>
      <p:sp>
        <p:nvSpPr>
          <p:cNvPr id="714" name="Google Shape;714;p84"/>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strawberries</a:t>
            </a:r>
            <a:endParaRPr/>
          </a:p>
          <a:p>
            <a:pPr indent="0" lvl="0" marL="0" rtl="0" algn="l">
              <a:spcBef>
                <a:spcPts val="0"/>
              </a:spcBef>
              <a:spcAft>
                <a:spcPts val="0"/>
              </a:spcAft>
              <a:buClr>
                <a:schemeClr val="dk1"/>
              </a:buClr>
              <a:buSzPts val="1100"/>
              <a:buFont typeface="Arial"/>
              <a:buNone/>
            </a:pPr>
            <a:r>
              <a:rPr lang="es">
                <a:solidFill>
                  <a:schemeClr val="dk1"/>
                </a:solidFill>
              </a:rPr>
              <a:t>My spotlight ingredient is strawberries.  Strawberries are bright red with very small seeds all around it. They taste sweet as you take your first bite on the bright red juicy outside. You taste more sour and bitter as you eat into the white core of the strawberry. My spotlight ingredient is a fruit. Strawberries get picked </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four to six weeks after they blossom. Strawberries are a good source of manganese and potassium.</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715" name="Google Shape;715;p84"/>
          <p:cNvSpPr txBox="1"/>
          <p:nvPr/>
        </p:nvSpPr>
        <p:spPr>
          <a:xfrm>
            <a:off x="4619450"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a:solidFill>
                  <a:schemeClr val="dk1"/>
                </a:solidFill>
              </a:rPr>
              <a:t>My dad’s grandma made crepes for him. My whole family likes and eats crepes. Me and my dad make crepes every weekend morning.</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Crepes were originated in france. I don’t like crepes by themselves that much. I like them filled with something in them, like fruit. </a:t>
            </a:r>
            <a:r>
              <a:rPr lang="es">
                <a:solidFill>
                  <a:schemeClr val="dk1"/>
                </a:solidFill>
                <a:latin typeface="Times New Roman"/>
                <a:ea typeface="Times New Roman"/>
                <a:cs typeface="Times New Roman"/>
                <a:sym typeface="Times New Roman"/>
              </a:rPr>
              <a:t> </a:t>
            </a:r>
            <a:endParaRPr>
              <a:latin typeface="Open Sans"/>
              <a:ea typeface="Open Sans"/>
              <a:cs typeface="Open Sans"/>
              <a:sym typeface="Open Sans"/>
            </a:endParaRPr>
          </a:p>
        </p:txBody>
      </p:sp>
      <p:pic>
        <p:nvPicPr>
          <p:cNvPr id="716" name="Google Shape;716;p84"/>
          <p:cNvPicPr preferRelativeResize="0"/>
          <p:nvPr/>
        </p:nvPicPr>
        <p:blipFill rotWithShape="1">
          <a:blip r:embed="rId3">
            <a:alphaModFix/>
          </a:blip>
          <a:srcRect b="8813" l="0" r="0" t="8813"/>
          <a:stretch/>
        </p:blipFill>
        <p:spPr>
          <a:xfrm>
            <a:off x="126250" y="97525"/>
            <a:ext cx="4359600" cy="2395200"/>
          </a:xfrm>
          <a:prstGeom prst="rect">
            <a:avLst/>
          </a:prstGeom>
          <a:noFill/>
          <a:ln>
            <a:noFill/>
          </a:ln>
        </p:spPr>
      </p:pic>
      <p:pic>
        <p:nvPicPr>
          <p:cNvPr id="717" name="Google Shape;717;p84"/>
          <p:cNvPicPr preferRelativeResize="0"/>
          <p:nvPr/>
        </p:nvPicPr>
        <p:blipFill rotWithShape="1">
          <a:blip r:embed="rId4">
            <a:alphaModFix/>
          </a:blip>
          <a:srcRect b="14018" l="0" r="0" t="14018"/>
          <a:stretch/>
        </p:blipFill>
        <p:spPr>
          <a:xfrm>
            <a:off x="4619450" y="2655200"/>
            <a:ext cx="4437900" cy="2395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31"/>
          <p:cNvSpPr txBox="1"/>
          <p:nvPr/>
        </p:nvSpPr>
        <p:spPr>
          <a:xfrm>
            <a:off x="-2854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PICKLED BEETS</a:t>
            </a:r>
            <a:endParaRPr sz="800"/>
          </a:p>
        </p:txBody>
      </p:sp>
      <p:sp>
        <p:nvSpPr>
          <p:cNvPr id="157" name="Google Shape;157;p31"/>
          <p:cNvSpPr txBox="1"/>
          <p:nvPr/>
        </p:nvSpPr>
        <p:spPr>
          <a:xfrm>
            <a:off x="171750" y="1433650"/>
            <a:ext cx="2364000" cy="131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172551" lvl="0" marL="360000" marR="0" rtl="0" algn="l">
              <a:lnSpc>
                <a:spcPct val="100000"/>
              </a:lnSpc>
              <a:spcBef>
                <a:spcPts val="0"/>
              </a:spcBef>
              <a:spcAft>
                <a:spcPts val="0"/>
              </a:spcAft>
              <a:buSzPts val="1300"/>
              <a:buChar char="●"/>
            </a:pPr>
            <a:r>
              <a:rPr lang="es" sz="1300"/>
              <a:t>½ cup red wine vinegar</a:t>
            </a:r>
            <a:endParaRPr sz="1300"/>
          </a:p>
          <a:p>
            <a:pPr indent="-172551" lvl="0" marL="360000" marR="0" rtl="0" algn="l">
              <a:lnSpc>
                <a:spcPct val="100000"/>
              </a:lnSpc>
              <a:spcBef>
                <a:spcPts val="0"/>
              </a:spcBef>
              <a:spcAft>
                <a:spcPts val="0"/>
              </a:spcAft>
              <a:buSzPts val="1300"/>
              <a:buChar char="●"/>
            </a:pPr>
            <a:r>
              <a:rPr lang="es" sz="1300"/>
              <a:t>2 tablespoons sugar</a:t>
            </a:r>
            <a:endParaRPr sz="1300"/>
          </a:p>
          <a:p>
            <a:pPr indent="-172551" lvl="0" marL="360000" marR="0" rtl="0" algn="l">
              <a:lnSpc>
                <a:spcPct val="100000"/>
              </a:lnSpc>
              <a:spcBef>
                <a:spcPts val="0"/>
              </a:spcBef>
              <a:spcAft>
                <a:spcPts val="0"/>
              </a:spcAft>
              <a:buSzPts val="1300"/>
              <a:buChar char="●"/>
            </a:pPr>
            <a:r>
              <a:rPr lang="es" sz="1300"/>
              <a:t>1 stick cinnamon</a:t>
            </a:r>
            <a:endParaRPr sz="1300"/>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58" name="Google Shape;158;p31"/>
          <p:cNvSpPr txBox="1"/>
          <p:nvPr/>
        </p:nvSpPr>
        <p:spPr>
          <a:xfrm>
            <a:off x="-2854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Mercer Mauldin Young</a:t>
            </a:r>
            <a:endParaRPr sz="600"/>
          </a:p>
        </p:txBody>
      </p:sp>
      <p:sp>
        <p:nvSpPr>
          <p:cNvPr id="159" name="Google Shape;159;p31"/>
          <p:cNvSpPr txBox="1"/>
          <p:nvPr/>
        </p:nvSpPr>
        <p:spPr>
          <a:xfrm>
            <a:off x="171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Side</a:t>
            </a:r>
            <a:endParaRPr i="1" sz="600"/>
          </a:p>
        </p:txBody>
      </p:sp>
      <p:sp>
        <p:nvSpPr>
          <p:cNvPr id="160" name="Google Shape;160;p31"/>
          <p:cNvSpPr txBox="1"/>
          <p:nvPr/>
        </p:nvSpPr>
        <p:spPr>
          <a:xfrm>
            <a:off x="3753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Serves 5</a:t>
            </a:r>
            <a:endParaRPr i="1" sz="600"/>
          </a:p>
        </p:txBody>
      </p:sp>
      <p:sp>
        <p:nvSpPr>
          <p:cNvPr id="161" name="Google Shape;161;p31"/>
          <p:cNvSpPr txBox="1"/>
          <p:nvPr/>
        </p:nvSpPr>
        <p:spPr>
          <a:xfrm>
            <a:off x="3195000" y="134427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62" name="Google Shape;162;p31"/>
          <p:cNvSpPr txBox="1"/>
          <p:nvPr/>
        </p:nvSpPr>
        <p:spPr>
          <a:xfrm>
            <a:off x="171750" y="2751250"/>
            <a:ext cx="4871100" cy="22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000">
                <a:solidFill>
                  <a:schemeClr val="dk1"/>
                </a:solidFill>
                <a:latin typeface="Open Sans"/>
                <a:ea typeface="Open Sans"/>
                <a:cs typeface="Open Sans"/>
                <a:sym typeface="Open Sans"/>
              </a:rPr>
              <a:t>PROCEDURE:</a:t>
            </a:r>
            <a:endParaRPr b="1" sz="20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AutoNum type="arabicPeriod"/>
            </a:pPr>
            <a:r>
              <a:rPr lang="es">
                <a:solidFill>
                  <a:schemeClr val="dk1"/>
                </a:solidFill>
              </a:rPr>
              <a:t>Cook beets in water until tender. Set aside.</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In small saucepan, combine all other remaining ingredients. Bring to boil over medium heat. Simmer for 2 minutes, and remove from heat.</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Drain beets and add to sauce. Marinate 30 minutes before serving.</a:t>
            </a:r>
            <a:endParaRPr>
              <a:solidFill>
                <a:schemeClr val="dk1"/>
              </a:solidFill>
            </a:endParaRPr>
          </a:p>
          <a:p>
            <a:pPr indent="0" lvl="0" marL="457200" rtl="0" algn="l">
              <a:spcBef>
                <a:spcPts val="500"/>
              </a:spcBef>
              <a:spcAft>
                <a:spcPts val="0"/>
              </a:spcAft>
              <a:buNone/>
            </a:pPr>
            <a:r>
              <a:t/>
            </a:r>
            <a:endParaRPr b="1" sz="900">
              <a:solidFill>
                <a:schemeClr val="dk1"/>
              </a:solidFill>
            </a:endParaRPr>
          </a:p>
        </p:txBody>
      </p:sp>
      <p:pic>
        <p:nvPicPr>
          <p:cNvPr id="163" name="Google Shape;163;p31"/>
          <p:cNvPicPr preferRelativeResize="0"/>
          <p:nvPr/>
        </p:nvPicPr>
        <p:blipFill rotWithShape="1">
          <a:blip r:embed="rId3">
            <a:alphaModFix/>
          </a:blip>
          <a:srcRect b="3034" l="0" r="5882" t="0"/>
          <a:stretch/>
        </p:blipFill>
        <p:spPr>
          <a:xfrm>
            <a:off x="5226025" y="0"/>
            <a:ext cx="3994175" cy="5143500"/>
          </a:xfrm>
          <a:prstGeom prst="rect">
            <a:avLst/>
          </a:prstGeom>
          <a:noFill/>
          <a:ln>
            <a:noFill/>
          </a:ln>
        </p:spPr>
      </p:pic>
      <p:sp>
        <p:nvSpPr>
          <p:cNvPr id="164" name="Google Shape;164;p31"/>
          <p:cNvSpPr txBox="1"/>
          <p:nvPr/>
        </p:nvSpPr>
        <p:spPr>
          <a:xfrm>
            <a:off x="2694225" y="1613650"/>
            <a:ext cx="2364000" cy="966000"/>
          </a:xfrm>
          <a:prstGeom prst="rect">
            <a:avLst/>
          </a:prstGeom>
          <a:noFill/>
          <a:ln>
            <a:noFill/>
          </a:ln>
        </p:spPr>
        <p:txBody>
          <a:bodyPr anchorCtr="0" anchor="t" bIns="91425" lIns="91425" spcFirstLastPara="1" rIns="91425" wrap="square" tIns="91425">
            <a:noAutofit/>
          </a:bodyPr>
          <a:lstStyle/>
          <a:p>
            <a:pPr indent="-262549" lvl="0" marL="269999" rtl="0" algn="l">
              <a:spcBef>
                <a:spcPts val="0"/>
              </a:spcBef>
              <a:spcAft>
                <a:spcPts val="0"/>
              </a:spcAft>
              <a:buClr>
                <a:schemeClr val="dk1"/>
              </a:buClr>
              <a:buSzPts val="1300"/>
              <a:buChar char="●"/>
            </a:pPr>
            <a:r>
              <a:rPr lang="es" sz="1300">
                <a:solidFill>
                  <a:schemeClr val="dk1"/>
                </a:solidFill>
              </a:rPr>
              <a:t>4 whole peppercorns</a:t>
            </a:r>
            <a:endParaRPr sz="1300">
              <a:solidFill>
                <a:schemeClr val="dk1"/>
              </a:solidFill>
            </a:endParaRPr>
          </a:p>
          <a:p>
            <a:pPr indent="-262549" lvl="0" marL="269999" rtl="0" algn="l">
              <a:spcBef>
                <a:spcPts val="0"/>
              </a:spcBef>
              <a:spcAft>
                <a:spcPts val="0"/>
              </a:spcAft>
              <a:buClr>
                <a:schemeClr val="dk1"/>
              </a:buClr>
              <a:buSzPts val="1300"/>
              <a:buChar char="●"/>
            </a:pPr>
            <a:r>
              <a:rPr lang="es" sz="1300">
                <a:solidFill>
                  <a:schemeClr val="dk1"/>
                </a:solidFill>
              </a:rPr>
              <a:t>2 whole cloves</a:t>
            </a:r>
            <a:endParaRPr sz="1300">
              <a:solidFill>
                <a:schemeClr val="dk1"/>
              </a:solidFill>
            </a:endParaRPr>
          </a:p>
          <a:p>
            <a:pPr indent="-262549" lvl="0" marL="269999" rtl="0" algn="l">
              <a:spcBef>
                <a:spcPts val="0"/>
              </a:spcBef>
              <a:spcAft>
                <a:spcPts val="0"/>
              </a:spcAft>
              <a:buClr>
                <a:schemeClr val="dk1"/>
              </a:buClr>
              <a:buSzPts val="1300"/>
              <a:buChar char="●"/>
            </a:pPr>
            <a:r>
              <a:rPr lang="es" sz="1300">
                <a:solidFill>
                  <a:schemeClr val="dk1"/>
                </a:solidFill>
              </a:rPr>
              <a:t>3 cups sliced beets, steamed, ½ - 1 inch thick</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32"/>
          <p:cNvSpPr txBox="1"/>
          <p:nvPr/>
        </p:nvSpPr>
        <p:spPr>
          <a:xfrm>
            <a:off x="230525" y="187300"/>
            <a:ext cx="5546700" cy="481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s" sz="2300">
                <a:solidFill>
                  <a:schemeClr val="dk1"/>
                </a:solidFill>
                <a:latin typeface="Open Sans"/>
                <a:ea typeface="Open Sans"/>
                <a:cs typeface="Open Sans"/>
                <a:sym typeface="Open Sans"/>
              </a:rPr>
              <a:t>SPOTLIGHT INGREDIENT: BEETS</a:t>
            </a:r>
            <a:endParaRPr b="1" sz="2300">
              <a:solidFill>
                <a:schemeClr val="dk1"/>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100"/>
              <a:buFont typeface="Arial"/>
              <a:buNone/>
            </a:pPr>
            <a:r>
              <a:rPr lang="es" sz="1300">
                <a:latin typeface="Open Sans"/>
                <a:ea typeface="Open Sans"/>
                <a:cs typeface="Open Sans"/>
                <a:sym typeface="Open Sans"/>
              </a:rPr>
              <a:t>My spotlight ingredient is the beet. The beet is usually reddish purple with rings on the inside. It is also a sweet vegetable, and a root. Beets need 60-85 days before they can be harvested, and beets are harvested in the mid to late part of the plant life cycle. Beets lower blood pressure significantly, which also take down the risk of heart attacks. They have also been shown to increase stamina and athletic performance. </a:t>
            </a:r>
            <a:br>
              <a:rPr lang="es" sz="1300">
                <a:latin typeface="Open Sans"/>
                <a:ea typeface="Open Sans"/>
                <a:cs typeface="Open Sans"/>
                <a:sym typeface="Open Sans"/>
              </a:rPr>
            </a:br>
            <a:endParaRPr sz="12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2300">
                <a:solidFill>
                  <a:schemeClr val="dk1"/>
                </a:solidFill>
                <a:latin typeface="Open Sans"/>
                <a:ea typeface="Open Sans"/>
                <a:cs typeface="Open Sans"/>
                <a:sym typeface="Open Sans"/>
              </a:rPr>
              <a:t>ALL ABOUT MY RECIPE</a:t>
            </a:r>
            <a:endParaRPr sz="2300">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100"/>
              <a:buFont typeface="Arial"/>
              <a:buNone/>
            </a:pPr>
            <a:r>
              <a:rPr lang="es" sz="1300">
                <a:latin typeface="Open Sans"/>
                <a:ea typeface="Open Sans"/>
                <a:cs typeface="Open Sans"/>
                <a:sym typeface="Open Sans"/>
              </a:rPr>
              <a:t>This recipe is special to my family because it was passed down from my great-great-grandma, and the beets are delicious. I love the sweet and bitter combination in this recipe. My great-grandmother owned a farm, and she probably grew beets, among other things. My grandmother also made these when she visited last year. All of the beets that my great-grandmother would have eaten were all home-grown.  </a:t>
            </a:r>
            <a:endParaRPr b="0" i="0" sz="1200" u="none" cap="none" strike="noStrike">
              <a:solidFill>
                <a:srgbClr val="000000"/>
              </a:solidFill>
              <a:latin typeface="Open Sans"/>
              <a:ea typeface="Open Sans"/>
              <a:cs typeface="Open Sans"/>
              <a:sym typeface="Open Sans"/>
            </a:endParaRPr>
          </a:p>
        </p:txBody>
      </p:sp>
      <p:pic>
        <p:nvPicPr>
          <p:cNvPr id="170" name="Google Shape;170;p32"/>
          <p:cNvPicPr preferRelativeResize="0"/>
          <p:nvPr/>
        </p:nvPicPr>
        <p:blipFill>
          <a:blip r:embed="rId3">
            <a:alphaModFix/>
          </a:blip>
          <a:stretch>
            <a:fillRect/>
          </a:stretch>
        </p:blipFill>
        <p:spPr>
          <a:xfrm>
            <a:off x="5694075" y="0"/>
            <a:ext cx="3449925"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pic>
        <p:nvPicPr>
          <p:cNvPr id="175" name="Google Shape;175;p33"/>
          <p:cNvPicPr preferRelativeResize="0"/>
          <p:nvPr/>
        </p:nvPicPr>
        <p:blipFill rotWithShape="1">
          <a:blip r:embed="rId3">
            <a:alphaModFix/>
          </a:blip>
          <a:srcRect b="0" l="48655" r="18107" t="0"/>
          <a:stretch/>
        </p:blipFill>
        <p:spPr>
          <a:xfrm>
            <a:off x="0" y="0"/>
            <a:ext cx="3037500" cy="5143500"/>
          </a:xfrm>
          <a:prstGeom prst="rect">
            <a:avLst/>
          </a:prstGeom>
          <a:noFill/>
          <a:ln>
            <a:noFill/>
          </a:ln>
        </p:spPr>
      </p:pic>
      <p:sp>
        <p:nvSpPr>
          <p:cNvPr id="176" name="Google Shape;176;p33"/>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Apple Pie</a:t>
            </a:r>
            <a:endParaRPr sz="800">
              <a:latin typeface="Open Sans"/>
              <a:ea typeface="Open Sans"/>
              <a:cs typeface="Open Sans"/>
              <a:sym typeface="Open Sans"/>
            </a:endParaRPr>
          </a:p>
        </p:txBody>
      </p:sp>
      <p:sp>
        <p:nvSpPr>
          <p:cNvPr id="177" name="Google Shape;177;p33"/>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98450" lvl="0" marL="457200" marR="0" rtl="0" algn="l">
              <a:lnSpc>
                <a:spcPct val="100000"/>
              </a:lnSpc>
              <a:spcBef>
                <a:spcPts val="0"/>
              </a:spcBef>
              <a:spcAft>
                <a:spcPts val="0"/>
              </a:spcAft>
              <a:buSzPts val="1100"/>
              <a:buFont typeface="Open Sans"/>
              <a:buChar char="●"/>
            </a:pPr>
            <a:r>
              <a:rPr lang="es" sz="1100"/>
              <a:t>1 box uncooked pie crust</a:t>
            </a:r>
            <a:endParaRPr sz="1100"/>
          </a:p>
          <a:p>
            <a:pPr indent="-298450" lvl="0" marL="457200" marR="0" rtl="0" algn="l">
              <a:lnSpc>
                <a:spcPct val="100000"/>
              </a:lnSpc>
              <a:spcBef>
                <a:spcPts val="0"/>
              </a:spcBef>
              <a:spcAft>
                <a:spcPts val="0"/>
              </a:spcAft>
              <a:buSzPts val="1100"/>
              <a:buFont typeface="Open Sans"/>
              <a:buChar char="●"/>
            </a:pPr>
            <a:r>
              <a:rPr lang="es" sz="1100"/>
              <a:t>6 cups thinly sliced, peeled apples</a:t>
            </a:r>
            <a:endParaRPr sz="1100"/>
          </a:p>
          <a:p>
            <a:pPr indent="-298450" lvl="0" marL="457200" marR="0" rtl="0" algn="l">
              <a:lnSpc>
                <a:spcPct val="100000"/>
              </a:lnSpc>
              <a:spcBef>
                <a:spcPts val="0"/>
              </a:spcBef>
              <a:spcAft>
                <a:spcPts val="0"/>
              </a:spcAft>
              <a:buSzPts val="1100"/>
              <a:buFont typeface="Open Sans"/>
              <a:buChar char="●"/>
            </a:pPr>
            <a:r>
              <a:rPr lang="es" sz="1100"/>
              <a:t>¾ cup sugar</a:t>
            </a:r>
            <a:endParaRPr sz="1100"/>
          </a:p>
          <a:p>
            <a:pPr indent="-298450" lvl="0" marL="457200" marR="0" rtl="0" algn="l">
              <a:lnSpc>
                <a:spcPct val="100000"/>
              </a:lnSpc>
              <a:spcBef>
                <a:spcPts val="0"/>
              </a:spcBef>
              <a:spcAft>
                <a:spcPts val="0"/>
              </a:spcAft>
              <a:buSzPts val="1100"/>
              <a:buFont typeface="Open Sans"/>
              <a:buChar char="●"/>
            </a:pPr>
            <a:r>
              <a:rPr lang="es" sz="1100"/>
              <a:t>2 tablespoons all-purpose flour</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78" name="Google Shape;178;p33"/>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Julia Lovell</a:t>
            </a:r>
            <a:endParaRPr sz="600"/>
          </a:p>
        </p:txBody>
      </p:sp>
      <p:sp>
        <p:nvSpPr>
          <p:cNvPr id="179" name="Google Shape;179;p33"/>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180" name="Google Shape;180;p33"/>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8 Servings</a:t>
            </a:r>
            <a:endParaRPr i="1" sz="600"/>
          </a:p>
        </p:txBody>
      </p:sp>
      <p:sp>
        <p:nvSpPr>
          <p:cNvPr id="181" name="Google Shape;181;p33"/>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298450" lvl="0" marL="457200" marR="0" rtl="0" algn="l">
              <a:lnSpc>
                <a:spcPct val="100000"/>
              </a:lnSpc>
              <a:spcBef>
                <a:spcPts val="0"/>
              </a:spcBef>
              <a:spcAft>
                <a:spcPts val="0"/>
              </a:spcAft>
              <a:buSzPts val="1100"/>
              <a:buFont typeface="Open Sans"/>
              <a:buChar char="●"/>
            </a:pPr>
            <a:r>
              <a:rPr lang="es" sz="1100"/>
              <a:t>¾ teaspoon ground cinnamon</a:t>
            </a:r>
            <a:endParaRPr sz="1100"/>
          </a:p>
          <a:p>
            <a:pPr indent="-298450" lvl="0" marL="457200" marR="0" rtl="0" algn="l">
              <a:lnSpc>
                <a:spcPct val="100000"/>
              </a:lnSpc>
              <a:spcBef>
                <a:spcPts val="0"/>
              </a:spcBef>
              <a:spcAft>
                <a:spcPts val="0"/>
              </a:spcAft>
              <a:buSzPts val="1100"/>
              <a:buFont typeface="Open Sans"/>
              <a:buChar char="●"/>
            </a:pPr>
            <a:r>
              <a:rPr lang="es" sz="1100"/>
              <a:t>¼ teaspoon salt</a:t>
            </a:r>
            <a:endParaRPr sz="1100"/>
          </a:p>
          <a:p>
            <a:pPr indent="-298450" lvl="0" marL="457200" marR="0" rtl="0" algn="l">
              <a:lnSpc>
                <a:spcPct val="100000"/>
              </a:lnSpc>
              <a:spcBef>
                <a:spcPts val="0"/>
              </a:spcBef>
              <a:spcAft>
                <a:spcPts val="0"/>
              </a:spcAft>
              <a:buSzPts val="1100"/>
              <a:buFont typeface="Open Sans"/>
              <a:buChar char="●"/>
            </a:pPr>
            <a:r>
              <a:rPr lang="es" sz="1100"/>
              <a:t>⅛ teaspoon ground nutmeg</a:t>
            </a:r>
            <a:endParaRPr sz="1100"/>
          </a:p>
          <a:p>
            <a:pPr indent="-298450" lvl="0" marL="457200" marR="0" rtl="0" algn="l">
              <a:lnSpc>
                <a:spcPct val="100000"/>
              </a:lnSpc>
              <a:spcBef>
                <a:spcPts val="0"/>
              </a:spcBef>
              <a:spcAft>
                <a:spcPts val="0"/>
              </a:spcAft>
              <a:buSzPts val="1100"/>
              <a:buFont typeface="Open Sans"/>
              <a:buChar char="●"/>
            </a:pPr>
            <a:r>
              <a:rPr lang="es" sz="1100"/>
              <a:t>1 tablespoon lemon juice</a:t>
            </a:r>
            <a:endParaRPr sz="11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82" name="Google Shape;182;p33"/>
          <p:cNvSpPr txBox="1"/>
          <p:nvPr/>
        </p:nvSpPr>
        <p:spPr>
          <a:xfrm>
            <a:off x="3159000" y="2837025"/>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298450" lvl="0" marL="457200" marR="0" rtl="0" algn="l">
              <a:lnSpc>
                <a:spcPct val="100000"/>
              </a:lnSpc>
              <a:spcBef>
                <a:spcPts val="0"/>
              </a:spcBef>
              <a:spcAft>
                <a:spcPts val="0"/>
              </a:spcAft>
              <a:buSzPts val="1100"/>
              <a:buFont typeface="Open Sans"/>
              <a:buAutoNum type="arabicPeriod"/>
            </a:pPr>
            <a:r>
              <a:rPr lang="es" sz="1100"/>
              <a:t>Heat oven to 425°F. Place 1 pie crust in ungreased 9-inch glass pie plate. Press firmly against side and bottom.</a:t>
            </a:r>
            <a:endParaRPr sz="1100"/>
          </a:p>
          <a:p>
            <a:pPr indent="-298450" lvl="0" marL="457200" marR="0" rtl="0" algn="l">
              <a:lnSpc>
                <a:spcPct val="100000"/>
              </a:lnSpc>
              <a:spcBef>
                <a:spcPts val="0"/>
              </a:spcBef>
              <a:spcAft>
                <a:spcPts val="0"/>
              </a:spcAft>
              <a:buSzPts val="1100"/>
              <a:buFont typeface="Open Sans"/>
              <a:buAutoNum type="arabicPeriod"/>
            </a:pPr>
            <a:r>
              <a:rPr lang="es" sz="1100"/>
              <a:t>In large bowl, gently mix filling ingredients; spoon into crust-lined pie plate. Top with second crust. Wrap excess top crust under bottom crust edge, pressing edges together to seal. Cut slits or shapes in several places in top crust.</a:t>
            </a:r>
            <a:endParaRPr sz="1100"/>
          </a:p>
          <a:p>
            <a:pPr indent="-298450" lvl="0" marL="457200" marR="0" rtl="0" algn="l">
              <a:lnSpc>
                <a:spcPct val="100000"/>
              </a:lnSpc>
              <a:spcBef>
                <a:spcPts val="0"/>
              </a:spcBef>
              <a:spcAft>
                <a:spcPts val="0"/>
              </a:spcAft>
              <a:buSzPts val="1100"/>
              <a:buFont typeface="Open Sans"/>
              <a:buAutoNum type="arabicPeriod"/>
            </a:pPr>
            <a:r>
              <a:rPr lang="es" sz="1100"/>
              <a:t>Bake 40 to 45 minutes or until apples are tender and crust is golden brown. Cover edge of crust with 2- to 3-inch wide strips of foil after first 15 to 20 minutes of baking to prevent excessive browning. Cool on cooling rack at least 2 hours before serving.</a:t>
            </a:r>
            <a:endParaRPr sz="1100"/>
          </a:p>
          <a:p>
            <a:pPr indent="-298450" lvl="0" marL="457200" marR="0" rtl="0" algn="l">
              <a:lnSpc>
                <a:spcPct val="100000"/>
              </a:lnSpc>
              <a:spcBef>
                <a:spcPts val="0"/>
              </a:spcBef>
              <a:spcAft>
                <a:spcPts val="0"/>
              </a:spcAft>
              <a:buSzPts val="1100"/>
              <a:buFont typeface="Open Sans"/>
              <a:buAutoNum type="arabicPeriod"/>
            </a:pPr>
            <a:r>
              <a:rPr lang="es" sz="1100"/>
              <a:t>Enjoy!</a:t>
            </a:r>
            <a:endParaRPr sz="1100"/>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