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y="5143500" cx="9144000"/>
  <p:notesSz cx="6858000" cy="9144000"/>
  <p:embeddedFontLst>
    <p:embeddedFont>
      <p:font typeface="Playfair Display"/>
      <p:regular r:id="rId63"/>
      <p:bold r:id="rId64"/>
      <p:italic r:id="rId65"/>
      <p:boldItalic r:id="rId66"/>
    </p:embeddedFont>
    <p:embeddedFont>
      <p:font typeface="Boogaloo"/>
      <p:regular r:id="rId67"/>
    </p:embeddedFont>
    <p:embeddedFont>
      <p:font typeface="Comfortaa"/>
      <p:regular r:id="rId68"/>
      <p:bold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PlayfairDisplay-bold.fntdata"/><Relationship Id="rId63" Type="http://schemas.openxmlformats.org/officeDocument/2006/relationships/font" Target="fonts/PlayfairDisplay-regular.fntdata"/><Relationship Id="rId22" Type="http://schemas.openxmlformats.org/officeDocument/2006/relationships/slide" Target="slides/slide18.xml"/><Relationship Id="rId66" Type="http://schemas.openxmlformats.org/officeDocument/2006/relationships/font" Target="fonts/PlayfairDisplay-boldItalic.fntdata"/><Relationship Id="rId21" Type="http://schemas.openxmlformats.org/officeDocument/2006/relationships/slide" Target="slides/slide17.xml"/><Relationship Id="rId65" Type="http://schemas.openxmlformats.org/officeDocument/2006/relationships/font" Target="fonts/PlayfairDisplay-italic.fntdata"/><Relationship Id="rId24" Type="http://schemas.openxmlformats.org/officeDocument/2006/relationships/slide" Target="slides/slide20.xml"/><Relationship Id="rId68" Type="http://schemas.openxmlformats.org/officeDocument/2006/relationships/font" Target="fonts/Comfortaa-regular.fntdata"/><Relationship Id="rId23" Type="http://schemas.openxmlformats.org/officeDocument/2006/relationships/slide" Target="slides/slide19.xml"/><Relationship Id="rId67" Type="http://schemas.openxmlformats.org/officeDocument/2006/relationships/font" Target="fonts/Boogaloo-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Comfortaa-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d888451c9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g4d888451c9_4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c746ab62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4c746ab627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c746ab627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4c746ab627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c746ab627_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4c746ab627_7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c746ab627_7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4c746ab627_7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c746ab627_8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4c746ab627_8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d888451c9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4d888451c9_1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c746ab627_9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4c746ab627_9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c746ab627_9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4c746ab627_9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d888451c9_1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g4d888451c9_1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dc0ba4f8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g4dc0ba4f87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d888451c9_1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4d888451c9_12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d888451c9_6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4d888451c9_6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d888451c9_6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4d888451c9_6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c8f398e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4c8f398eb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c8f398eb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4c8f398eb8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4c8f398eb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4c8f398eb8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c8f398eb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c8f398eb8_1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c8f398eb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4c8f398eb8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4c8f398eb8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4c8f398eb8_3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4c8f398eb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4c8f398eb8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4c8f398eb8_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4c8f398eb8_6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c8f398eb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4c8f398eb8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4c8f398eb8_5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4c8f398eb8_5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c8f398eb8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4c8f398eb8_1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c8f398eb8_1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4c8f398eb8_1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ca3928e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4ca3928e0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ca3928e0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g4ca3928e01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caeb35ac6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4caeb35ac6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caeb35ac6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caeb35ac6_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b0aa9754b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4b0aa9754b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ddbb1eced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ddbb1eced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4b0aa9754b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4b0aa9754b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b0aa9754b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4b0aa9754b_3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4b0aa9754b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4b0aa9754b_3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4b0aa9754b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4b0aa9754b_1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4b0aa9754b_1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4b0aa9754b_15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4e4d87fc15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4e4d87fc15_9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4e4d87fc15_9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4e4d87fc15_9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4e4d87fc15_1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4e4d87fc15_1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4e4d87fc15_1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4e4d87fc15_12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4e4d87fc15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4e4d87fc15_1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ddbb1eced_9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ddbb1eced_9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4e4d87fc15_1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4e4d87fc15_14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ddbb1ece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4ddbb1ece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1400">
                <a:solidFill>
                  <a:srgbClr val="FFFFFF"/>
                </a:solidFill>
                <a:latin typeface="Boogaloo"/>
                <a:ea typeface="Boogaloo"/>
                <a:cs typeface="Boogaloo"/>
                <a:sym typeface="Boogaloo"/>
              </a:rPr>
              <a:t>INDEX</a:t>
            </a:r>
            <a:endParaRPr sz="1400">
              <a:solidFill>
                <a:srgbClr val="FFFFFF"/>
              </a:solidFill>
              <a:latin typeface="Boogaloo"/>
              <a:ea typeface="Boogaloo"/>
              <a:cs typeface="Boogaloo"/>
              <a:sym typeface="Boogaloo"/>
            </a:endParaRPr>
          </a:p>
          <a:p>
            <a:pPr indent="0" lvl="0" marL="0" marR="0" rtl="0" algn="l">
              <a:spcBef>
                <a:spcPts val="0"/>
              </a:spcBef>
              <a:spcAft>
                <a:spcPts val="0"/>
              </a:spcAft>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4ddbb1eced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4ddbb1eced_2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4ddbb1ece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4ddbb1ece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ddbb1eced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ddbb1ece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4ddbb1eced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g4ddbb1eced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4ddbb1eced_7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g4ddbb1eced_7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4ddbb1eced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4ddbb1eced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g4ddbb1eced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4ddbb1eced_8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c746ab627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4c746ab627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c746ab62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4c746ab627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c746ab627_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4c746ab627_4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d888451c9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4d888451c9_4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Google Shape;45;p1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Google Shape;47;p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19" name="Google Shape;19;p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Google Shape;24;p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7" name="Google Shape;27;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1" name="Google Shape;31;p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34" name="Google Shape;34;p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Google Shape;43;p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slide" Target="/ppt/slid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slide" Target="/ppt/slid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slide" Target="/ppt/slid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2.jpg"/><Relationship Id="rId4" Type="http://schemas.openxmlformats.org/officeDocument/2006/relationships/slide" Target="/ppt/slid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7.jpg"/><Relationship Id="rId4" Type="http://schemas.openxmlformats.org/officeDocument/2006/relationships/image" Target="../media/image7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slide" Target="/ppt/slid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4.jpg"/><Relationship Id="rId4" Type="http://schemas.openxmlformats.org/officeDocument/2006/relationships/slide" Target="/ppt/slid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17.jpg"/><Relationship Id="rId5" Type="http://schemas.openxmlformats.org/officeDocument/2006/relationships/image" Target="../media/image25.jpg"/><Relationship Id="rId6" Type="http://schemas.openxmlformats.org/officeDocument/2006/relationships/slide" Target="/ppt/slid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jpg"/><Relationship Id="rId4" Type="http://schemas.openxmlformats.org/officeDocument/2006/relationships/slide" Target="/ppt/slid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jpg"/><Relationship Id="rId4" Type="http://schemas.openxmlformats.org/officeDocument/2006/relationships/slide" Target="/ppt/slid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jpg"/><Relationship Id="rId4" Type="http://schemas.openxmlformats.org/officeDocument/2006/relationships/slide" Target="/ppt/slides/slide3.xml"/></Relationships>
</file>

<file path=ppt/slides/_rels/slide3.xml.rels><?xml version="1.0" encoding="UTF-8" standalone="yes"?><Relationships xmlns="http://schemas.openxmlformats.org/package/2006/relationships"><Relationship Id="rId20" Type="http://schemas.openxmlformats.org/officeDocument/2006/relationships/slide" Target="/ppt/slides/slide39.xml"/><Relationship Id="rId22" Type="http://schemas.openxmlformats.org/officeDocument/2006/relationships/slide" Target="/ppt/slides/slide43.xml"/><Relationship Id="rId21" Type="http://schemas.openxmlformats.org/officeDocument/2006/relationships/slide" Target="/ppt/slides/slide41.xml"/><Relationship Id="rId24" Type="http://schemas.openxmlformats.org/officeDocument/2006/relationships/slide" Target="/ppt/slides/slide47.xml"/><Relationship Id="rId23" Type="http://schemas.openxmlformats.org/officeDocument/2006/relationships/slide" Target="/ppt/slides/slide45.xm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slide" Target="/ppt/slides/slide19.xml"/><Relationship Id="rId26" Type="http://schemas.openxmlformats.org/officeDocument/2006/relationships/slide" Target="/ppt/slides/slide51.xml"/><Relationship Id="rId25" Type="http://schemas.openxmlformats.org/officeDocument/2006/relationships/hyperlink" Target="https://docs.google.com/presentation/d/1MyOsuXdX8oJ5g_FbKc0Y_DxX9IH8-UyVMc9tHgF6m7o/edit#slide=id.g33c816d7b5_2_5" TargetMode="External"/><Relationship Id="rId28" Type="http://schemas.openxmlformats.org/officeDocument/2006/relationships/slide" Target="/ppt/slides/slide55.xml"/><Relationship Id="rId27" Type="http://schemas.openxmlformats.org/officeDocument/2006/relationships/slide" Target="/ppt/slides/slide53.xml"/><Relationship Id="rId5" Type="http://schemas.openxmlformats.org/officeDocument/2006/relationships/slide" Target="/ppt/slides/slide11.xml"/><Relationship Id="rId6" Type="http://schemas.openxmlformats.org/officeDocument/2006/relationships/slide" Target="/ppt/slides/slide13.xml"/><Relationship Id="rId29" Type="http://schemas.openxmlformats.org/officeDocument/2006/relationships/slide" Target="/ppt/slides/slide57.xml"/><Relationship Id="rId7" Type="http://schemas.openxmlformats.org/officeDocument/2006/relationships/slide" Target="/ppt/slides/slide15.xml"/><Relationship Id="rId8" Type="http://schemas.openxmlformats.org/officeDocument/2006/relationships/slide" Target="/ppt/slides/slide17.xml"/><Relationship Id="rId11" Type="http://schemas.openxmlformats.org/officeDocument/2006/relationships/slide" Target="/ppt/slides/slide23.xml"/><Relationship Id="rId10" Type="http://schemas.openxmlformats.org/officeDocument/2006/relationships/slide" Target="/ppt/slides/slide21.xml"/><Relationship Id="rId13" Type="http://schemas.openxmlformats.org/officeDocument/2006/relationships/slide" Target="/ppt/slides/slide27.xml"/><Relationship Id="rId12" Type="http://schemas.openxmlformats.org/officeDocument/2006/relationships/slide" Target="/ppt/slides/slide25.xml"/><Relationship Id="rId15" Type="http://schemas.openxmlformats.org/officeDocument/2006/relationships/slide" Target="/ppt/slides/slide31.xml"/><Relationship Id="rId14" Type="http://schemas.openxmlformats.org/officeDocument/2006/relationships/slide" Target="/ppt/slides/slide29.xml"/><Relationship Id="rId17" Type="http://schemas.openxmlformats.org/officeDocument/2006/relationships/slide" Target="/ppt/slides/slide35.xml"/><Relationship Id="rId16" Type="http://schemas.openxmlformats.org/officeDocument/2006/relationships/slide" Target="/ppt/slides/slide33.xml"/><Relationship Id="rId19" Type="http://schemas.openxmlformats.org/officeDocument/2006/relationships/slide" Target="/ppt/slides/slide37.xml"/><Relationship Id="rId18" Type="http://schemas.openxmlformats.org/officeDocument/2006/relationships/slide" Target="/ppt/slides/slide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3.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73.jpg"/><Relationship Id="rId5" Type="http://schemas.openxmlformats.org/officeDocument/2006/relationships/slide" Target="/ppt/slid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slide" Target="/ppt/slid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image" Target="../media/image31.jpg"/><Relationship Id="rId5"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jpg"/><Relationship Id="rId4" Type="http://schemas.openxmlformats.org/officeDocument/2006/relationships/slide" Target="/ppt/slid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g"/><Relationship Id="rId4" Type="http://schemas.openxmlformats.org/officeDocument/2006/relationships/slide" Target="/ppt/slides/slid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jpg"/><Relationship Id="rId4" Type="http://schemas.openxmlformats.org/officeDocument/2006/relationships/slide" Target="/ppt/slid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slide" Target="/ppt/slid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jpg"/><Relationship Id="rId4" Type="http://schemas.openxmlformats.org/officeDocument/2006/relationships/slide" Target="/ppt/slides/slid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7.jpg"/><Relationship Id="rId4" Type="http://schemas.openxmlformats.org/officeDocument/2006/relationships/slide" Target="/ppt/slides/slid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jp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9.jpg"/><Relationship Id="rId4" Type="http://schemas.openxmlformats.org/officeDocument/2006/relationships/slide" Target="/ppt/slides/slid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jp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0.jpg"/><Relationship Id="rId4" Type="http://schemas.openxmlformats.org/officeDocument/2006/relationships/slide" Target="/ppt/slides/slid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7.jpg"/><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1.jpg"/><Relationship Id="rId4" Type="http://schemas.openxmlformats.org/officeDocument/2006/relationships/slide" Target="/ppt/slid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slide" Target="/ppt/slid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9.jpg"/><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5.jpg"/><Relationship Id="rId4" Type="http://schemas.openxmlformats.org/officeDocument/2006/relationships/slide" Target="/ppt/slides/slid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2.jpg"/><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3.jpg"/><Relationship Id="rId4" Type="http://schemas.openxmlformats.org/officeDocument/2006/relationships/slide" Target="/ppt/slides/slid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4.jpg"/><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8.jpg"/><Relationship Id="rId4" Type="http://schemas.openxmlformats.org/officeDocument/2006/relationships/slide" Target="/ppt/slides/slid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0.jpg"/><Relationship Id="rId4" Type="http://schemas.openxmlformats.org/officeDocument/2006/relationships/slide" Target="/ppt/slides/slide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6.jpg"/><Relationship Id="rId4" Type="http://schemas.openxmlformats.org/officeDocument/2006/relationships/image" Target="../media/image6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slide" Target="/ppt/slid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slide" Target="/ppt/slid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slide" Target="/ppt/slid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4421" r="4412" t="0"/>
          <a:stretch/>
        </p:blipFill>
        <p:spPr>
          <a:xfrm>
            <a:off x="-84025" y="0"/>
            <a:ext cx="9241800" cy="5179800"/>
          </a:xfrm>
          <a:prstGeom prst="rect">
            <a:avLst/>
          </a:prstGeom>
          <a:noFill/>
          <a:ln>
            <a:noFill/>
          </a:ln>
        </p:spPr>
      </p:pic>
      <p:sp>
        <p:nvSpPr>
          <p:cNvPr id="55" name="Google Shape;55;p13"/>
          <p:cNvSpPr txBox="1"/>
          <p:nvPr/>
        </p:nvSpPr>
        <p:spPr>
          <a:xfrm>
            <a:off x="262350" y="160050"/>
            <a:ext cx="8646600" cy="1462500"/>
          </a:xfrm>
          <a:prstGeom prst="rect">
            <a:avLst/>
          </a:prstGeom>
          <a:noFill/>
          <a:ln>
            <a:noFill/>
          </a:ln>
          <a:effectLst>
            <a:outerShdw blurRad="100013" rotWithShape="0" algn="bl" dir="8100000" dist="19050">
              <a:srgbClr val="000000">
                <a:alpha val="98000"/>
              </a:srgbClr>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Font typeface="Open Sans"/>
              <a:buNone/>
            </a:pPr>
            <a:r>
              <a:rPr b="1" lang="es" sz="5100">
                <a:solidFill>
                  <a:srgbClr val="FFFFFF"/>
                </a:solidFill>
                <a:latin typeface="Open Sans"/>
                <a:ea typeface="Open Sans"/>
                <a:cs typeface="Open Sans"/>
                <a:sym typeface="Open Sans"/>
              </a:rPr>
              <a:t>6th GRADE COOKBOOK</a:t>
            </a:r>
            <a:endParaRPr b="1" sz="5100">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FFFFFF"/>
              </a:buClr>
              <a:buFont typeface="Open Sans"/>
              <a:buNone/>
            </a:pPr>
            <a:r>
              <a:rPr b="1" lang="es" sz="5100">
                <a:solidFill>
                  <a:srgbClr val="FFFFFF"/>
                </a:solidFill>
                <a:latin typeface="Open Sans"/>
                <a:ea typeface="Open Sans"/>
                <a:cs typeface="Open Sans"/>
                <a:sym typeface="Open Sans"/>
              </a:rPr>
              <a:t>BLUE</a:t>
            </a:r>
            <a:endParaRPr b="1" sz="51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22"/>
          <p:cNvPicPr preferRelativeResize="0"/>
          <p:nvPr/>
        </p:nvPicPr>
        <p:blipFill rotWithShape="1">
          <a:blip r:embed="rId3">
            <a:alphaModFix/>
          </a:blip>
          <a:srcRect b="0" l="28833" r="28833" t="0"/>
          <a:stretch/>
        </p:blipFill>
        <p:spPr>
          <a:xfrm>
            <a:off x="5714999" y="0"/>
            <a:ext cx="3429000" cy="5143500"/>
          </a:xfrm>
          <a:prstGeom prst="rect">
            <a:avLst/>
          </a:prstGeom>
          <a:noFill/>
          <a:ln>
            <a:noFill/>
          </a:ln>
        </p:spPr>
      </p:pic>
      <p:sp>
        <p:nvSpPr>
          <p:cNvPr id="143" name="Google Shape;143;p22"/>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Cucumber</a:t>
            </a:r>
            <a:endParaRPr b="1" i="0" sz="2300" u="none" cap="none" strike="noStrike">
              <a:solidFill>
                <a:srgbClr val="000000"/>
              </a:solidFill>
              <a:latin typeface="Open Sans"/>
              <a:ea typeface="Open Sans"/>
              <a:cs typeface="Open Sans"/>
              <a:sym typeface="Open Sans"/>
            </a:endParaRPr>
          </a:p>
        </p:txBody>
      </p:sp>
      <p:sp>
        <p:nvSpPr>
          <p:cNvPr id="144" name="Google Shape;144;p22"/>
          <p:cNvSpPr txBox="1"/>
          <p:nvPr/>
        </p:nvSpPr>
        <p:spPr>
          <a:xfrm>
            <a:off x="167950" y="673100"/>
            <a:ext cx="52053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chemeClr val="dk1"/>
                </a:solidFill>
              </a:rPr>
              <a:t>I love this a lot. My mom makes this and I love it. Other cooks in my family make cucumber sushi too. I love cucumber sushi. It’s refreshing due to the cucumber.</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5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145" name="Google Shape;145;p22"/>
          <p:cNvSpPr txBox="1"/>
          <p:nvPr/>
        </p:nvSpPr>
        <p:spPr>
          <a:xfrm>
            <a:off x="39200" y="1146200"/>
            <a:ext cx="5676000" cy="3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solidFill>
                  <a:schemeClr val="dk1"/>
                </a:solidFill>
              </a:rPr>
              <a:t>My spotlight is cut cucumber. It’s a cucumber that was cut into 20 or more pieces. It’s very watery and has green skin with a very light green interior. It’s a fruit. Usually harvested while fruiting. It has lots of water.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s" sz="1100">
                <a:solidFill>
                  <a:schemeClr val="dk1"/>
                </a:solidFill>
              </a:rPr>
              <a:t>Q: What is your spotlight ingredient? It must be a plant you saw at the Greenmarket. A: My spotlight is a cucumber.</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s" sz="1100">
                <a:solidFill>
                  <a:schemeClr val="dk1"/>
                </a:solidFill>
              </a:rPr>
              <a:t>Q: Give a description of your spotlight ingredient, including how it looks and how it tastes. A: It’s a cucumber that was cut into 20 or more pieces. It’s very watery and has green skin with a very light green interior. </a:t>
            </a:r>
            <a:endParaRPr sz="11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s" sz="1100">
                <a:solidFill>
                  <a:schemeClr val="dk1"/>
                </a:solidFill>
              </a:rPr>
              <a:t>Q: What part of the plant is your spotlight ingredient? Parts of a plant include: roots, stem, leaf, flower, fruit, seed. A: Fruit</a:t>
            </a:r>
            <a:endParaRPr sz="11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s" sz="1100">
                <a:solidFill>
                  <a:schemeClr val="dk1"/>
                </a:solidFill>
              </a:rPr>
              <a:t>Q: When in this plant’s life cycle is it typically harvested? About how much time does the plant need to grow before it can be harvested?</a:t>
            </a:r>
            <a:endParaRPr sz="1100">
              <a:solidFill>
                <a:schemeClr val="dk1"/>
              </a:solidFill>
            </a:endParaRPr>
          </a:p>
          <a:p>
            <a:pPr indent="0" lvl="0" marL="0" rtl="0" algn="l">
              <a:spcBef>
                <a:spcPts val="0"/>
              </a:spcBef>
              <a:spcAft>
                <a:spcPts val="0"/>
              </a:spcAft>
              <a:buNone/>
            </a:pPr>
            <a:r>
              <a:rPr lang="es" sz="1100">
                <a:solidFill>
                  <a:schemeClr val="dk1"/>
                </a:solidFill>
              </a:rPr>
              <a:t>A: Usually harvested while it has fruit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s" sz="1100">
                <a:solidFill>
                  <a:schemeClr val="dk1"/>
                </a:solidFill>
              </a:rPr>
              <a:t>Q What are some health benefits or other uses of your spotlight ingredient? A: It has lots of water.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3"/>
          <p:cNvSpPr txBox="1"/>
          <p:nvPr/>
        </p:nvSpPr>
        <p:spPr>
          <a:xfrm>
            <a:off x="3263250" y="158050"/>
            <a:ext cx="5751000" cy="47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800">
                <a:latin typeface="Open Sans"/>
                <a:ea typeface="Open Sans"/>
                <a:cs typeface="Open Sans"/>
                <a:sym typeface="Open Sans"/>
              </a:rPr>
              <a:t>MARVELOUS MARGARITA PIZZA</a:t>
            </a:r>
            <a:endParaRPr sz="2800"/>
          </a:p>
        </p:txBody>
      </p:sp>
      <p:sp>
        <p:nvSpPr>
          <p:cNvPr id="151" name="Google Shape;151;p23"/>
          <p:cNvSpPr txBox="1"/>
          <p:nvPr/>
        </p:nvSpPr>
        <p:spPr>
          <a:xfrm>
            <a:off x="3051575" y="10136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Times New Roman"/>
              <a:buChar char="●"/>
            </a:pPr>
            <a:r>
              <a:rPr b="1" lang="es" sz="1200">
                <a:solidFill>
                  <a:schemeClr val="dk1"/>
                </a:solidFill>
              </a:rPr>
              <a:t> </a:t>
            </a:r>
            <a:r>
              <a:rPr lang="es" sz="1200">
                <a:solidFill>
                  <a:schemeClr val="dk1"/>
                </a:solidFill>
              </a:rPr>
              <a:t>(.25 ounce) package active dry yeast</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teaspoon white sugar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cup warm water (110 degrees F/45 degrees C)</a:t>
            </a:r>
            <a:endParaRPr sz="1200">
              <a:solidFill>
                <a:schemeClr val="dk1"/>
              </a:solidFill>
              <a:highlight>
                <a:srgbClr val="FFFFFF"/>
              </a:highlight>
            </a:endParaRPr>
          </a:p>
          <a:p>
            <a:pPr indent="-304800" lvl="0" marL="457200" rtl="0" algn="l">
              <a:spcBef>
                <a:spcPts val="0"/>
              </a:spcBef>
              <a:spcAft>
                <a:spcPts val="0"/>
              </a:spcAft>
              <a:buClr>
                <a:schemeClr val="dk1"/>
              </a:buClr>
              <a:buSzPts val="1200"/>
              <a:buChar char="●"/>
            </a:pPr>
            <a:r>
              <a:rPr lang="es" sz="1200">
                <a:solidFill>
                  <a:schemeClr val="dk1"/>
                </a:solidFill>
              </a:rPr>
              <a:t>2 1/2 cups bread flour</a:t>
            </a:r>
            <a:endParaRPr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sz="1200">
              <a:solidFill>
                <a:schemeClr val="dk1"/>
              </a:solidFill>
              <a:latin typeface="Times New Roman"/>
              <a:ea typeface="Times New Roman"/>
              <a:cs typeface="Times New Roman"/>
              <a:sym typeface="Times New Roman"/>
            </a:endParaRPr>
          </a:p>
        </p:txBody>
      </p:sp>
      <p:sp>
        <p:nvSpPr>
          <p:cNvPr id="152" name="Google Shape;152;p23"/>
          <p:cNvSpPr txBox="1"/>
          <p:nvPr/>
        </p:nvSpPr>
        <p:spPr>
          <a:xfrm>
            <a:off x="3263250" y="479050"/>
            <a:ext cx="57510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lang="es" sz="1200">
                <a:solidFill>
                  <a:schemeClr val="dk1"/>
                </a:solidFill>
                <a:latin typeface="Comfortaa"/>
                <a:ea typeface="Comfortaa"/>
                <a:cs typeface="Comfortaa"/>
                <a:sym typeface="Comfortaa"/>
              </a:rPr>
              <a:t>Julia Nathan-Campbell</a:t>
            </a:r>
            <a:endParaRPr sz="600">
              <a:latin typeface="Comfortaa"/>
              <a:ea typeface="Comfortaa"/>
              <a:cs typeface="Comfortaa"/>
              <a:sym typeface="Comfortaa"/>
            </a:endParaRPr>
          </a:p>
        </p:txBody>
      </p:sp>
      <p:sp>
        <p:nvSpPr>
          <p:cNvPr id="153" name="Google Shape;153;p23"/>
          <p:cNvSpPr txBox="1"/>
          <p:nvPr/>
        </p:nvSpPr>
        <p:spPr>
          <a:xfrm>
            <a:off x="3263250" y="7067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154" name="Google Shape;154;p23"/>
          <p:cNvSpPr txBox="1"/>
          <p:nvPr/>
        </p:nvSpPr>
        <p:spPr>
          <a:xfrm>
            <a:off x="6603000" y="7067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6</a:t>
            </a:r>
            <a:endParaRPr i="1" sz="600"/>
          </a:p>
        </p:txBody>
      </p:sp>
      <p:sp>
        <p:nvSpPr>
          <p:cNvPr id="155" name="Google Shape;155;p23"/>
          <p:cNvSpPr txBox="1"/>
          <p:nvPr/>
        </p:nvSpPr>
        <p:spPr>
          <a:xfrm>
            <a:off x="3165450" y="2684125"/>
            <a:ext cx="5946600" cy="23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Preheat oven to 450 degrees F (230 degrees C). In a medium bowl, dissolve yeast and sugar in warm water. Let stand until creamy, about 10 minutes.</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Stir in flour, salt and oil. Beat until smooth. Let rest for 5 minutes.</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Turn dough out onto a lightly floured surface and pat or roll into 2 round balls. </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Using hands and a rolling pin, form thin round pizza crusts. </a:t>
            </a:r>
            <a:endParaRPr sz="1100">
              <a:solidFill>
                <a:srgbClr val="2D2D2D"/>
              </a:solidFill>
            </a:endParaRPr>
          </a:p>
          <a:p>
            <a:pPr indent="-298450" lvl="0" marL="457200" rtl="0" algn="l">
              <a:spcBef>
                <a:spcPts val="0"/>
              </a:spcBef>
              <a:spcAft>
                <a:spcPts val="0"/>
              </a:spcAft>
              <a:buClr>
                <a:srgbClr val="2D2D2D"/>
              </a:buClr>
              <a:buSzPts val="1100"/>
              <a:buFont typeface="Times New Roman"/>
              <a:buAutoNum type="arabicPeriod"/>
            </a:pPr>
            <a:r>
              <a:rPr lang="es" sz="1100">
                <a:solidFill>
                  <a:srgbClr val="2D2D2D"/>
                </a:solidFill>
              </a:rPr>
              <a:t>Transfer each crust to a lightly greased pizza pan or baker's peel dusted with cornmeal. </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Bake each crust for 5 minutes</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Spread on marinara sauce and place mozzarella cheeses on top of each crust. Bake in preheated oven for 8-12 minutes, or until golden brown. </a:t>
            </a:r>
            <a:endParaRPr sz="1100">
              <a:solidFill>
                <a:srgbClr val="2D2D2D"/>
              </a:solidFill>
            </a:endParaRPr>
          </a:p>
          <a:p>
            <a:pPr indent="-298450" lvl="0" marL="457200" rtl="0" algn="l">
              <a:spcBef>
                <a:spcPts val="0"/>
              </a:spcBef>
              <a:spcAft>
                <a:spcPts val="0"/>
              </a:spcAft>
              <a:buClr>
                <a:srgbClr val="2D2D2D"/>
              </a:buClr>
              <a:buSzPts val="1100"/>
              <a:buFont typeface="Arial"/>
              <a:buAutoNum type="arabicPeriod"/>
            </a:pPr>
            <a:r>
              <a:rPr lang="es" sz="1100">
                <a:solidFill>
                  <a:srgbClr val="2D2D2D"/>
                </a:solidFill>
              </a:rPr>
              <a:t>Top pizza with basil leaves. Let baked pizza cool for 5 minutes before serving.</a:t>
            </a:r>
            <a:endParaRPr sz="1100">
              <a:solidFill>
                <a:srgbClr val="2D2D2D"/>
              </a:solidFil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600">
              <a:latin typeface="Open Sans"/>
              <a:ea typeface="Open Sans"/>
              <a:cs typeface="Open Sans"/>
              <a:sym typeface="Open Sans"/>
            </a:endParaRPr>
          </a:p>
        </p:txBody>
      </p:sp>
      <p:pic>
        <p:nvPicPr>
          <p:cNvPr descr="Image result for margherita pizza" id="156" name="Google Shape;156;p23"/>
          <p:cNvPicPr preferRelativeResize="0"/>
          <p:nvPr/>
        </p:nvPicPr>
        <p:blipFill rotWithShape="1">
          <a:blip r:embed="rId3">
            <a:alphaModFix/>
          </a:blip>
          <a:srcRect b="42938" l="6931" r="41263" t="0"/>
          <a:stretch/>
        </p:blipFill>
        <p:spPr>
          <a:xfrm>
            <a:off x="0" y="0"/>
            <a:ext cx="3112400" cy="5143500"/>
          </a:xfrm>
          <a:prstGeom prst="rect">
            <a:avLst/>
          </a:prstGeom>
          <a:noFill/>
          <a:ln>
            <a:noFill/>
          </a:ln>
        </p:spPr>
      </p:pic>
      <p:sp>
        <p:nvSpPr>
          <p:cNvPr id="157" name="Google Shape;157;p23"/>
          <p:cNvSpPr txBox="1"/>
          <p:nvPr/>
        </p:nvSpPr>
        <p:spPr>
          <a:xfrm>
            <a:off x="6225475" y="1177200"/>
            <a:ext cx="2754000" cy="1343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s" sz="1200">
                <a:solidFill>
                  <a:schemeClr val="dk1"/>
                </a:solidFill>
              </a:rPr>
              <a:t>2 tablespoons olive oil</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teaspoon salt</a:t>
            </a:r>
            <a:endParaRPr sz="1200">
              <a:solidFill>
                <a:schemeClr val="dk1"/>
              </a:solidFill>
            </a:endParaRPr>
          </a:p>
          <a:p>
            <a:pPr indent="-304800" lvl="0" marL="457200" rtl="0" algn="l">
              <a:spcBef>
                <a:spcPts val="0"/>
              </a:spcBef>
              <a:spcAft>
                <a:spcPts val="0"/>
              </a:spcAft>
              <a:buClr>
                <a:srgbClr val="2D2D2D"/>
              </a:buClr>
              <a:buSzPts val="1200"/>
              <a:buChar char="●"/>
            </a:pPr>
            <a:r>
              <a:rPr lang="es" sz="1200">
                <a:solidFill>
                  <a:schemeClr val="dk1"/>
                </a:solidFill>
              </a:rPr>
              <a:t>1 cup marinara sauce</a:t>
            </a:r>
            <a:endParaRPr sz="1200">
              <a:solidFill>
                <a:schemeClr val="dk1"/>
              </a:solidFill>
            </a:endParaRPr>
          </a:p>
          <a:p>
            <a:pPr indent="-304800" lvl="0" marL="457200" rtl="0" algn="l">
              <a:spcBef>
                <a:spcPts val="0"/>
              </a:spcBef>
              <a:spcAft>
                <a:spcPts val="0"/>
              </a:spcAft>
              <a:buClr>
                <a:srgbClr val="2D2D2D"/>
              </a:buClr>
              <a:buSzPts val="1200"/>
              <a:buChar char="●"/>
            </a:pPr>
            <a:r>
              <a:rPr lang="es" sz="1200">
                <a:solidFill>
                  <a:schemeClr val="dk1"/>
                </a:solidFill>
              </a:rPr>
              <a:t>1 log fresh mozzarella cheese thinly sliced</a:t>
            </a:r>
            <a:endParaRPr sz="1200">
              <a:solidFill>
                <a:schemeClr val="dk1"/>
              </a:solidFill>
            </a:endParaRPr>
          </a:p>
          <a:p>
            <a:pPr indent="-304800" lvl="0" marL="457200" rtl="0" algn="l">
              <a:spcBef>
                <a:spcPts val="0"/>
              </a:spcBef>
              <a:spcAft>
                <a:spcPts val="0"/>
              </a:spcAft>
              <a:buClr>
                <a:srgbClr val="2D2D2D"/>
              </a:buClr>
              <a:buSzPts val="1200"/>
              <a:buChar char="●"/>
            </a:pPr>
            <a:r>
              <a:rPr lang="es" sz="1200">
                <a:solidFill>
                  <a:schemeClr val="dk1"/>
                </a:solidFill>
              </a:rPr>
              <a:t>1 bunch of fresh basil leaves</a:t>
            </a:r>
            <a:endParaRPr sz="1200">
              <a:solidFill>
                <a:schemeClr val="dk1"/>
              </a:solidFill>
            </a:endParaRPr>
          </a:p>
          <a:p>
            <a:pPr indent="0" lvl="0" marL="0" rtl="0" algn="l">
              <a:spcBef>
                <a:spcPts val="6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58" name="Google Shape;158;p23">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txBox="1"/>
          <p:nvPr/>
        </p:nvSpPr>
        <p:spPr>
          <a:xfrm>
            <a:off x="39150" y="2646713"/>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chemeClr val="dk1"/>
                </a:solidFill>
                <a:latin typeface="Open Sans"/>
                <a:ea typeface="Open Sans"/>
                <a:cs typeface="Open Sans"/>
                <a:sym typeface="Open Sans"/>
              </a:rPr>
              <a:t>SPOTLIGHT INGREDIENT: BASIL</a:t>
            </a:r>
            <a:endParaRPr sz="1800"/>
          </a:p>
          <a:p>
            <a:pPr indent="0" lvl="0" marL="0" rtl="0" algn="l">
              <a:spcBef>
                <a:spcPts val="0"/>
              </a:spcBef>
              <a:spcAft>
                <a:spcPts val="0"/>
              </a:spcAft>
              <a:buClr>
                <a:schemeClr val="dk1"/>
              </a:buClr>
              <a:buSzPts val="1100"/>
              <a:buFont typeface="Arial"/>
              <a:buNone/>
            </a:pPr>
            <a:r>
              <a:rPr lang="es" sz="1600">
                <a:solidFill>
                  <a:schemeClr val="dk1"/>
                </a:solidFill>
              </a:rPr>
              <a:t>My spotlight ingredient is basil. Basil is peppery, aromatic, minty, and slightly sweet, and it is a green, leafy plant. The part of Basil my spotlight ingredient is are the leaves. Basil can be harvested at any time, and it takes two to three weeks to grow. Basil has vitamin K, vitamin A, and may help fight and prevent cancer. </a:t>
            </a:r>
            <a:endParaRPr sz="16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164" name="Google Shape;164;p2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000">
                <a:solidFill>
                  <a:schemeClr val="dk1"/>
                </a:solidFill>
                <a:latin typeface="Open Sans"/>
                <a:ea typeface="Open Sans"/>
                <a:cs typeface="Open Sans"/>
                <a:sym typeface="Open Sans"/>
              </a:rPr>
              <a:t>ALL ABOUT MY RECIPE</a:t>
            </a:r>
            <a:endParaRPr sz="1900"/>
          </a:p>
          <a:p>
            <a:pPr indent="0" lvl="0" marL="0" rtl="0" algn="l">
              <a:spcBef>
                <a:spcPts val="0"/>
              </a:spcBef>
              <a:spcAft>
                <a:spcPts val="0"/>
              </a:spcAft>
              <a:buClr>
                <a:schemeClr val="dk1"/>
              </a:buClr>
              <a:buSzPts val="1100"/>
              <a:buFont typeface="Arial"/>
              <a:buNone/>
            </a:pPr>
            <a:r>
              <a:rPr lang="es" sz="1500">
                <a:solidFill>
                  <a:schemeClr val="dk1"/>
                </a:solidFill>
              </a:rPr>
              <a:t>This recipe is special to my family because my mom makes it often, and me and my brother go down to my building’s garden to pick basil for the pizza. We also go to a place called LePaddok, Which uses the same recipe for their pizza, and we go there on weekends. This recipe is Italian. I really like this recipe because I love pizza, and basil gives it more flavor.</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descr="Image result for basil" id="165" name="Google Shape;165;p24"/>
          <p:cNvPicPr preferRelativeResize="0"/>
          <p:nvPr/>
        </p:nvPicPr>
        <p:blipFill rotWithShape="1">
          <a:blip r:embed="rId3">
            <a:alphaModFix/>
          </a:blip>
          <a:srcRect b="38931" l="0" r="0" t="0"/>
          <a:stretch/>
        </p:blipFill>
        <p:spPr>
          <a:xfrm>
            <a:off x="0" y="0"/>
            <a:ext cx="4437900" cy="2531100"/>
          </a:xfrm>
          <a:prstGeom prst="rect">
            <a:avLst/>
          </a:prstGeom>
          <a:noFill/>
          <a:ln>
            <a:noFill/>
          </a:ln>
        </p:spPr>
      </p:pic>
      <p:pic>
        <p:nvPicPr>
          <p:cNvPr id="166" name="Google Shape;166;p24"/>
          <p:cNvPicPr preferRelativeResize="0"/>
          <p:nvPr/>
        </p:nvPicPr>
        <p:blipFill rotWithShape="1">
          <a:blip r:embed="rId4">
            <a:alphaModFix/>
          </a:blip>
          <a:srcRect b="10799" l="0" r="0" t="51173"/>
          <a:stretch/>
        </p:blipFill>
        <p:spPr>
          <a:xfrm>
            <a:off x="4437900" y="2681025"/>
            <a:ext cx="4706100" cy="2462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5"/>
          <p:cNvPicPr preferRelativeResize="0"/>
          <p:nvPr/>
        </p:nvPicPr>
        <p:blipFill rotWithShape="1">
          <a:blip r:embed="rId3">
            <a:alphaModFix/>
          </a:blip>
          <a:srcRect b="21612" l="32741" r="45181" t="9843"/>
          <a:stretch/>
        </p:blipFill>
        <p:spPr>
          <a:xfrm>
            <a:off x="0" y="0"/>
            <a:ext cx="3501000" cy="5143500"/>
          </a:xfrm>
          <a:prstGeom prst="rect">
            <a:avLst/>
          </a:prstGeom>
          <a:noFill/>
          <a:ln>
            <a:noFill/>
          </a:ln>
        </p:spPr>
      </p:pic>
      <p:sp>
        <p:nvSpPr>
          <p:cNvPr id="172" name="Google Shape;172;p25"/>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TURKEY BURGER</a:t>
            </a:r>
            <a:endParaRPr sz="800"/>
          </a:p>
        </p:txBody>
      </p:sp>
      <p:sp>
        <p:nvSpPr>
          <p:cNvPr id="173" name="Google Shape;173;p25"/>
          <p:cNvSpPr txBox="1"/>
          <p:nvPr/>
        </p:nvSpPr>
        <p:spPr>
          <a:xfrm>
            <a:off x="3594850" y="1341250"/>
            <a:ext cx="2453400" cy="351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2000">
                <a:latin typeface="Open Sans"/>
                <a:ea typeface="Open Sans"/>
                <a:cs typeface="Open Sans"/>
                <a:sym typeface="Open Sans"/>
              </a:rPr>
              <a:t>INGREDIENTS:</a:t>
            </a:r>
            <a:endParaRPr b="1" sz="2000">
              <a:latin typeface="Open Sans"/>
              <a:ea typeface="Open Sans"/>
              <a:cs typeface="Open Sans"/>
              <a:sym typeface="Open Sans"/>
            </a:endParaRPr>
          </a:p>
          <a:p>
            <a:pPr indent="-172549" lvl="0" marL="179999" rtl="0" algn="l">
              <a:spcBef>
                <a:spcPts val="0"/>
              </a:spcBef>
              <a:spcAft>
                <a:spcPts val="0"/>
              </a:spcAft>
              <a:buClr>
                <a:schemeClr val="dk1"/>
              </a:buClr>
              <a:buSzPts val="1300"/>
              <a:buChar char="●"/>
            </a:pPr>
            <a:r>
              <a:rPr lang="es" sz="1300">
                <a:solidFill>
                  <a:schemeClr val="dk1"/>
                </a:solidFill>
              </a:rPr>
              <a:t>1 lb. ground turkey</a:t>
            </a:r>
            <a:endParaRPr sz="1500"/>
          </a:p>
          <a:p>
            <a:pPr indent="-172549" lvl="0" marL="179999" rtl="0" algn="l">
              <a:spcBef>
                <a:spcPts val="0"/>
              </a:spcBef>
              <a:spcAft>
                <a:spcPts val="0"/>
              </a:spcAft>
              <a:buClr>
                <a:schemeClr val="dk1"/>
              </a:buClr>
              <a:buSzPts val="1300"/>
              <a:buChar char="●"/>
            </a:pPr>
            <a:r>
              <a:rPr lang="es" sz="1300">
                <a:solidFill>
                  <a:schemeClr val="dk1"/>
                </a:solidFill>
              </a:rPr>
              <a:t>1 large egg,beaten</a:t>
            </a:r>
            <a:endParaRPr sz="1500"/>
          </a:p>
          <a:p>
            <a:pPr indent="-172549" lvl="0" marL="179999" rtl="0" algn="l">
              <a:spcBef>
                <a:spcPts val="0"/>
              </a:spcBef>
              <a:spcAft>
                <a:spcPts val="0"/>
              </a:spcAft>
              <a:buClr>
                <a:schemeClr val="dk1"/>
              </a:buClr>
              <a:buSzPts val="1300"/>
              <a:buChar char="●"/>
            </a:pPr>
            <a:r>
              <a:rPr lang="es" sz="1300">
                <a:solidFill>
                  <a:schemeClr val="dk1"/>
                </a:solidFill>
              </a:rPr>
              <a:t>1 clove garlic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1 tbsp. Worcestershire sauce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2 tbsp. freshly chopped parsley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Kosher salt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Freshly ground black pepper</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1 tbsp. extra-virgin olive oil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Hamburger buns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Lettuce </a:t>
            </a:r>
            <a:endParaRPr sz="1300">
              <a:solidFill>
                <a:schemeClr val="dk1"/>
              </a:solidFill>
            </a:endParaRPr>
          </a:p>
          <a:p>
            <a:pPr indent="-172549" lvl="0" marL="179999" rtl="0" algn="l">
              <a:spcBef>
                <a:spcPts val="0"/>
              </a:spcBef>
              <a:spcAft>
                <a:spcPts val="0"/>
              </a:spcAft>
              <a:buClr>
                <a:schemeClr val="dk1"/>
              </a:buClr>
              <a:buSzPts val="1300"/>
              <a:buChar char="●"/>
            </a:pPr>
            <a:r>
              <a:rPr lang="es" sz="1300">
                <a:solidFill>
                  <a:schemeClr val="dk1"/>
                </a:solidFill>
              </a:rPr>
              <a:t>Tomatoes  </a:t>
            </a:r>
            <a:endParaRPr sz="1300">
              <a:solidFill>
                <a:schemeClr val="dk1"/>
              </a:solidFill>
            </a:endParaRPr>
          </a:p>
          <a:p>
            <a:pPr indent="-178899" lvl="0" marL="179999" rtl="0" algn="l">
              <a:spcBef>
                <a:spcPts val="0"/>
              </a:spcBef>
              <a:spcAft>
                <a:spcPts val="0"/>
              </a:spcAft>
              <a:buClr>
                <a:schemeClr val="dk1"/>
              </a:buClr>
              <a:buSzPts val="1400"/>
              <a:buChar char="●"/>
            </a:pPr>
            <a:r>
              <a:rPr lang="es" sz="1300">
                <a:solidFill>
                  <a:schemeClr val="dk1"/>
                </a:solidFill>
              </a:rPr>
              <a:t>Mayonnaise</a:t>
            </a:r>
            <a:r>
              <a:rPr b="1" lang="es" sz="1500">
                <a:solidFill>
                  <a:schemeClr val="dk1"/>
                </a:solidFill>
              </a:rPr>
              <a:t> </a:t>
            </a:r>
            <a:endParaRPr sz="1300">
              <a:solidFill>
                <a:schemeClr val="dk1"/>
              </a:solidFill>
            </a:endParaRPr>
          </a:p>
          <a:p>
            <a:pPr indent="0" lvl="0" marL="457200" rtl="0" algn="l">
              <a:spcBef>
                <a:spcPts val="50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rtl="0" algn="l">
              <a:spcBef>
                <a:spcPts val="50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74" name="Google Shape;174;p25"/>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Kei Banks</a:t>
            </a:r>
            <a:endParaRPr sz="600"/>
          </a:p>
        </p:txBody>
      </p:sp>
      <p:sp>
        <p:nvSpPr>
          <p:cNvPr id="175" name="Google Shape;175;p25"/>
          <p:cNvSpPr txBox="1"/>
          <p:nvPr/>
        </p:nvSpPr>
        <p:spPr>
          <a:xfrm>
            <a:off x="3672250" y="1012225"/>
            <a:ext cx="1915500" cy="3291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a:t>
            </a:r>
            <a:r>
              <a:rPr i="1" lang="es" sz="1200"/>
              <a:t>Entrée</a:t>
            </a:r>
            <a:endParaRPr i="1" sz="600"/>
          </a:p>
        </p:txBody>
      </p:sp>
      <p:sp>
        <p:nvSpPr>
          <p:cNvPr id="176" name="Google Shape;176;p25"/>
          <p:cNvSpPr txBox="1"/>
          <p:nvPr/>
        </p:nvSpPr>
        <p:spPr>
          <a:xfrm>
            <a:off x="6048325" y="1423025"/>
            <a:ext cx="2922300" cy="360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2000">
                <a:latin typeface="Open Sans"/>
                <a:ea typeface="Open Sans"/>
                <a:cs typeface="Open Sans"/>
                <a:sym typeface="Open Sans"/>
              </a:rPr>
              <a:t>PROCEDURE:</a:t>
            </a:r>
            <a:endParaRPr b="1" sz="20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In a large bowl, mix together turkey,egg,garlic,Worcestershire sauce, and parsley, then season with salt and pepper.</a:t>
            </a:r>
            <a:endParaRPr sz="1600"/>
          </a:p>
          <a:p>
            <a:pPr indent="-317500" lvl="0" marL="457200" rtl="0" algn="l">
              <a:spcBef>
                <a:spcPts val="0"/>
              </a:spcBef>
              <a:spcAft>
                <a:spcPts val="0"/>
              </a:spcAft>
              <a:buClr>
                <a:schemeClr val="dk1"/>
              </a:buClr>
              <a:buSzPts val="1400"/>
              <a:buAutoNum type="arabicPeriod"/>
            </a:pPr>
            <a:r>
              <a:rPr lang="es">
                <a:solidFill>
                  <a:schemeClr val="dk1"/>
                </a:solidFill>
              </a:rPr>
              <a:t>Form mixture into four patties.</a:t>
            </a:r>
            <a:endParaRPr sz="1600"/>
          </a:p>
          <a:p>
            <a:pPr indent="-317500" lvl="0" marL="457200" rtl="0" algn="l">
              <a:spcBef>
                <a:spcPts val="0"/>
              </a:spcBef>
              <a:spcAft>
                <a:spcPts val="0"/>
              </a:spcAft>
              <a:buClr>
                <a:schemeClr val="dk1"/>
              </a:buClr>
              <a:buSzPts val="1400"/>
              <a:buAutoNum type="arabicPeriod"/>
            </a:pPr>
            <a:r>
              <a:rPr lang="es">
                <a:solidFill>
                  <a:schemeClr val="dk1"/>
                </a:solidFill>
              </a:rPr>
              <a:t>In a medium skillet, over medium heat, heat olive oil.</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Add patties and cook until golden and cooked through, 5 minutes per side.</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Serve on a bun with desired toppings </a:t>
            </a:r>
            <a:endParaRPr>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77" name="Google Shape;177;p25">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26"/>
          <p:cNvPicPr preferRelativeResize="0"/>
          <p:nvPr/>
        </p:nvPicPr>
        <p:blipFill rotWithShape="1">
          <a:blip r:embed="rId3">
            <a:alphaModFix/>
          </a:blip>
          <a:srcRect b="0" l="27499" r="27499" t="0"/>
          <a:stretch/>
        </p:blipFill>
        <p:spPr>
          <a:xfrm>
            <a:off x="5714999" y="0"/>
            <a:ext cx="3429000" cy="5143500"/>
          </a:xfrm>
          <a:prstGeom prst="rect">
            <a:avLst/>
          </a:prstGeom>
          <a:noFill/>
          <a:ln>
            <a:noFill/>
          </a:ln>
        </p:spPr>
      </p:pic>
      <p:sp>
        <p:nvSpPr>
          <p:cNvPr id="183" name="Google Shape;183;p26"/>
          <p:cNvSpPr txBox="1"/>
          <p:nvPr/>
        </p:nvSpPr>
        <p:spPr>
          <a:xfrm>
            <a:off x="152400" y="185450"/>
            <a:ext cx="5536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TOMATOES</a:t>
            </a:r>
            <a:endParaRPr b="1" i="0" sz="2300" u="none" cap="none" strike="noStrike">
              <a:solidFill>
                <a:srgbClr val="000000"/>
              </a:solidFill>
              <a:latin typeface="Open Sans"/>
              <a:ea typeface="Open Sans"/>
              <a:cs typeface="Open Sans"/>
              <a:sym typeface="Open Sans"/>
            </a:endParaRPr>
          </a:p>
        </p:txBody>
      </p:sp>
      <p:sp>
        <p:nvSpPr>
          <p:cNvPr id="184" name="Google Shape;184;p26"/>
          <p:cNvSpPr txBox="1"/>
          <p:nvPr/>
        </p:nvSpPr>
        <p:spPr>
          <a:xfrm>
            <a:off x="178800" y="720050"/>
            <a:ext cx="5357400" cy="429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500">
                <a:solidFill>
                  <a:schemeClr val="dk1"/>
                </a:solidFill>
              </a:rPr>
              <a:t>My spotlight ingredient is tomatoes. It’s important to me because I used to dislike tomatoes. But once I had forgot to take out the tomatoes; and I regretted ever disliking tomatoes. And when I disliked tomatoes, my family was trying to convince me to eat tomatoes. Where tomatoes are on the plant is they’re the fruit. This is usually harvested in late May or early June. It takes 20 to 30 days for the tomato to be mature</a:t>
            </a:r>
            <a:r>
              <a:rPr lang="es" sz="1200">
                <a:solidFill>
                  <a:schemeClr val="dk1"/>
                </a:solidFill>
              </a:rPr>
              <a:t>.</a:t>
            </a:r>
            <a:endParaRPr sz="1200">
              <a:solidFill>
                <a:schemeClr val="dk1"/>
              </a:solidFill>
            </a:endParaRPr>
          </a:p>
          <a:p>
            <a:pPr indent="0" lvl="0" marL="0" rtl="0" algn="l">
              <a:lnSpc>
                <a:spcPct val="100000"/>
              </a:lnSpc>
              <a:spcBef>
                <a:spcPts val="500"/>
              </a:spcBef>
              <a:spcAft>
                <a:spcPts val="0"/>
              </a:spcAft>
              <a:buClr>
                <a:schemeClr val="dk1"/>
              </a:buClr>
              <a:buSzPts val="1100"/>
              <a:buFont typeface="Arial"/>
              <a:buNone/>
            </a:pPr>
            <a:r>
              <a:t/>
            </a:r>
            <a:endParaRPr sz="1200">
              <a:solidFill>
                <a:schemeClr val="dk1"/>
              </a:solidFill>
            </a:endParaRPr>
          </a:p>
          <a:p>
            <a:pPr indent="0" lvl="0" marL="0" rtl="0" algn="l">
              <a:spcBef>
                <a:spcPts val="500"/>
              </a:spcBef>
              <a:spcAft>
                <a:spcPts val="0"/>
              </a:spcAft>
              <a:buClr>
                <a:schemeClr val="dk1"/>
              </a:buClr>
              <a:buSzPts val="1100"/>
              <a:buFont typeface="Arial"/>
              <a:buNone/>
            </a:pPr>
            <a:r>
              <a:rPr lang="es" sz="1500">
                <a:solidFill>
                  <a:schemeClr val="dk1"/>
                </a:solidFill>
              </a:rPr>
              <a:t>This is recipe is mostly significant to my dad and I because time to time I like to have a turkey burger. And I probably was interested in turkey burgers when my dad was having one. Since he can't have beef I decided to try something new. The recipe isn't really a cultural thing but It's still important to my dad and I (mostly my dad). What makes the Turkey burger good is that it's almost as good as a cow beef burger but this is way more healthy. And sometimes when I want a junk food ex: burger I could get a healthier option that's still a burger.</a:t>
            </a:r>
            <a:endParaRPr sz="1500">
              <a:solidFill>
                <a:schemeClr val="dk1"/>
              </a:solidFill>
            </a:endParaRPr>
          </a:p>
          <a:p>
            <a:pPr indent="0" lvl="0" marL="0" marR="0" rtl="0" algn="l">
              <a:lnSpc>
                <a:spcPct val="200000"/>
              </a:lnSpc>
              <a:spcBef>
                <a:spcPts val="600"/>
              </a:spcBef>
              <a:spcAft>
                <a:spcPts val="0"/>
              </a:spcAft>
              <a:buClr>
                <a:srgbClr val="000000"/>
              </a:buClr>
              <a:buFont typeface="Arial"/>
              <a:buNone/>
            </a:pPr>
            <a:r>
              <a:t/>
            </a:r>
            <a:endParaRPr sz="10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27"/>
          <p:cNvPicPr preferRelativeResize="0"/>
          <p:nvPr/>
        </p:nvPicPr>
        <p:blipFill rotWithShape="1">
          <a:blip r:embed="rId3">
            <a:alphaModFix/>
          </a:blip>
          <a:srcRect b="0" l="30232" r="30228" t="0"/>
          <a:stretch/>
        </p:blipFill>
        <p:spPr>
          <a:xfrm>
            <a:off x="0" y="0"/>
            <a:ext cx="3037500" cy="5143500"/>
          </a:xfrm>
          <a:prstGeom prst="rect">
            <a:avLst/>
          </a:prstGeom>
          <a:noFill/>
          <a:ln>
            <a:noFill/>
          </a:ln>
        </p:spPr>
      </p:pic>
      <p:sp>
        <p:nvSpPr>
          <p:cNvPr id="190" name="Google Shape;190;p27"/>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Blueberry Pancakes</a:t>
            </a:r>
            <a:endParaRPr sz="800">
              <a:latin typeface="Open Sans"/>
              <a:ea typeface="Open Sans"/>
              <a:cs typeface="Open Sans"/>
              <a:sym typeface="Open Sans"/>
            </a:endParaRPr>
          </a:p>
        </p:txBody>
      </p:sp>
      <p:sp>
        <p:nvSpPr>
          <p:cNvPr id="191" name="Google Shape;191;p27"/>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Adam Brukman</a:t>
            </a:r>
            <a:endParaRPr sz="600"/>
          </a:p>
        </p:txBody>
      </p:sp>
      <p:sp>
        <p:nvSpPr>
          <p:cNvPr id="192" name="Google Shape;192;p27"/>
          <p:cNvSpPr txBox="1"/>
          <p:nvPr/>
        </p:nvSpPr>
        <p:spPr>
          <a:xfrm>
            <a:off x="3037500" y="755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Breakfast</a:t>
            </a:r>
            <a:endParaRPr i="1" sz="600"/>
          </a:p>
        </p:txBody>
      </p:sp>
      <p:sp>
        <p:nvSpPr>
          <p:cNvPr id="193" name="Google Shape;193;p27"/>
          <p:cNvSpPr txBox="1"/>
          <p:nvPr/>
        </p:nvSpPr>
        <p:spPr>
          <a:xfrm>
            <a:off x="7119000" y="755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For 4 people</a:t>
            </a:r>
            <a:endParaRPr i="1" sz="600"/>
          </a:p>
        </p:txBody>
      </p:sp>
      <p:sp>
        <p:nvSpPr>
          <p:cNvPr id="194" name="Google Shape;194;p27"/>
          <p:cNvSpPr txBox="1"/>
          <p:nvPr/>
        </p:nvSpPr>
        <p:spPr>
          <a:xfrm>
            <a:off x="3219738" y="1065550"/>
            <a:ext cx="3000000" cy="167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chemeClr val="dk1"/>
                </a:solidFill>
              </a:rPr>
              <a:t>Dry ingredients</a:t>
            </a:r>
            <a:endParaRPr b="1">
              <a:solidFill>
                <a:schemeClr val="dk1"/>
              </a:solidFill>
            </a:endParaRPr>
          </a:p>
          <a:p>
            <a:pPr indent="0" lvl="0" marL="0" rtl="0" algn="l">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Char char="●"/>
            </a:pPr>
            <a:r>
              <a:rPr lang="es" sz="1000">
                <a:solidFill>
                  <a:schemeClr val="dk1"/>
                </a:solidFill>
              </a:rPr>
              <a:t>1.5 cups of flour.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0.5 cups of buckwheat flour.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3 tablespoons of sugar.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0.5 teaspoons of baking powder.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1.5 teaspoons of baking soda.</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0.5 teaspoons of salt.</a:t>
            </a:r>
            <a:endParaRPr sz="1000"/>
          </a:p>
        </p:txBody>
      </p:sp>
      <p:sp>
        <p:nvSpPr>
          <p:cNvPr id="195" name="Google Shape;195;p27"/>
          <p:cNvSpPr txBox="1"/>
          <p:nvPr/>
        </p:nvSpPr>
        <p:spPr>
          <a:xfrm>
            <a:off x="6097200" y="1010875"/>
            <a:ext cx="2873400" cy="15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chemeClr val="dk1"/>
                </a:solidFill>
              </a:rPr>
              <a:t>Wet ingredients.</a:t>
            </a:r>
            <a:endParaRPr b="1">
              <a:solidFill>
                <a:schemeClr val="dk1"/>
              </a:solidFill>
            </a:endParaRPr>
          </a:p>
          <a:p>
            <a:pPr indent="0" lvl="0" marL="0" rtl="0" algn="l">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Char char="●"/>
            </a:pPr>
            <a:r>
              <a:rPr lang="es" sz="1000">
                <a:solidFill>
                  <a:schemeClr val="dk1"/>
                </a:solidFill>
              </a:rPr>
              <a:t>1 cup of blueberries.</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3 tablespoons of melted butter.</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2 large eggs.</a:t>
            </a:r>
            <a:endParaRPr sz="1000">
              <a:solidFill>
                <a:schemeClr val="dk1"/>
              </a:solidFill>
            </a:endParaRPr>
          </a:p>
          <a:p>
            <a:pPr indent="-292100" lvl="0" marL="457200" rtl="0" algn="l">
              <a:spcBef>
                <a:spcPts val="0"/>
              </a:spcBef>
              <a:spcAft>
                <a:spcPts val="0"/>
              </a:spcAft>
              <a:buClr>
                <a:schemeClr val="dk1"/>
              </a:buClr>
              <a:buSzPts val="1000"/>
              <a:buChar char="●"/>
            </a:pPr>
            <a:r>
              <a:rPr lang="es" sz="1000">
                <a:solidFill>
                  <a:schemeClr val="dk1"/>
                </a:solidFill>
              </a:rPr>
              <a:t>Stick of butter for greasing the griddle.</a:t>
            </a:r>
            <a:endParaRPr sz="1000"/>
          </a:p>
        </p:txBody>
      </p:sp>
      <p:sp>
        <p:nvSpPr>
          <p:cNvPr id="196" name="Google Shape;196;p27"/>
          <p:cNvSpPr txBox="1"/>
          <p:nvPr/>
        </p:nvSpPr>
        <p:spPr>
          <a:xfrm>
            <a:off x="3246225" y="2988825"/>
            <a:ext cx="5724300" cy="2053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AutoNum type="arabicPeriod"/>
            </a:pPr>
            <a:r>
              <a:rPr lang="es" sz="1000">
                <a:solidFill>
                  <a:schemeClr val="dk1"/>
                </a:solidFill>
              </a:rPr>
              <a:t>Combine all dry ingredients in a bowl and mix.</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Combine all wet ingredients in a separate bowl (except blueberries) and mix.</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the mixture of wet ingredients over the dry ingredients and gently mixing just until combined.</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Fold in the blueberries into the mix.</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Preheat a griddle to medium temperature.</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Rub butter on the griddle.</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Spoon one third of a cup of the pancake batter onto the griddle for each pancake, nudging the batter into rounds.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Cook until top of each pancake is speckled with bubbles and some bubbles have popped open, then flip and cook the underside until is slightly brown.</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Serve immediately (syrup is an option).</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Enjoy!</a:t>
            </a:r>
            <a:endParaRPr sz="1000">
              <a:solidFill>
                <a:schemeClr val="dk1"/>
              </a:solidFill>
            </a:endParaRPr>
          </a:p>
        </p:txBody>
      </p:sp>
      <p:sp>
        <p:nvSpPr>
          <p:cNvPr id="197" name="Google Shape;197;p27"/>
          <p:cNvSpPr txBox="1"/>
          <p:nvPr/>
        </p:nvSpPr>
        <p:spPr>
          <a:xfrm>
            <a:off x="5588400" y="2681913"/>
            <a:ext cx="12045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t>Procedures</a:t>
            </a:r>
            <a:endParaRPr b="1"/>
          </a:p>
        </p:txBody>
      </p:sp>
      <p:sp>
        <p:nvSpPr>
          <p:cNvPr id="198" name="Google Shape;198;p27">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28"/>
          <p:cNvPicPr preferRelativeResize="0"/>
          <p:nvPr/>
        </p:nvPicPr>
        <p:blipFill rotWithShape="1">
          <a:blip r:embed="rId3">
            <a:alphaModFix/>
          </a:blip>
          <a:srcRect b="13368" l="0" r="0" t="13376"/>
          <a:stretch/>
        </p:blipFill>
        <p:spPr>
          <a:xfrm>
            <a:off x="0" y="0"/>
            <a:ext cx="4359600" cy="2395200"/>
          </a:xfrm>
          <a:prstGeom prst="rect">
            <a:avLst/>
          </a:prstGeom>
          <a:noFill/>
          <a:ln>
            <a:noFill/>
          </a:ln>
        </p:spPr>
      </p:pic>
      <p:pic>
        <p:nvPicPr>
          <p:cNvPr id="204" name="Google Shape;204;p28"/>
          <p:cNvPicPr preferRelativeResize="0"/>
          <p:nvPr/>
        </p:nvPicPr>
        <p:blipFill rotWithShape="1">
          <a:blip r:embed="rId4">
            <a:alphaModFix/>
          </a:blip>
          <a:srcRect b="9722" l="0" r="0" t="9722"/>
          <a:stretch/>
        </p:blipFill>
        <p:spPr>
          <a:xfrm>
            <a:off x="4706100" y="2748300"/>
            <a:ext cx="4437900" cy="2395200"/>
          </a:xfrm>
          <a:prstGeom prst="rect">
            <a:avLst/>
          </a:prstGeom>
          <a:noFill/>
          <a:ln>
            <a:noFill/>
          </a:ln>
        </p:spPr>
      </p:pic>
      <p:sp>
        <p:nvSpPr>
          <p:cNvPr id="205" name="Google Shape;205;p28"/>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300">
                <a:solidFill>
                  <a:schemeClr val="dk1"/>
                </a:solidFill>
                <a:latin typeface="Open Sans"/>
                <a:ea typeface="Open Sans"/>
                <a:cs typeface="Open Sans"/>
                <a:sym typeface="Open Sans"/>
              </a:rPr>
              <a:t>ALL ABOUT MY RECIPE</a:t>
            </a:r>
            <a:endParaRPr sz="2200"/>
          </a:p>
          <a:p>
            <a:pPr indent="0" lvl="0" marL="0" rtl="0" algn="l">
              <a:spcBef>
                <a:spcPts val="0"/>
              </a:spcBef>
              <a:spcAft>
                <a:spcPts val="0"/>
              </a:spcAft>
              <a:buClr>
                <a:schemeClr val="dk1"/>
              </a:buClr>
              <a:buSzPts val="1100"/>
              <a:buFont typeface="Arial"/>
              <a:buNone/>
            </a:pPr>
            <a:r>
              <a:rPr lang="es" sz="2000">
                <a:solidFill>
                  <a:schemeClr val="dk1"/>
                </a:solidFill>
              </a:rPr>
              <a:t>My dad makes these amazing pancakes in which my family eats. Pancakes originated from China. It is delicious because it has no buckwheat, which ruins pancakes and also my life.</a:t>
            </a:r>
            <a:endParaRPr sz="2200"/>
          </a:p>
        </p:txBody>
      </p:sp>
      <p:sp>
        <p:nvSpPr>
          <p:cNvPr id="206" name="Google Shape;206;p28"/>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200">
                <a:solidFill>
                  <a:schemeClr val="dk1"/>
                </a:solidFill>
                <a:latin typeface="Open Sans"/>
                <a:ea typeface="Open Sans"/>
                <a:cs typeface="Open Sans"/>
                <a:sym typeface="Open Sans"/>
              </a:rPr>
              <a:t>SPOTLIGHT INGREDIENT: BLUEBERRIES</a:t>
            </a:r>
            <a:endParaRPr sz="2100"/>
          </a:p>
          <a:p>
            <a:pPr indent="0" lvl="0" marL="0" rtl="0" algn="l">
              <a:spcBef>
                <a:spcPts val="0"/>
              </a:spcBef>
              <a:spcAft>
                <a:spcPts val="0"/>
              </a:spcAft>
              <a:buClr>
                <a:schemeClr val="dk1"/>
              </a:buClr>
              <a:buSzPts val="1100"/>
              <a:buFont typeface="Arial"/>
              <a:buNone/>
            </a:pPr>
            <a:r>
              <a:rPr lang="es" sz="1900">
                <a:solidFill>
                  <a:schemeClr val="dk1"/>
                </a:solidFill>
              </a:rPr>
              <a:t>Blueberries are blue. That’s why they are called blueberries. They are delicious, and addicting. It tastes tart, but also sweet. It’s a fruit. Harvested in late July to mid August.</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29"/>
          <p:cNvPicPr preferRelativeResize="0"/>
          <p:nvPr/>
        </p:nvPicPr>
        <p:blipFill rotWithShape="1">
          <a:blip r:embed="rId3">
            <a:alphaModFix/>
          </a:blip>
          <a:srcRect b="0" l="25061" r="31316" t="0"/>
          <a:stretch/>
        </p:blipFill>
        <p:spPr>
          <a:xfrm>
            <a:off x="5778150" y="0"/>
            <a:ext cx="3365400" cy="5143500"/>
          </a:xfrm>
          <a:prstGeom prst="rect">
            <a:avLst/>
          </a:prstGeom>
          <a:noFill/>
          <a:ln>
            <a:noFill/>
          </a:ln>
        </p:spPr>
      </p:pic>
      <p:sp>
        <p:nvSpPr>
          <p:cNvPr id="212" name="Google Shape;212;p29"/>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BCD0"/>
              </a:buClr>
              <a:buFont typeface="PT Sans"/>
              <a:buNone/>
            </a:pPr>
            <a:r>
              <a:rPr b="1" lang="es" sz="2400">
                <a:solidFill>
                  <a:schemeClr val="dk1"/>
                </a:solidFill>
                <a:latin typeface="Open Sans"/>
                <a:ea typeface="Open Sans"/>
                <a:cs typeface="Open Sans"/>
                <a:sym typeface="Open Sans"/>
              </a:rPr>
              <a:t>Tuna Seared Steak With Salad</a:t>
            </a:r>
            <a:endParaRPr b="1" sz="2400">
              <a:solidFill>
                <a:schemeClr val="dk1"/>
              </a:solidFill>
              <a:latin typeface="Open Sans"/>
              <a:ea typeface="Open Sans"/>
              <a:cs typeface="Open Sans"/>
              <a:sym typeface="Open Sans"/>
            </a:endParaRPr>
          </a:p>
        </p:txBody>
      </p:sp>
      <p:sp>
        <p:nvSpPr>
          <p:cNvPr id="213" name="Google Shape;213;p29"/>
          <p:cNvSpPr txBox="1"/>
          <p:nvPr/>
        </p:nvSpPr>
        <p:spPr>
          <a:xfrm>
            <a:off x="171750" y="121570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2100" lvl="0" marL="457200" rtl="0" algn="l">
              <a:lnSpc>
                <a:spcPct val="100000"/>
              </a:lnSpc>
              <a:spcBef>
                <a:spcPts val="0"/>
              </a:spcBef>
              <a:spcAft>
                <a:spcPts val="0"/>
              </a:spcAft>
              <a:buSzPts val="1000"/>
              <a:buChar char="●"/>
            </a:pPr>
            <a:r>
              <a:rPr lang="es" sz="1000">
                <a:solidFill>
                  <a:schemeClr val="dk1"/>
                </a:solidFill>
              </a:rPr>
              <a:t>2 pieces of tuna steaks</a:t>
            </a:r>
            <a:endParaRPr sz="1000"/>
          </a:p>
          <a:p>
            <a:pPr indent="-292100" lvl="0" marL="457200" rtl="0" algn="l">
              <a:lnSpc>
                <a:spcPct val="100000"/>
              </a:lnSpc>
              <a:spcBef>
                <a:spcPts val="500"/>
              </a:spcBef>
              <a:spcAft>
                <a:spcPts val="0"/>
              </a:spcAft>
              <a:buSzPts val="1000"/>
              <a:buChar char="●"/>
            </a:pPr>
            <a:r>
              <a:rPr lang="es" sz="1000">
                <a:solidFill>
                  <a:schemeClr val="dk1"/>
                </a:solidFill>
              </a:rPr>
              <a:t>apple vinegar</a:t>
            </a:r>
            <a:endParaRPr sz="1000">
              <a:solidFill>
                <a:schemeClr val="dk1"/>
              </a:solidFill>
            </a:endParaRPr>
          </a:p>
          <a:p>
            <a:pPr indent="-292100" lvl="0" marL="457200" rtl="0" algn="l">
              <a:lnSpc>
                <a:spcPct val="100000"/>
              </a:lnSpc>
              <a:spcBef>
                <a:spcPts val="500"/>
              </a:spcBef>
              <a:spcAft>
                <a:spcPts val="0"/>
              </a:spcAft>
              <a:buClr>
                <a:schemeClr val="dk1"/>
              </a:buClr>
              <a:buSzPts val="1000"/>
              <a:buChar char="●"/>
            </a:pPr>
            <a:r>
              <a:rPr lang="es" sz="1000">
                <a:solidFill>
                  <a:schemeClr val="dk1"/>
                </a:solidFill>
              </a:rPr>
              <a:t>olive oil</a:t>
            </a:r>
            <a:endParaRPr sz="1000">
              <a:solidFill>
                <a:schemeClr val="dk1"/>
              </a:solidFill>
            </a:endParaRPr>
          </a:p>
          <a:p>
            <a:pPr indent="-292100" lvl="0" marL="457200" rtl="0" algn="l">
              <a:lnSpc>
                <a:spcPct val="100000"/>
              </a:lnSpc>
              <a:spcBef>
                <a:spcPts val="500"/>
              </a:spcBef>
              <a:spcAft>
                <a:spcPts val="0"/>
              </a:spcAft>
              <a:buClr>
                <a:schemeClr val="dk1"/>
              </a:buClr>
              <a:buSzPts val="1000"/>
              <a:buChar char="●"/>
            </a:pPr>
            <a:r>
              <a:rPr lang="es" sz="1000">
                <a:solidFill>
                  <a:schemeClr val="dk1"/>
                </a:solidFill>
              </a:rPr>
              <a:t>-salt</a:t>
            </a:r>
            <a:endParaRPr sz="1000">
              <a:solidFill>
                <a:schemeClr val="dk1"/>
              </a:solidFill>
            </a:endParaRPr>
          </a:p>
          <a:p>
            <a:pPr indent="-292100" lvl="0" marL="457200" rtl="0" algn="l">
              <a:lnSpc>
                <a:spcPct val="100000"/>
              </a:lnSpc>
              <a:spcBef>
                <a:spcPts val="500"/>
              </a:spcBef>
              <a:spcAft>
                <a:spcPts val="0"/>
              </a:spcAft>
              <a:buClr>
                <a:schemeClr val="dk1"/>
              </a:buClr>
              <a:buSzPts val="1000"/>
              <a:buChar char="●"/>
            </a:pPr>
            <a:r>
              <a:rPr lang="es" sz="1000">
                <a:solidFill>
                  <a:schemeClr val="dk1"/>
                </a:solidFill>
              </a:rPr>
              <a:t>-pepper (black)</a:t>
            </a:r>
            <a:endParaRPr sz="1000">
              <a:solidFill>
                <a:schemeClr val="dk1"/>
              </a:solidFill>
            </a:endParaRPr>
          </a:p>
          <a:p>
            <a:pPr indent="0" lvl="0" marL="457200" rtl="0" algn="l">
              <a:lnSpc>
                <a:spcPct val="100000"/>
              </a:lnSpc>
              <a:spcBef>
                <a:spcPts val="500"/>
              </a:spcBef>
              <a:spcAft>
                <a:spcPts val="0"/>
              </a:spcAft>
              <a:buNone/>
            </a:pPr>
            <a:r>
              <a:t/>
            </a:r>
            <a:endParaRPr sz="900">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b="1" lang="es" sz="1600">
                <a:solidFill>
                  <a:schemeClr val="dk1"/>
                </a:solidFill>
                <a:latin typeface="Open Sans"/>
                <a:ea typeface="Open Sans"/>
                <a:cs typeface="Open Sans"/>
                <a:sym typeface="Open Sans"/>
              </a:rPr>
              <a:t>PROCEDURE:</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 </a:t>
            </a:r>
            <a:r>
              <a:rPr lang="es" sz="1000">
                <a:solidFill>
                  <a:schemeClr val="dk1"/>
                </a:solidFill>
              </a:rPr>
              <a:t>1. Season the tuna with 2 tablespoons of teriyaki sauce per stake; and half of a lemon (squeeze the lemon on the tuna) for both stakes.</a:t>
            </a:r>
            <a:endParaRPr sz="1000">
              <a:solidFill>
                <a:schemeClr val="dk1"/>
              </a:solidFill>
            </a:endParaRPr>
          </a:p>
          <a:p>
            <a:pPr indent="0" lvl="0" marL="0" rtl="0" algn="l">
              <a:spcBef>
                <a:spcPts val="0"/>
              </a:spcBef>
              <a:spcAft>
                <a:spcPts val="0"/>
              </a:spcAft>
              <a:buNone/>
            </a:pPr>
            <a:r>
              <a:rPr lang="es" sz="1000">
                <a:solidFill>
                  <a:schemeClr val="dk1"/>
                </a:solidFill>
              </a:rPr>
              <a:t>2. leave the tuna marinating for about 15 minutes</a:t>
            </a:r>
            <a:endParaRPr sz="1000">
              <a:solidFill>
                <a:schemeClr val="dk1"/>
              </a:solidFill>
            </a:endParaRPr>
          </a:p>
          <a:p>
            <a:pPr indent="0" lvl="0" marL="0" rtl="0" algn="l">
              <a:spcBef>
                <a:spcPts val="0"/>
              </a:spcBef>
              <a:spcAft>
                <a:spcPts val="0"/>
              </a:spcAft>
              <a:buNone/>
            </a:pPr>
            <a:r>
              <a:rPr lang="es" sz="1000">
                <a:solidFill>
                  <a:schemeClr val="dk1"/>
                </a:solidFill>
              </a:rPr>
              <a:t>3. take a frying pan and add 2 tablespoons of olive and let it sit at a high heat till the pans warm</a:t>
            </a:r>
            <a:endParaRPr sz="1000">
              <a:solidFill>
                <a:schemeClr val="dk1"/>
              </a:solidFill>
            </a:endParaRPr>
          </a:p>
          <a:p>
            <a:pPr indent="0" lvl="0" marL="0" rtl="0" algn="l">
              <a:spcBef>
                <a:spcPts val="0"/>
              </a:spcBef>
              <a:spcAft>
                <a:spcPts val="0"/>
              </a:spcAft>
              <a:buNone/>
            </a:pPr>
            <a:r>
              <a:rPr lang="es" sz="1000">
                <a:solidFill>
                  <a:schemeClr val="dk1"/>
                </a:solidFill>
              </a:rPr>
              <a:t>4. in the meantime spread a ½ a cup of sesame seeds on a plate. Then press the steaks on the sesame in all sides</a:t>
            </a:r>
            <a:endParaRPr sz="1000">
              <a:solidFill>
                <a:schemeClr val="dk1"/>
              </a:solidFill>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14" name="Google Shape;214;p29"/>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Nina Vaz</a:t>
            </a:r>
            <a:endParaRPr sz="600"/>
          </a:p>
        </p:txBody>
      </p:sp>
      <p:sp>
        <p:nvSpPr>
          <p:cNvPr id="215" name="Google Shape;215;p29"/>
          <p:cNvSpPr txBox="1"/>
          <p:nvPr/>
        </p:nvSpPr>
        <p:spPr>
          <a:xfrm>
            <a:off x="171750" y="10040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16" name="Google Shape;216;p29"/>
          <p:cNvSpPr txBox="1"/>
          <p:nvPr/>
        </p:nvSpPr>
        <p:spPr>
          <a:xfrm>
            <a:off x="3691775" y="10040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About 4 people</a:t>
            </a:r>
            <a:endParaRPr i="1" sz="600"/>
          </a:p>
        </p:txBody>
      </p:sp>
      <p:sp>
        <p:nvSpPr>
          <p:cNvPr id="217" name="Google Shape;217;p29"/>
          <p:cNvSpPr txBox="1"/>
          <p:nvPr/>
        </p:nvSpPr>
        <p:spPr>
          <a:xfrm>
            <a:off x="3024150" y="1238038"/>
            <a:ext cx="2754000" cy="105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2100" lvl="0" marL="457200" rtl="0" algn="l">
              <a:lnSpc>
                <a:spcPct val="100000"/>
              </a:lnSpc>
              <a:spcBef>
                <a:spcPts val="0"/>
              </a:spcBef>
              <a:spcAft>
                <a:spcPts val="0"/>
              </a:spcAft>
              <a:buSzPts val="1000"/>
              <a:buChar char="●"/>
            </a:pPr>
            <a:r>
              <a:rPr lang="es" sz="1000">
                <a:solidFill>
                  <a:schemeClr val="dk1"/>
                </a:solidFill>
              </a:rPr>
              <a:t>sesame seeds</a:t>
            </a:r>
            <a:endParaRPr sz="1000">
              <a:solidFill>
                <a:schemeClr val="dk1"/>
              </a:solidFill>
            </a:endParaRPr>
          </a:p>
          <a:p>
            <a:pPr indent="-292100" lvl="0" marL="457200" rtl="0" algn="l">
              <a:lnSpc>
                <a:spcPct val="100000"/>
              </a:lnSpc>
              <a:spcBef>
                <a:spcPts val="500"/>
              </a:spcBef>
              <a:spcAft>
                <a:spcPts val="0"/>
              </a:spcAft>
              <a:buSzPts val="1000"/>
              <a:buChar char="●"/>
            </a:pPr>
            <a:r>
              <a:rPr lang="es" sz="1000">
                <a:solidFill>
                  <a:schemeClr val="dk1"/>
                </a:solidFill>
              </a:rPr>
              <a:t>-1 lemon</a:t>
            </a:r>
            <a:endParaRPr sz="1000">
              <a:solidFill>
                <a:schemeClr val="dk1"/>
              </a:solidFill>
            </a:endParaRPr>
          </a:p>
          <a:p>
            <a:pPr indent="-292100" lvl="0" marL="457200" rtl="0" algn="l">
              <a:lnSpc>
                <a:spcPct val="100000"/>
              </a:lnSpc>
              <a:spcBef>
                <a:spcPts val="500"/>
              </a:spcBef>
              <a:spcAft>
                <a:spcPts val="0"/>
              </a:spcAft>
              <a:buSzPts val="1000"/>
              <a:buChar char="●"/>
            </a:pPr>
            <a:r>
              <a:rPr lang="es" sz="1000">
                <a:solidFill>
                  <a:schemeClr val="dk1"/>
                </a:solidFill>
              </a:rPr>
              <a:t>-teriyaki sauce </a:t>
            </a:r>
            <a:endParaRPr sz="1000">
              <a:solidFill>
                <a:schemeClr val="dk1"/>
              </a:solidFill>
            </a:endParaRPr>
          </a:p>
          <a:p>
            <a:pPr indent="-292100" lvl="0" marL="457200" rtl="0" algn="l">
              <a:spcBef>
                <a:spcPts val="500"/>
              </a:spcBef>
              <a:spcAft>
                <a:spcPts val="0"/>
              </a:spcAft>
              <a:buClr>
                <a:schemeClr val="dk1"/>
              </a:buClr>
              <a:buSzPts val="1000"/>
              <a:buChar char="●"/>
            </a:pPr>
            <a:r>
              <a:rPr lang="es" sz="1000">
                <a:solidFill>
                  <a:schemeClr val="dk1"/>
                </a:solidFill>
              </a:rPr>
              <a:t>-1 Japanese cucumber</a:t>
            </a:r>
            <a:endParaRPr sz="1000">
              <a:solidFill>
                <a:schemeClr val="dk1"/>
              </a:solidFill>
            </a:endParaRPr>
          </a:p>
          <a:p>
            <a:pPr indent="-285750" lvl="0" marL="457200" rtl="0" algn="l">
              <a:spcBef>
                <a:spcPts val="500"/>
              </a:spcBef>
              <a:spcAft>
                <a:spcPts val="0"/>
              </a:spcAft>
              <a:buClr>
                <a:schemeClr val="dk1"/>
              </a:buClr>
              <a:buSzPts val="900"/>
              <a:buFont typeface="Times New Roman"/>
              <a:buChar char="●"/>
            </a:pPr>
            <a:r>
              <a:rPr lang="es" sz="1000">
                <a:solidFill>
                  <a:schemeClr val="dk1"/>
                </a:solidFill>
              </a:rPr>
              <a:t>-2 heirloom tomatoes</a:t>
            </a:r>
            <a:r>
              <a:rPr lang="es" sz="900">
                <a:solidFill>
                  <a:schemeClr val="dk1"/>
                </a:solidFill>
                <a:latin typeface="Times New Roman"/>
                <a:ea typeface="Times New Roman"/>
                <a:cs typeface="Times New Roman"/>
                <a:sym typeface="Times New Roman"/>
              </a:rPr>
              <a:t> </a:t>
            </a:r>
            <a:endParaRPr sz="9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a:p>
        </p:txBody>
      </p:sp>
      <p:sp>
        <p:nvSpPr>
          <p:cNvPr id="218" name="Google Shape;218;p29"/>
          <p:cNvSpPr txBox="1"/>
          <p:nvPr/>
        </p:nvSpPr>
        <p:spPr>
          <a:xfrm>
            <a:off x="3024150" y="2840950"/>
            <a:ext cx="2754000" cy="1559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s" sz="1000">
                <a:solidFill>
                  <a:schemeClr val="dk1"/>
                </a:solidFill>
              </a:rPr>
              <a:t>5.one side at the time hold the stake in place with a tong for 30 seconds (make sure you do this with all sides)</a:t>
            </a:r>
            <a:endParaRPr sz="1000">
              <a:solidFill>
                <a:schemeClr val="dk1"/>
              </a:solidFill>
            </a:endParaRPr>
          </a:p>
          <a:p>
            <a:pPr indent="0" lvl="0" marL="0" rtl="0" algn="l">
              <a:spcBef>
                <a:spcPts val="600"/>
              </a:spcBef>
              <a:spcAft>
                <a:spcPts val="0"/>
              </a:spcAft>
              <a:buNone/>
            </a:pPr>
            <a:r>
              <a:rPr lang="es" sz="1000">
                <a:solidFill>
                  <a:schemeClr val="dk1"/>
                </a:solidFill>
              </a:rPr>
              <a:t>6.now cut them into 1 centimeter wide slabs, the serve</a:t>
            </a:r>
            <a:endParaRPr sz="1000">
              <a:solidFill>
                <a:schemeClr val="dk1"/>
              </a:solidFill>
            </a:endParaRPr>
          </a:p>
          <a:p>
            <a:pPr indent="0" lvl="0" marL="0" rtl="0" algn="l">
              <a:spcBef>
                <a:spcPts val="600"/>
              </a:spcBef>
              <a:spcAft>
                <a:spcPts val="0"/>
              </a:spcAft>
              <a:buNone/>
            </a:pPr>
            <a:r>
              <a:rPr b="1" lang="es" sz="1000">
                <a:solidFill>
                  <a:schemeClr val="dk1"/>
                </a:solidFill>
              </a:rPr>
              <a:t>Salad time:</a:t>
            </a:r>
            <a:endParaRPr b="1" sz="1000">
              <a:solidFill>
                <a:schemeClr val="dk1"/>
              </a:solidFill>
            </a:endParaRPr>
          </a:p>
          <a:p>
            <a:pPr indent="0" lvl="0" marL="0" rtl="0" algn="l">
              <a:spcBef>
                <a:spcPts val="0"/>
              </a:spcBef>
              <a:spcAft>
                <a:spcPts val="0"/>
              </a:spcAft>
              <a:buNone/>
            </a:pPr>
            <a:r>
              <a:rPr lang="es" sz="1000">
                <a:solidFill>
                  <a:schemeClr val="dk1"/>
                </a:solidFill>
              </a:rPr>
              <a:t>1. cut up 2 large heirloom tomatoes is to tiny cubes</a:t>
            </a:r>
            <a:endParaRPr sz="1000">
              <a:solidFill>
                <a:schemeClr val="dk1"/>
              </a:solidFill>
            </a:endParaRPr>
          </a:p>
          <a:p>
            <a:pPr indent="0" lvl="0" marL="0" rtl="0" algn="l">
              <a:spcBef>
                <a:spcPts val="0"/>
              </a:spcBef>
              <a:spcAft>
                <a:spcPts val="0"/>
              </a:spcAft>
              <a:buNone/>
            </a:pPr>
            <a:r>
              <a:rPr lang="es" sz="1000">
                <a:solidFill>
                  <a:schemeClr val="dk1"/>
                </a:solidFill>
              </a:rPr>
              <a:t>2. cut up 1 Japanese cucumber into the same sized cubes</a:t>
            </a:r>
            <a:endParaRPr sz="1000">
              <a:solidFill>
                <a:schemeClr val="dk1"/>
              </a:solidFill>
            </a:endParaRPr>
          </a:p>
          <a:p>
            <a:pPr indent="0" lvl="0" marL="0" rtl="0" algn="l">
              <a:spcBef>
                <a:spcPts val="0"/>
              </a:spcBef>
              <a:spcAft>
                <a:spcPts val="0"/>
              </a:spcAft>
              <a:buNone/>
            </a:pPr>
            <a:r>
              <a:rPr lang="es" sz="1000">
                <a:solidFill>
                  <a:schemeClr val="dk1"/>
                </a:solidFill>
              </a:rPr>
              <a:t>3. combine then season with olive oil, salt, pepper, and apple vinegar</a:t>
            </a:r>
            <a:r>
              <a:rPr lang="es" sz="1100">
                <a:solidFill>
                  <a:schemeClr val="dk1"/>
                </a:solidFill>
              </a:rPr>
              <a:t> </a:t>
            </a:r>
            <a:endParaRPr sz="1100">
              <a:solidFill>
                <a:schemeClr val="dk1"/>
              </a:solidFill>
            </a:endParaRPr>
          </a:p>
          <a:p>
            <a:pPr indent="0" lvl="0" marL="0" rtl="0" algn="l">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19" name="Google Shape;219;p29">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0"/>
          <p:cNvSpPr txBox="1"/>
          <p:nvPr/>
        </p:nvSpPr>
        <p:spPr>
          <a:xfrm>
            <a:off x="201600" y="1928650"/>
            <a:ext cx="4158000" cy="30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BCD0"/>
              </a:buClr>
              <a:buFont typeface="PT Sans"/>
              <a:buNone/>
            </a:pPr>
            <a:r>
              <a:rPr b="1" lang="es" sz="1800">
                <a:solidFill>
                  <a:schemeClr val="dk1"/>
                </a:solidFill>
                <a:latin typeface="Open Sans"/>
                <a:ea typeface="Open Sans"/>
                <a:cs typeface="Open Sans"/>
                <a:sym typeface="Open Sans"/>
              </a:rPr>
              <a:t>SPOTLIGHT INGREDIENT: Tomatoes</a:t>
            </a:r>
            <a:endParaRPr sz="1700"/>
          </a:p>
          <a:p>
            <a:pPr indent="0" lvl="0" marL="0" rtl="0" algn="l">
              <a:lnSpc>
                <a:spcPct val="100000"/>
              </a:lnSpc>
              <a:spcBef>
                <a:spcPts val="0"/>
              </a:spcBef>
              <a:spcAft>
                <a:spcPts val="0"/>
              </a:spcAft>
              <a:buClr>
                <a:schemeClr val="dk1"/>
              </a:buClr>
              <a:buSzPts val="1100"/>
              <a:buFont typeface="Arial"/>
              <a:buNone/>
            </a:pPr>
            <a:r>
              <a:rPr lang="es">
                <a:solidFill>
                  <a:schemeClr val="dk1"/>
                </a:solidFill>
              </a:rPr>
              <a:t>In this dish my spotlight ingredients is tomatoes or more specifically heirloom tomatoes. Tomatoes are quite a common fruit, it a has round like shape and it taste a bit sweet. Tomatoes are both red on the outside and inside, they have tiny yellow seeds inside them too. As I have stated before in the a plants life cycle a tomato makes up the fruit or the fruiting plant. Typically tomatoes grow from 70 to 80 days before they are harvested. Some benefits to eating tomatoes is that they have been linked to reduced risk of heart disease, the number one leading cause of death in the US.</a:t>
            </a:r>
            <a:endParaRPr sz="1100">
              <a:latin typeface="Open Sans"/>
              <a:ea typeface="Open Sans"/>
              <a:cs typeface="Open Sans"/>
              <a:sym typeface="Open Sans"/>
            </a:endParaRPr>
          </a:p>
        </p:txBody>
      </p:sp>
      <p:sp>
        <p:nvSpPr>
          <p:cNvPr id="225" name="Google Shape;225;p30"/>
          <p:cNvSpPr txBox="1"/>
          <p:nvPr/>
        </p:nvSpPr>
        <p:spPr>
          <a:xfrm>
            <a:off x="4619575" y="288150"/>
            <a:ext cx="4298700" cy="220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BCD0"/>
              </a:buClr>
              <a:buFont typeface="PT Sans"/>
              <a:buNone/>
            </a:pPr>
            <a:r>
              <a:rPr b="1" lang="es" sz="1800">
                <a:solidFill>
                  <a:schemeClr val="dk1"/>
                </a:solidFill>
                <a:latin typeface="Open Sans"/>
                <a:ea typeface="Open Sans"/>
                <a:cs typeface="Open Sans"/>
                <a:sym typeface="Open Sans"/>
              </a:rPr>
              <a:t>ALL ABOUT MY RECIPE</a:t>
            </a:r>
            <a:endParaRPr sz="1700"/>
          </a:p>
          <a:p>
            <a:pPr indent="0" lvl="0" marL="0" rtl="0" algn="l">
              <a:lnSpc>
                <a:spcPct val="100000"/>
              </a:lnSpc>
              <a:spcBef>
                <a:spcPts val="0"/>
              </a:spcBef>
              <a:spcAft>
                <a:spcPts val="0"/>
              </a:spcAft>
              <a:buClr>
                <a:schemeClr val="dk1"/>
              </a:buClr>
              <a:buSzPts val="1100"/>
              <a:buFont typeface="Arial"/>
              <a:buNone/>
            </a:pPr>
            <a:r>
              <a:rPr lang="es" sz="1500">
                <a:solidFill>
                  <a:schemeClr val="dk1"/>
                </a:solidFill>
              </a:rPr>
              <a:t>This recipe is important to me because I have always made this with my family. It’s usually me and my mom making this recipe together and we usually don’t cook together a whole lot. I don’t believe theres a specific cuisine/culture that this dish originates. I really like this recipe because I personally love fish and cucumber, add a little seasoning and voila; it’s now delicious.</a:t>
            </a:r>
            <a:endParaRPr sz="1700"/>
          </a:p>
        </p:txBody>
      </p:sp>
      <p:pic>
        <p:nvPicPr>
          <p:cNvPr id="226" name="Google Shape;226;p30"/>
          <p:cNvPicPr preferRelativeResize="0"/>
          <p:nvPr/>
        </p:nvPicPr>
        <p:blipFill rotWithShape="1">
          <a:blip r:embed="rId3">
            <a:alphaModFix/>
          </a:blip>
          <a:srcRect b="26475" l="0" r="0" t="26480"/>
          <a:stretch/>
        </p:blipFill>
        <p:spPr>
          <a:xfrm>
            <a:off x="0" y="0"/>
            <a:ext cx="4359600" cy="1587000"/>
          </a:xfrm>
          <a:prstGeom prst="rect">
            <a:avLst/>
          </a:prstGeom>
          <a:noFill/>
          <a:ln>
            <a:noFill/>
          </a:ln>
        </p:spPr>
      </p:pic>
      <p:pic>
        <p:nvPicPr>
          <p:cNvPr id="227" name="Google Shape;227;p30"/>
          <p:cNvPicPr preferRelativeResize="0"/>
          <p:nvPr/>
        </p:nvPicPr>
        <p:blipFill rotWithShape="1">
          <a:blip r:embed="rId4">
            <a:alphaModFix/>
          </a:blip>
          <a:srcRect b="9527" l="0" r="0" t="9527"/>
          <a:stretch/>
        </p:blipFill>
        <p:spPr>
          <a:xfrm>
            <a:off x="4706100" y="2748300"/>
            <a:ext cx="4437900" cy="2395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id="232" name="Google Shape;232;p31"/>
          <p:cNvPicPr preferRelativeResize="0"/>
          <p:nvPr/>
        </p:nvPicPr>
        <p:blipFill rotWithShape="1">
          <a:blip r:embed="rId3">
            <a:alphaModFix/>
          </a:blip>
          <a:srcRect b="0" l="30249" r="30245" t="0"/>
          <a:stretch/>
        </p:blipFill>
        <p:spPr>
          <a:xfrm>
            <a:off x="0" y="0"/>
            <a:ext cx="3037500" cy="5143500"/>
          </a:xfrm>
          <a:prstGeom prst="rect">
            <a:avLst/>
          </a:prstGeom>
          <a:noFill/>
          <a:ln>
            <a:noFill/>
          </a:ln>
        </p:spPr>
      </p:pic>
      <p:sp>
        <p:nvSpPr>
          <p:cNvPr id="233" name="Google Shape;233;p31"/>
          <p:cNvSpPr txBox="1"/>
          <p:nvPr/>
        </p:nvSpPr>
        <p:spPr>
          <a:xfrm>
            <a:off x="3219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Creamy Broccoli And Chicken Pasta</a:t>
            </a:r>
            <a:endParaRPr sz="2400"/>
          </a:p>
        </p:txBody>
      </p:sp>
      <p:sp>
        <p:nvSpPr>
          <p:cNvPr id="234" name="Google Shape;234;p31"/>
          <p:cNvSpPr txBox="1"/>
          <p:nvPr/>
        </p:nvSpPr>
        <p:spPr>
          <a:xfrm>
            <a:off x="3219750" y="1052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r>
              <a:rPr b="1" lang="es" sz="1300">
                <a:latin typeface="Open Sans"/>
                <a:ea typeface="Open Sans"/>
                <a:cs typeface="Open Sans"/>
                <a:sym typeface="Open Sans"/>
              </a:rPr>
              <a:t>:</a:t>
            </a:r>
            <a:endParaRPr b="1" sz="1300">
              <a:latin typeface="Open Sans"/>
              <a:ea typeface="Open Sans"/>
              <a:cs typeface="Open Sans"/>
              <a:sym typeface="Open Sans"/>
            </a:endParaRPr>
          </a:p>
          <a:p>
            <a:pPr indent="-228600" lvl="0" marL="228600" marR="0" rtl="0" algn="l">
              <a:lnSpc>
                <a:spcPct val="100000"/>
              </a:lnSpc>
              <a:spcBef>
                <a:spcPts val="0"/>
              </a:spcBef>
              <a:spcAft>
                <a:spcPts val="0"/>
              </a:spcAft>
              <a:buClr>
                <a:srgbClr val="000000"/>
              </a:buClr>
              <a:buSzPts val="900"/>
              <a:buFont typeface="Open Sans"/>
              <a:buChar char="●"/>
            </a:pPr>
            <a:r>
              <a:rPr lang="es" sz="900"/>
              <a:t>1 lb of chicken breast </a:t>
            </a:r>
            <a:endParaRPr sz="900"/>
          </a:p>
          <a:p>
            <a:pPr indent="-228600" lvl="0" marL="228600" marR="0" rtl="0" algn="l">
              <a:lnSpc>
                <a:spcPct val="100000"/>
              </a:lnSpc>
              <a:spcBef>
                <a:spcPts val="0"/>
              </a:spcBef>
              <a:spcAft>
                <a:spcPts val="0"/>
              </a:spcAft>
              <a:buClr>
                <a:srgbClr val="000000"/>
              </a:buClr>
              <a:buSzPts val="900"/>
              <a:buFont typeface="Open Sans"/>
              <a:buChar char="●"/>
            </a:pPr>
            <a:r>
              <a:rPr lang="es" sz="900"/>
              <a:t>1 pint of heavy cream</a:t>
            </a:r>
            <a:endParaRPr sz="900"/>
          </a:p>
          <a:p>
            <a:pPr indent="-228600" lvl="0" marL="228600" marR="0" rtl="0" algn="l">
              <a:lnSpc>
                <a:spcPct val="100000"/>
              </a:lnSpc>
              <a:spcBef>
                <a:spcPts val="0"/>
              </a:spcBef>
              <a:spcAft>
                <a:spcPts val="0"/>
              </a:spcAft>
              <a:buClr>
                <a:srgbClr val="000000"/>
              </a:buClr>
              <a:buSzPts val="900"/>
              <a:buFont typeface="Open Sans"/>
              <a:buChar char="●"/>
            </a:pPr>
            <a:r>
              <a:rPr lang="es" sz="900"/>
              <a:t>1 lb of broccoli</a:t>
            </a:r>
            <a:endParaRPr sz="900"/>
          </a:p>
          <a:p>
            <a:pPr indent="-241300" lvl="0" marL="228600" marR="0" rtl="0" algn="l">
              <a:lnSpc>
                <a:spcPct val="100000"/>
              </a:lnSpc>
              <a:spcBef>
                <a:spcPts val="0"/>
              </a:spcBef>
              <a:spcAft>
                <a:spcPts val="0"/>
              </a:spcAft>
              <a:buClr>
                <a:srgbClr val="000000"/>
              </a:buClr>
              <a:buSzPts val="1100"/>
              <a:buFont typeface="Open Sans"/>
              <a:buChar char="●"/>
            </a:pPr>
            <a:r>
              <a:rPr lang="es" sz="900">
                <a:solidFill>
                  <a:schemeClr val="dk1"/>
                </a:solidFill>
              </a:rPr>
              <a:t>2 Tbsp of olive oi</a:t>
            </a:r>
            <a:r>
              <a:rPr lang="es" sz="1100">
                <a:solidFill>
                  <a:schemeClr val="dk1"/>
                </a:solidFill>
              </a:rPr>
              <a:t>l</a:t>
            </a:r>
            <a:r>
              <a:rPr lang="es" sz="1100"/>
              <a:t> </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5" name="Google Shape;235;p31"/>
          <p:cNvSpPr txBox="1"/>
          <p:nvPr/>
        </p:nvSpPr>
        <p:spPr>
          <a:xfrm>
            <a:off x="3167525" y="3860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Dylan Hollingworth</a:t>
            </a:r>
            <a:endParaRPr sz="600"/>
          </a:p>
        </p:txBody>
      </p:sp>
      <p:sp>
        <p:nvSpPr>
          <p:cNvPr id="236" name="Google Shape;236;p31"/>
          <p:cNvSpPr txBox="1"/>
          <p:nvPr/>
        </p:nvSpPr>
        <p:spPr>
          <a:xfrm>
            <a:off x="32197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37" name="Google Shape;237;p31"/>
          <p:cNvSpPr txBox="1"/>
          <p:nvPr/>
        </p:nvSpPr>
        <p:spPr>
          <a:xfrm>
            <a:off x="68011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people</a:t>
            </a:r>
            <a:endParaRPr i="1" sz="600"/>
          </a:p>
        </p:txBody>
      </p:sp>
      <p:sp>
        <p:nvSpPr>
          <p:cNvPr id="238" name="Google Shape;238;p31"/>
          <p:cNvSpPr txBox="1"/>
          <p:nvPr/>
        </p:nvSpPr>
        <p:spPr>
          <a:xfrm>
            <a:off x="6072150" y="1052650"/>
            <a:ext cx="2754000" cy="99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200"/>
          </a:p>
          <a:p>
            <a:pPr indent="-171450" lvl="0" marL="171450" marR="0" rtl="0" algn="l">
              <a:lnSpc>
                <a:spcPct val="100000"/>
              </a:lnSpc>
              <a:spcBef>
                <a:spcPts val="600"/>
              </a:spcBef>
              <a:spcAft>
                <a:spcPts val="0"/>
              </a:spcAft>
              <a:buClr>
                <a:srgbClr val="000000"/>
              </a:buClr>
              <a:buSzPts val="900"/>
              <a:buFont typeface="Open Sans"/>
              <a:buChar char="●"/>
            </a:pPr>
            <a:r>
              <a:rPr lang="es" sz="900"/>
              <a:t>A third of a cup of white wine</a:t>
            </a:r>
            <a:endParaRPr sz="900"/>
          </a:p>
          <a:p>
            <a:pPr indent="-171450" lvl="0" marL="171450" marR="0" rtl="0" algn="l">
              <a:lnSpc>
                <a:spcPct val="100000"/>
              </a:lnSpc>
              <a:spcBef>
                <a:spcPts val="0"/>
              </a:spcBef>
              <a:spcAft>
                <a:spcPts val="0"/>
              </a:spcAft>
              <a:buClr>
                <a:srgbClr val="000000"/>
              </a:buClr>
              <a:buSzPts val="900"/>
              <a:buFont typeface="Open Sans"/>
              <a:buChar char="●"/>
            </a:pPr>
            <a:r>
              <a:rPr lang="es" sz="900">
                <a:solidFill>
                  <a:schemeClr val="dk1"/>
                </a:solidFill>
              </a:rPr>
              <a:t>¾ pound Racchette De Cecco noodles</a:t>
            </a:r>
            <a:endParaRPr sz="900">
              <a:solidFill>
                <a:schemeClr val="dk1"/>
              </a:solidFill>
            </a:endParaRPr>
          </a:p>
          <a:p>
            <a:pPr indent="-184150" lvl="0" marL="171450" marR="0" rtl="0" algn="l">
              <a:lnSpc>
                <a:spcPct val="100000"/>
              </a:lnSpc>
              <a:spcBef>
                <a:spcPts val="0"/>
              </a:spcBef>
              <a:spcAft>
                <a:spcPts val="0"/>
              </a:spcAft>
              <a:buClr>
                <a:srgbClr val="000000"/>
              </a:buClr>
              <a:buSzPts val="1100"/>
              <a:buFont typeface="Open Sans"/>
              <a:buChar char="●"/>
            </a:pPr>
            <a:r>
              <a:rPr lang="es" sz="900">
                <a:solidFill>
                  <a:schemeClr val="dk1"/>
                </a:solidFill>
              </a:rPr>
              <a:t>1 cup of grated parmesa</a:t>
            </a:r>
            <a:r>
              <a:rPr lang="es" sz="1100">
                <a:solidFill>
                  <a:schemeClr val="dk1"/>
                </a:solidFill>
              </a:rPr>
              <a:t>n </a:t>
            </a:r>
            <a:endParaRPr b="0" i="0" sz="1100" u="none" cap="none" strike="noStrike">
              <a:solidFill>
                <a:srgbClr val="000000"/>
              </a:solidFill>
              <a:latin typeface="Open Sans"/>
              <a:ea typeface="Open Sans"/>
              <a:cs typeface="Open Sans"/>
              <a:sym typeface="Open Sans"/>
            </a:endParaRPr>
          </a:p>
        </p:txBody>
      </p:sp>
      <p:sp>
        <p:nvSpPr>
          <p:cNvPr id="239" name="Google Shape;239;p31"/>
          <p:cNvSpPr txBox="1"/>
          <p:nvPr/>
        </p:nvSpPr>
        <p:spPr>
          <a:xfrm>
            <a:off x="3219750" y="1971250"/>
            <a:ext cx="5751000" cy="299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71450" lvl="0" marL="228600" marR="0" rtl="0" algn="l">
              <a:lnSpc>
                <a:spcPct val="100000"/>
              </a:lnSpc>
              <a:spcBef>
                <a:spcPts val="0"/>
              </a:spcBef>
              <a:spcAft>
                <a:spcPts val="0"/>
              </a:spcAft>
              <a:buClr>
                <a:srgbClr val="000000"/>
              </a:buClr>
              <a:buSzPts val="900"/>
              <a:buFont typeface="Open Sans"/>
              <a:buAutoNum type="arabicPeriod"/>
            </a:pPr>
            <a:r>
              <a:rPr lang="es" sz="900"/>
              <a:t>Warm up olive oil in pan</a:t>
            </a:r>
            <a:endParaRPr sz="900"/>
          </a:p>
          <a:p>
            <a:pPr indent="-171450" lvl="0" marL="228600" marR="0" rtl="0" algn="l">
              <a:lnSpc>
                <a:spcPct val="100000"/>
              </a:lnSpc>
              <a:spcBef>
                <a:spcPts val="0"/>
              </a:spcBef>
              <a:spcAft>
                <a:spcPts val="0"/>
              </a:spcAft>
              <a:buClr>
                <a:srgbClr val="000000"/>
              </a:buClr>
              <a:buSzPts val="900"/>
              <a:buFont typeface="Open Sans"/>
              <a:buAutoNum type="arabicPeriod"/>
            </a:pPr>
            <a:r>
              <a:rPr lang="es" sz="900"/>
              <a:t>Once pan is hot, add and saute chicken</a:t>
            </a:r>
            <a:endParaRPr sz="900"/>
          </a:p>
          <a:p>
            <a:pPr indent="-171450" lvl="0" marL="228600" rtl="0" algn="l">
              <a:spcBef>
                <a:spcPts val="0"/>
              </a:spcBef>
              <a:spcAft>
                <a:spcPts val="0"/>
              </a:spcAft>
              <a:buSzPts val="900"/>
              <a:buAutoNum type="arabicPeriod"/>
            </a:pPr>
            <a:r>
              <a:rPr lang="es" sz="900">
                <a:solidFill>
                  <a:schemeClr val="dk1"/>
                </a:solidFill>
              </a:rPr>
              <a:t>After sauteing chicken for three minutes, add white wine and continuing sauteing chicken</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Put cream in a different pan until it reaches a low simmer, and bring a half gallon of water to a boil in a different pan than the cream.</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 After chicken is cooked for 5 more minutes, add broccoli, and cover and bring heat to a low simmer.</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When water hits boil, put pasta in water and cook for 11 min.</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Drain pasta</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Place pasta back in the bowl.</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 Add the grated parmesan to the cream, and increase heat.</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 Keep whisking cream until it thickens.</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 Add chicken and broccoli to pasta</a:t>
            </a:r>
            <a:endParaRPr sz="900">
              <a:solidFill>
                <a:schemeClr val="dk1"/>
              </a:solidFill>
            </a:endParaRPr>
          </a:p>
          <a:p>
            <a:pPr indent="-171450" lvl="0" marL="228600" rtl="0" algn="l">
              <a:spcBef>
                <a:spcPts val="500"/>
              </a:spcBef>
              <a:spcAft>
                <a:spcPts val="0"/>
              </a:spcAft>
              <a:buSzPts val="900"/>
              <a:buAutoNum type="arabicPeriod"/>
            </a:pPr>
            <a:r>
              <a:rPr lang="es" sz="900">
                <a:solidFill>
                  <a:schemeClr val="dk1"/>
                </a:solidFill>
              </a:rPr>
              <a:t>Add cream to pasta, let it cool for 5 min, then serve!</a:t>
            </a:r>
            <a:endParaRPr sz="900">
              <a:solidFill>
                <a:schemeClr val="dk1"/>
              </a:solidFill>
            </a:endParaRPr>
          </a:p>
          <a:p>
            <a:pPr indent="-171450" lvl="0" marL="228600" rtl="0" algn="l">
              <a:spcBef>
                <a:spcPts val="500"/>
              </a:spcBef>
              <a:spcAft>
                <a:spcPts val="500"/>
              </a:spcAft>
              <a:buSzPts val="900"/>
              <a:buAutoNum type="arabicPeriod"/>
            </a:pPr>
            <a:r>
              <a:rPr lang="es" sz="900">
                <a:solidFill>
                  <a:schemeClr val="dk1"/>
                </a:solidFill>
              </a:rPr>
              <a:t>ENJOY!!! </a:t>
            </a:r>
            <a:endParaRPr b="0" i="0" sz="900" u="none" cap="none" strike="noStrike">
              <a:solidFill>
                <a:srgbClr val="000000"/>
              </a:solidFill>
              <a:latin typeface="Open Sans"/>
              <a:ea typeface="Open Sans"/>
              <a:cs typeface="Open Sans"/>
              <a:sym typeface="Open Sans"/>
            </a:endParaRPr>
          </a:p>
        </p:txBody>
      </p:sp>
      <p:sp>
        <p:nvSpPr>
          <p:cNvPr id="240" name="Google Shape;240;p31">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0" l="0" r="0" t="0"/>
          <a:stretch/>
        </p:blipFill>
        <p:spPr>
          <a:xfrm>
            <a:off x="0" y="-18143"/>
            <a:ext cx="9144000" cy="5179800"/>
          </a:xfrm>
          <a:prstGeom prst="rect">
            <a:avLst/>
          </a:prstGeom>
          <a:noFill/>
          <a:ln>
            <a:noFill/>
          </a:ln>
        </p:spPr>
      </p:pic>
      <p:sp>
        <p:nvSpPr>
          <p:cNvPr id="61" name="Google Shape;61;p14"/>
          <p:cNvSpPr txBox="1"/>
          <p:nvPr/>
        </p:nvSpPr>
        <p:spPr>
          <a:xfrm>
            <a:off x="6385700" y="267850"/>
            <a:ext cx="2620200" cy="475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32"/>
          <p:cNvPicPr preferRelativeResize="0"/>
          <p:nvPr/>
        </p:nvPicPr>
        <p:blipFill rotWithShape="1">
          <a:blip r:embed="rId3">
            <a:alphaModFix/>
          </a:blip>
          <a:srcRect b="0" l="7703" r="53406" t="0"/>
          <a:stretch/>
        </p:blipFill>
        <p:spPr>
          <a:xfrm>
            <a:off x="5626525" y="41250"/>
            <a:ext cx="3579300" cy="5143500"/>
          </a:xfrm>
          <a:prstGeom prst="rect">
            <a:avLst/>
          </a:prstGeom>
          <a:noFill/>
          <a:ln>
            <a:noFill/>
          </a:ln>
        </p:spPr>
      </p:pic>
      <p:sp>
        <p:nvSpPr>
          <p:cNvPr id="246" name="Google Shape;246;p32"/>
          <p:cNvSpPr txBox="1"/>
          <p:nvPr/>
        </p:nvSpPr>
        <p:spPr>
          <a:xfrm>
            <a:off x="396550" y="4140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SPOTLIGHT INGREDIENT: Broccoli</a:t>
            </a:r>
            <a:endParaRPr b="1" i="0" sz="2300" u="none" cap="none" strike="noStrike">
              <a:solidFill>
                <a:srgbClr val="000000"/>
              </a:solidFill>
              <a:latin typeface="Open Sans"/>
              <a:ea typeface="Open Sans"/>
              <a:cs typeface="Open Sans"/>
              <a:sym typeface="Open Sans"/>
            </a:endParaRPr>
          </a:p>
        </p:txBody>
      </p:sp>
      <p:sp>
        <p:nvSpPr>
          <p:cNvPr id="247" name="Google Shape;247;p32"/>
          <p:cNvSpPr txBox="1"/>
          <p:nvPr/>
        </p:nvSpPr>
        <p:spPr>
          <a:xfrm>
            <a:off x="316975" y="806825"/>
            <a:ext cx="4394400" cy="42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2200">
                <a:solidFill>
                  <a:schemeClr val="dk1"/>
                </a:solidFill>
              </a:rPr>
              <a:t>My spotlight ingredient is Brocoli, and it is the flower part of the plant. It tastes a bit earthy, a bit like a olive; but better. It would be harvested when it is a flower. I think that the brocoli mashes up well with the sweetness of the cream. I think broccoli is one of the best vegetables. 1 health benefit is that is helps form body tissue. </a:t>
            </a:r>
            <a:endParaRPr sz="2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3"/>
          <p:cNvSpPr txBox="1"/>
          <p:nvPr/>
        </p:nvSpPr>
        <p:spPr>
          <a:xfrm>
            <a:off x="3393000" y="0"/>
            <a:ext cx="5751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b="1" lang="es" sz="1600">
                <a:solidFill>
                  <a:schemeClr val="dk1"/>
                </a:solidFill>
                <a:latin typeface="Comic Sans MS"/>
                <a:ea typeface="Comic Sans MS"/>
                <a:cs typeface="Comic Sans MS"/>
                <a:sym typeface="Comic Sans MS"/>
              </a:rPr>
              <a:t>       </a:t>
            </a:r>
            <a:r>
              <a:rPr b="1" lang="es" sz="1800">
                <a:solidFill>
                  <a:schemeClr val="dk1"/>
                </a:solidFill>
                <a:latin typeface="Open Sans"/>
                <a:ea typeface="Open Sans"/>
                <a:cs typeface="Open Sans"/>
                <a:sym typeface="Open Sans"/>
              </a:rPr>
              <a:t>SCRAMBLED EGG with TOMATOES</a:t>
            </a:r>
            <a:endParaRPr sz="1800">
              <a:latin typeface="Open Sans"/>
              <a:ea typeface="Open Sans"/>
              <a:cs typeface="Open Sans"/>
              <a:sym typeface="Open Sans"/>
            </a:endParaRPr>
          </a:p>
        </p:txBody>
      </p:sp>
      <p:sp>
        <p:nvSpPr>
          <p:cNvPr id="253" name="Google Shape;253;p33"/>
          <p:cNvSpPr txBox="1"/>
          <p:nvPr/>
        </p:nvSpPr>
        <p:spPr>
          <a:xfrm>
            <a:off x="3219750" y="928350"/>
            <a:ext cx="2413500" cy="130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INGREDIENTS:</a:t>
            </a:r>
            <a:endParaRPr b="1" sz="1600"/>
          </a:p>
          <a:p>
            <a:pPr indent="-304800" lvl="0" marL="457200" rtl="0" algn="l">
              <a:spcBef>
                <a:spcPts val="0"/>
              </a:spcBef>
              <a:spcAft>
                <a:spcPts val="0"/>
              </a:spcAft>
              <a:buClr>
                <a:schemeClr val="dk1"/>
              </a:buClr>
              <a:buSzPts val="1200"/>
              <a:buChar char="●"/>
            </a:pPr>
            <a:r>
              <a:rPr lang="es" sz="1200">
                <a:solidFill>
                  <a:schemeClr val="dk1"/>
                </a:solidFill>
              </a:rPr>
              <a:t>6 teaspoon of oil (any oil)</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¼ teaspoon of salt</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½ teaspoon of sugar</a:t>
            </a:r>
            <a:endParaRPr sz="1200">
              <a:solidFill>
                <a:schemeClr val="dk1"/>
              </a:solidFill>
            </a:endParaRPr>
          </a:p>
          <a:p>
            <a:pPr indent="-304800" lvl="0" marL="457200" rtl="0" algn="l">
              <a:spcBef>
                <a:spcPts val="0"/>
              </a:spcBef>
              <a:spcAft>
                <a:spcPts val="0"/>
              </a:spcAft>
              <a:buClr>
                <a:schemeClr val="dk1"/>
              </a:buClr>
              <a:buSzPts val="1200"/>
              <a:buFont typeface="Times New Roman"/>
              <a:buChar char="●"/>
            </a:pPr>
            <a:r>
              <a:rPr lang="es" sz="1200">
                <a:solidFill>
                  <a:schemeClr val="dk1"/>
                </a:solidFill>
              </a:rPr>
              <a:t>   1 shall</a:t>
            </a:r>
            <a:r>
              <a:rPr lang="es" sz="1200">
                <a:solidFill>
                  <a:schemeClr val="dk1"/>
                </a:solidFill>
              </a:rPr>
              <a:t>ot</a:t>
            </a:r>
            <a:endParaRPr sz="1200">
              <a:solidFill>
                <a:schemeClr val="dk1"/>
              </a:solidFill>
            </a:endParaRPr>
          </a:p>
          <a:p>
            <a:pPr indent="0" lvl="0" marL="457200" marR="0" rtl="0" algn="l">
              <a:lnSpc>
                <a:spcPct val="100000"/>
              </a:lnSpc>
              <a:spcBef>
                <a:spcPts val="600"/>
              </a:spcBef>
              <a:spcAft>
                <a:spcPts val="0"/>
              </a:spcAft>
              <a:buNone/>
            </a:pPr>
            <a:r>
              <a:t/>
            </a:r>
            <a:endParaRPr sz="2400"/>
          </a:p>
          <a:p>
            <a:pPr indent="0" lvl="0" marL="0" rtl="0" algn="l">
              <a:spcBef>
                <a:spcPts val="600"/>
              </a:spcBef>
              <a:spcAft>
                <a:spcPts val="0"/>
              </a:spcAft>
              <a:buClr>
                <a:schemeClr val="dk1"/>
              </a:buClr>
              <a:buSzPts val="1100"/>
              <a:buFont typeface="Arial"/>
              <a:buNone/>
            </a:pPr>
            <a:r>
              <a:t/>
            </a:r>
            <a:endParaRPr sz="1000">
              <a:solidFill>
                <a:schemeClr val="dk1"/>
              </a:solidFill>
            </a:endParaRPr>
          </a:p>
          <a:p>
            <a:pPr indent="0" lvl="0" marL="0" rtl="0" algn="l">
              <a:spcBef>
                <a:spcPts val="600"/>
              </a:spcBef>
              <a:spcAft>
                <a:spcPts val="0"/>
              </a:spcAft>
              <a:buClr>
                <a:schemeClr val="dk1"/>
              </a:buClr>
              <a:buFont typeface="Arial"/>
              <a:buNone/>
            </a:pPr>
            <a:r>
              <a:t/>
            </a:r>
            <a:endParaRPr sz="10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sz="1000"/>
          </a:p>
        </p:txBody>
      </p:sp>
      <p:sp>
        <p:nvSpPr>
          <p:cNvPr id="254" name="Google Shape;254;p33"/>
          <p:cNvSpPr txBox="1"/>
          <p:nvPr/>
        </p:nvSpPr>
        <p:spPr>
          <a:xfrm>
            <a:off x="3219750" y="392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Eric Jiang </a:t>
            </a:r>
            <a:endParaRPr sz="600"/>
          </a:p>
        </p:txBody>
      </p:sp>
      <p:sp>
        <p:nvSpPr>
          <p:cNvPr id="255" name="Google Shape;255;p33"/>
          <p:cNvSpPr txBox="1"/>
          <p:nvPr/>
        </p:nvSpPr>
        <p:spPr>
          <a:xfrm>
            <a:off x="3219750" y="681063"/>
            <a:ext cx="20250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i="1" lang="es" sz="1800">
                <a:solidFill>
                  <a:schemeClr val="dk1"/>
                </a:solidFill>
              </a:rPr>
              <a:t>Entrées</a:t>
            </a:r>
            <a:endParaRPr i="1" sz="1800"/>
          </a:p>
        </p:txBody>
      </p:sp>
      <p:sp>
        <p:nvSpPr>
          <p:cNvPr id="256" name="Google Shape;256;p33"/>
          <p:cNvSpPr txBox="1"/>
          <p:nvPr/>
        </p:nvSpPr>
        <p:spPr>
          <a:xfrm>
            <a:off x="6885000" y="6810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2-3 serving </a:t>
            </a:r>
            <a:endParaRPr i="1" sz="600"/>
          </a:p>
        </p:txBody>
      </p:sp>
      <p:sp>
        <p:nvSpPr>
          <p:cNvPr id="257" name="Google Shape;257;p33"/>
          <p:cNvSpPr txBox="1"/>
          <p:nvPr/>
        </p:nvSpPr>
        <p:spPr>
          <a:xfrm>
            <a:off x="5980325" y="882000"/>
            <a:ext cx="2754000" cy="12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p>
          <a:p>
            <a:pPr indent="-304800" lvl="0" marL="457200" rtl="0" algn="l">
              <a:spcBef>
                <a:spcPts val="0"/>
              </a:spcBef>
              <a:spcAft>
                <a:spcPts val="0"/>
              </a:spcAft>
              <a:buClr>
                <a:schemeClr val="dk1"/>
              </a:buClr>
              <a:buSzPts val="1200"/>
              <a:buChar char="●"/>
            </a:pPr>
            <a:r>
              <a:rPr lang="es" sz="1200">
                <a:solidFill>
                  <a:schemeClr val="dk1"/>
                </a:solidFill>
              </a:rPr>
              <a:t>½ teaspoon of cooking wine </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squirt of ketchup </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2 tomatoes</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2 eggs </a:t>
            </a:r>
            <a:endParaRPr sz="12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sz="1200">
              <a:solidFill>
                <a:schemeClr val="dk1"/>
              </a:solidFill>
            </a:endParaRPr>
          </a:p>
        </p:txBody>
      </p:sp>
      <p:pic>
        <p:nvPicPr>
          <p:cNvPr id="258" name="Google Shape;258;p33"/>
          <p:cNvPicPr preferRelativeResize="0"/>
          <p:nvPr/>
        </p:nvPicPr>
        <p:blipFill rotWithShape="1">
          <a:blip r:embed="rId3">
            <a:alphaModFix/>
          </a:blip>
          <a:srcRect b="0" l="20967" r="20967" t="0"/>
          <a:stretch/>
        </p:blipFill>
        <p:spPr>
          <a:xfrm>
            <a:off x="0" y="0"/>
            <a:ext cx="3031700" cy="5208274"/>
          </a:xfrm>
          <a:prstGeom prst="rect">
            <a:avLst/>
          </a:prstGeom>
          <a:noFill/>
          <a:ln>
            <a:noFill/>
          </a:ln>
        </p:spPr>
      </p:pic>
      <p:sp>
        <p:nvSpPr>
          <p:cNvPr id="259" name="Google Shape;259;p33"/>
          <p:cNvSpPr txBox="1"/>
          <p:nvPr/>
        </p:nvSpPr>
        <p:spPr>
          <a:xfrm>
            <a:off x="3256100" y="2247575"/>
            <a:ext cx="5561400" cy="2694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AutoNum type="arabicPeriod"/>
            </a:pPr>
            <a:r>
              <a:rPr lang="es" sz="1000">
                <a:solidFill>
                  <a:schemeClr val="dk1"/>
                </a:solidFill>
              </a:rPr>
              <a:t>Cut the tomatoes into small pieces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Get the shallot. Wash it and cut into pieces smaller than the tomatoes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Take the egg and crack it in a bowl. Stir it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3 teaspoons oil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Get the bowl fill with stirred egg and fired until it’s ready</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 Take the finish scrambled eggs and clean the pan that you just cook on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the rest of the oil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Remember the cutted tomatoes. Get them and dump the tomatoes into the pan</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Cook until the juice come out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Take the scrambled eggs and dump it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¼ teaspoon of salt into the pan</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the ½ teaspoon of sugar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the one squirt of ketchup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Pour ½ cooking wine into the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Stir the pan well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Pull the cut up shallot into pan </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s" sz="1000">
                <a:solidFill>
                  <a:schemeClr val="dk1"/>
                </a:solidFill>
              </a:rPr>
              <a:t>Wait for 5 minutes </a:t>
            </a:r>
            <a:endParaRPr/>
          </a:p>
        </p:txBody>
      </p:sp>
      <p:sp>
        <p:nvSpPr>
          <p:cNvPr id="260" name="Google Shape;260;p33">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4"/>
          <p:cNvSpPr txBox="1"/>
          <p:nvPr/>
        </p:nvSpPr>
        <p:spPr>
          <a:xfrm>
            <a:off x="152400" y="254760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rPr>
              <a:t>SPOTLIGHT INGREDIENT: Tomatoes </a:t>
            </a:r>
            <a:endParaRPr/>
          </a:p>
          <a:p>
            <a:pPr indent="0" lvl="0" marL="0" rtl="0" algn="l">
              <a:spcBef>
                <a:spcPts val="0"/>
              </a:spcBef>
              <a:spcAft>
                <a:spcPts val="0"/>
              </a:spcAft>
              <a:buClr>
                <a:schemeClr val="dk1"/>
              </a:buClr>
              <a:buSzPts val="1100"/>
              <a:buFont typeface="Arial"/>
              <a:buNone/>
            </a:pPr>
            <a:r>
              <a:rPr lang="es" sz="1200">
                <a:solidFill>
                  <a:schemeClr val="dk1"/>
                </a:solidFill>
              </a:rPr>
              <a:t> Tomatoes is my spotlight ingredient and in the Philipp Farm. It is sweet and tart and are usually red when is mature but can come in variety of colors like yellow, orange, green, and purple. It is the fruit part of the plant. It is harvest in the fruiting plant. It takes six to eight weeks for the tomatoes to grow from seeds to tomatoes. Tomatoes are the major dietary source of antioxidant lycopene, which has bee link to many health benefit. Like reduced risk of heart disease and cancer. They are also a great a source of vitamin</a:t>
            </a:r>
            <a:endParaRPr b="1" sz="1100"/>
          </a:p>
        </p:txBody>
      </p:sp>
      <p:sp>
        <p:nvSpPr>
          <p:cNvPr id="266" name="Google Shape;266;p34"/>
          <p:cNvSpPr txBox="1"/>
          <p:nvPr/>
        </p:nvSpPr>
        <p:spPr>
          <a:xfrm>
            <a:off x="4619575" y="97525"/>
            <a:ext cx="4437900" cy="196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rPr>
              <a:t>The recipe is important to my family because when my family isn’t in the mood of cooking. It is quick to make.The tomatoes make the recipe delicious. The recipe is Asian and American. </a:t>
            </a:r>
            <a:endParaRPr/>
          </a:p>
        </p:txBody>
      </p:sp>
      <p:pic>
        <p:nvPicPr>
          <p:cNvPr descr="Image result for tomatoes" id="267" name="Google Shape;267;p34"/>
          <p:cNvPicPr preferRelativeResize="0"/>
          <p:nvPr/>
        </p:nvPicPr>
        <p:blipFill>
          <a:blip r:embed="rId3">
            <a:alphaModFix/>
          </a:blip>
          <a:stretch>
            <a:fillRect/>
          </a:stretch>
        </p:blipFill>
        <p:spPr>
          <a:xfrm>
            <a:off x="152400" y="152400"/>
            <a:ext cx="4160300" cy="2395200"/>
          </a:xfrm>
          <a:prstGeom prst="rect">
            <a:avLst/>
          </a:prstGeom>
          <a:noFill/>
          <a:ln>
            <a:noFill/>
          </a:ln>
        </p:spPr>
      </p:pic>
      <p:pic>
        <p:nvPicPr>
          <p:cNvPr id="268" name="Google Shape;268;p34"/>
          <p:cNvPicPr preferRelativeResize="0"/>
          <p:nvPr/>
        </p:nvPicPr>
        <p:blipFill rotWithShape="1">
          <a:blip r:embed="rId4">
            <a:alphaModFix/>
          </a:blip>
          <a:srcRect b="7184" l="0" r="0" t="7184"/>
          <a:stretch/>
        </p:blipFill>
        <p:spPr>
          <a:xfrm>
            <a:off x="4658725" y="2060000"/>
            <a:ext cx="4359601" cy="279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35"/>
          <p:cNvPicPr preferRelativeResize="0"/>
          <p:nvPr/>
        </p:nvPicPr>
        <p:blipFill rotWithShape="1">
          <a:blip r:embed="rId3">
            <a:alphaModFix/>
          </a:blip>
          <a:srcRect b="12450" l="0" r="0" t="53889"/>
          <a:stretch/>
        </p:blipFill>
        <p:spPr>
          <a:xfrm>
            <a:off x="2400" y="3412175"/>
            <a:ext cx="3280200" cy="1731300"/>
          </a:xfrm>
          <a:prstGeom prst="rect">
            <a:avLst/>
          </a:prstGeom>
          <a:noFill/>
          <a:ln>
            <a:noFill/>
          </a:ln>
        </p:spPr>
      </p:pic>
      <p:sp>
        <p:nvSpPr>
          <p:cNvPr id="274" name="Google Shape;274;p35"/>
          <p:cNvSpPr txBox="1"/>
          <p:nvPr/>
        </p:nvSpPr>
        <p:spPr>
          <a:xfrm>
            <a:off x="3323925" y="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Sweet Potatoes with Marshmallows</a:t>
            </a:r>
            <a:endParaRPr sz="2400"/>
          </a:p>
        </p:txBody>
      </p:sp>
      <p:sp>
        <p:nvSpPr>
          <p:cNvPr id="275" name="Google Shape;275;p35"/>
          <p:cNvSpPr txBox="1"/>
          <p:nvPr/>
        </p:nvSpPr>
        <p:spPr>
          <a:xfrm>
            <a:off x="3295950" y="1028738"/>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1 cup brown sugar</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¼ cup margarine</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¼ cup water</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76" name="Google Shape;276;p35"/>
          <p:cNvSpPr txBox="1"/>
          <p:nvPr/>
        </p:nvSpPr>
        <p:spPr>
          <a:xfrm>
            <a:off x="3295950" y="3832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Mikaela Hendrickson</a:t>
            </a:r>
            <a:endParaRPr sz="600"/>
          </a:p>
        </p:txBody>
      </p:sp>
      <p:sp>
        <p:nvSpPr>
          <p:cNvPr id="277" name="Google Shape;277;p35"/>
          <p:cNvSpPr txBox="1"/>
          <p:nvPr/>
        </p:nvSpPr>
        <p:spPr>
          <a:xfrm>
            <a:off x="3372850" y="8300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 Dish</a:t>
            </a:r>
            <a:endParaRPr i="1" sz="600"/>
          </a:p>
        </p:txBody>
      </p:sp>
      <p:sp>
        <p:nvSpPr>
          <p:cNvPr id="278" name="Google Shape;278;p35"/>
          <p:cNvSpPr txBox="1"/>
          <p:nvPr/>
        </p:nvSpPr>
        <p:spPr>
          <a:xfrm>
            <a:off x="6891350" y="8300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6-8 people</a:t>
            </a:r>
            <a:endParaRPr i="1" sz="600"/>
          </a:p>
        </p:txBody>
      </p:sp>
      <p:sp>
        <p:nvSpPr>
          <p:cNvPr id="279" name="Google Shape;279;p35"/>
          <p:cNvSpPr txBox="1"/>
          <p:nvPr/>
        </p:nvSpPr>
        <p:spPr>
          <a:xfrm>
            <a:off x="6260175" y="944250"/>
            <a:ext cx="2754000" cy="1235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A pinch of salt</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2 yams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A pinch of pepper</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Clr>
                <a:schemeClr val="dk1"/>
              </a:buClr>
              <a:buSzPts val="1200"/>
              <a:buFont typeface="Open Sans"/>
              <a:buChar char="●"/>
            </a:pPr>
            <a:r>
              <a:rPr lang="es" sz="1200">
                <a:solidFill>
                  <a:schemeClr val="dk1"/>
                </a:solidFill>
                <a:latin typeface="Open Sans"/>
                <a:ea typeface="Open Sans"/>
                <a:cs typeface="Open Sans"/>
                <a:sym typeface="Open Sans"/>
              </a:rPr>
              <a:t>A bag of marshmallows</a:t>
            </a:r>
            <a:endParaRPr sz="1600">
              <a:latin typeface="Open Sans"/>
              <a:ea typeface="Open Sans"/>
              <a:cs typeface="Open Sans"/>
              <a:sym typeface="Open Sans"/>
            </a:endParaRPr>
          </a:p>
          <a:p>
            <a:pPr indent="0" lvl="0" marL="45720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80" name="Google Shape;280;p35"/>
          <p:cNvSpPr txBox="1"/>
          <p:nvPr/>
        </p:nvSpPr>
        <p:spPr>
          <a:xfrm>
            <a:off x="3323925" y="1958775"/>
            <a:ext cx="5751000" cy="303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Preheat oven to 400 degrees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Wash and scrub yams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 Peel the yams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Slice the yams into thin slices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Place your yams on a well greased baking sheet</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Sprinkle the yams with salt and pepper</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Bake for 45 mins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While the yams are cooking boil all other ingredients except for the marshmallows for 5 minutes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When the yams are done cooking arrange them in a casserole dish</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Then pour the mixture you just mixed over yams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Then bake at 375 degrees for 45 minutes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Cover the yams with marshmallows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Broil that for 5 minutes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AutoNum type="arabicPeriod"/>
            </a:pPr>
            <a:r>
              <a:rPr lang="es" sz="1200">
                <a:solidFill>
                  <a:schemeClr val="dk1"/>
                </a:solidFill>
                <a:latin typeface="Times New Roman"/>
                <a:ea typeface="Times New Roman"/>
                <a:cs typeface="Times New Roman"/>
                <a:sym typeface="Times New Roman"/>
              </a:rPr>
              <a:t>Eat</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281" name="Google Shape;281;p35"/>
          <p:cNvPicPr preferRelativeResize="0"/>
          <p:nvPr/>
        </p:nvPicPr>
        <p:blipFill>
          <a:blip r:embed="rId4">
            <a:alphaModFix/>
          </a:blip>
          <a:stretch>
            <a:fillRect/>
          </a:stretch>
        </p:blipFill>
        <p:spPr>
          <a:xfrm>
            <a:off x="92650" y="2778552"/>
            <a:ext cx="3280200" cy="2341198"/>
          </a:xfrm>
          <a:prstGeom prst="rect">
            <a:avLst/>
          </a:prstGeom>
          <a:noFill/>
          <a:ln>
            <a:noFill/>
          </a:ln>
        </p:spPr>
      </p:pic>
      <p:pic>
        <p:nvPicPr>
          <p:cNvPr id="282" name="Google Shape;282;p35"/>
          <p:cNvPicPr preferRelativeResize="0"/>
          <p:nvPr/>
        </p:nvPicPr>
        <p:blipFill>
          <a:blip r:embed="rId5">
            <a:alphaModFix/>
          </a:blip>
          <a:stretch>
            <a:fillRect/>
          </a:stretch>
        </p:blipFill>
        <p:spPr>
          <a:xfrm>
            <a:off x="2400" y="0"/>
            <a:ext cx="3321525" cy="2214350"/>
          </a:xfrm>
          <a:prstGeom prst="rect">
            <a:avLst/>
          </a:prstGeom>
          <a:noFill/>
          <a:ln>
            <a:noFill/>
          </a:ln>
        </p:spPr>
      </p:pic>
      <p:sp>
        <p:nvSpPr>
          <p:cNvPr id="283" name="Google Shape;283;p35">
            <a:hlinkClick action="ppaction://hlinksldjump" r:id="rId6"/>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6"/>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200">
                <a:solidFill>
                  <a:schemeClr val="dk1"/>
                </a:solidFill>
                <a:latin typeface="Open Sans"/>
                <a:ea typeface="Open Sans"/>
                <a:cs typeface="Open Sans"/>
                <a:sym typeface="Open Sans"/>
              </a:rPr>
              <a:t>SPOTLIGHT INGREDIENT: Yams(sweet potatoes)</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sz="1200">
                <a:solidFill>
                  <a:schemeClr val="dk1"/>
                </a:solidFill>
                <a:latin typeface="Open Sans"/>
                <a:ea typeface="Open Sans"/>
                <a:cs typeface="Open Sans"/>
                <a:sym typeface="Open Sans"/>
              </a:rPr>
              <a:t>My spotlight ingredient is yams (sweet potatoes). Yams are orange on the inside and outside, they taste sweet with a texture of a potato. Yams are roots. Yams are typically harvested 3-4 months after they are planted, when they are mature.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Some health benefits of yams are a good source of vitamin c and b, they have a good amount of fiber, manganese and potassium. Yams can be used to make sweet potato fries.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289" name="Google Shape;289;p3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This recipe is special because we have eaten it at thanksgiving for years upon years. I remember one year when I was little me and my cousin were protesting against all of the other thanksgiving foods ( no idea why), and we only ate sweet potatoes with marshmallows. This recipe is southern. It  is mainly made on thanksgiving. In my opinion what makes this recipe delicious is because if the mix of the potato texture and the marshmallow taste.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p:txBody>
      </p:sp>
      <p:pic>
        <p:nvPicPr>
          <p:cNvPr id="290" name="Google Shape;290;p36"/>
          <p:cNvPicPr preferRelativeResize="0"/>
          <p:nvPr/>
        </p:nvPicPr>
        <p:blipFill>
          <a:blip r:embed="rId3">
            <a:alphaModFix/>
          </a:blip>
          <a:stretch>
            <a:fillRect/>
          </a:stretch>
        </p:blipFill>
        <p:spPr>
          <a:xfrm>
            <a:off x="179900" y="2300"/>
            <a:ext cx="3622725" cy="2585650"/>
          </a:xfrm>
          <a:prstGeom prst="rect">
            <a:avLst/>
          </a:prstGeom>
          <a:noFill/>
          <a:ln>
            <a:noFill/>
          </a:ln>
        </p:spPr>
      </p:pic>
      <p:pic>
        <p:nvPicPr>
          <p:cNvPr id="291" name="Google Shape;291;p36"/>
          <p:cNvPicPr preferRelativeResize="0"/>
          <p:nvPr/>
        </p:nvPicPr>
        <p:blipFill>
          <a:blip r:embed="rId4">
            <a:alphaModFix/>
          </a:blip>
          <a:stretch>
            <a:fillRect/>
          </a:stretch>
        </p:blipFill>
        <p:spPr>
          <a:xfrm>
            <a:off x="4667525" y="2159175"/>
            <a:ext cx="4476475" cy="29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Google Shape;296;p37"/>
          <p:cNvPicPr preferRelativeResize="0"/>
          <p:nvPr/>
        </p:nvPicPr>
        <p:blipFill rotWithShape="1">
          <a:blip r:embed="rId3">
            <a:alphaModFix/>
          </a:blip>
          <a:srcRect b="0" l="33234" r="33234" t="0"/>
          <a:stretch/>
        </p:blipFill>
        <p:spPr>
          <a:xfrm>
            <a:off x="0" y="0"/>
            <a:ext cx="2585700" cy="5143500"/>
          </a:xfrm>
          <a:prstGeom prst="rect">
            <a:avLst/>
          </a:prstGeom>
          <a:noFill/>
          <a:ln>
            <a:noFill/>
          </a:ln>
        </p:spPr>
      </p:pic>
      <p:sp>
        <p:nvSpPr>
          <p:cNvPr id="297" name="Google Shape;297;p37"/>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Fantastic Fried Rice</a:t>
            </a:r>
            <a:endParaRPr sz="800"/>
          </a:p>
        </p:txBody>
      </p:sp>
      <p:sp>
        <p:nvSpPr>
          <p:cNvPr id="298" name="Google Shape;298;p37"/>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SzPts val="900"/>
              <a:buChar char="●"/>
            </a:pPr>
            <a:r>
              <a:rPr lang="es" sz="900"/>
              <a:t>10 oz of frozen green peas </a:t>
            </a:r>
            <a:endParaRPr sz="900"/>
          </a:p>
          <a:p>
            <a:pPr indent="-147149" lvl="0" marL="89999" marR="0" rtl="0" algn="l">
              <a:lnSpc>
                <a:spcPct val="100000"/>
              </a:lnSpc>
              <a:spcBef>
                <a:spcPts val="0"/>
              </a:spcBef>
              <a:spcAft>
                <a:spcPts val="0"/>
              </a:spcAft>
              <a:buSzPts val="900"/>
              <a:buChar char="●"/>
            </a:pPr>
            <a:r>
              <a:rPr lang="es" sz="900"/>
              <a:t>1 medium-sized yellow onion</a:t>
            </a:r>
            <a:endParaRPr sz="900"/>
          </a:p>
          <a:p>
            <a:pPr indent="-147149" lvl="0" marL="89999" marR="0" rtl="0" algn="l">
              <a:lnSpc>
                <a:spcPct val="100000"/>
              </a:lnSpc>
              <a:spcBef>
                <a:spcPts val="0"/>
              </a:spcBef>
              <a:spcAft>
                <a:spcPts val="0"/>
              </a:spcAft>
              <a:buSzPts val="900"/>
              <a:buChar char="●"/>
            </a:pPr>
            <a:r>
              <a:rPr lang="es" sz="900"/>
              <a:t>1 ½ cups of rice (can be any kind of rice except sushi rice.)</a:t>
            </a:r>
            <a:endParaRPr sz="9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Open Sans"/>
              <a:ea typeface="Open Sans"/>
              <a:cs typeface="Open Sans"/>
              <a:sym typeface="Open Sans"/>
            </a:endParaRPr>
          </a:p>
        </p:txBody>
      </p:sp>
      <p:sp>
        <p:nvSpPr>
          <p:cNvPr id="299" name="Google Shape;299;p37"/>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Willa Romer-Mack</a:t>
            </a:r>
            <a:endParaRPr sz="600"/>
          </a:p>
        </p:txBody>
      </p:sp>
      <p:sp>
        <p:nvSpPr>
          <p:cNvPr id="300" name="Google Shape;300;p37"/>
          <p:cNvSpPr txBox="1"/>
          <p:nvPr/>
        </p:nvSpPr>
        <p:spPr>
          <a:xfrm>
            <a:off x="2716700" y="6751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a:t>
            </a:r>
            <a:r>
              <a:rPr lang="es">
                <a:latin typeface="Open Sans"/>
                <a:ea typeface="Open Sans"/>
                <a:cs typeface="Open Sans"/>
                <a:sym typeface="Open Sans"/>
              </a:rPr>
              <a:t>Entrēe </a:t>
            </a:r>
            <a:endParaRPr sz="600"/>
          </a:p>
        </p:txBody>
      </p:sp>
      <p:sp>
        <p:nvSpPr>
          <p:cNvPr id="301" name="Google Shape;301;p37"/>
          <p:cNvSpPr txBox="1"/>
          <p:nvPr/>
        </p:nvSpPr>
        <p:spPr>
          <a:xfrm>
            <a:off x="7020825" y="675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latin typeface="Open Sans"/>
                <a:ea typeface="Open Sans"/>
                <a:cs typeface="Open Sans"/>
                <a:sym typeface="Open Sans"/>
              </a:rPr>
              <a:t>Serves</a:t>
            </a:r>
            <a:r>
              <a:rPr i="1" lang="es">
                <a:latin typeface="Open Sans"/>
                <a:ea typeface="Open Sans"/>
                <a:cs typeface="Open Sans"/>
                <a:sym typeface="Open Sans"/>
              </a:rPr>
              <a:t> </a:t>
            </a:r>
            <a:r>
              <a:rPr lang="es">
                <a:latin typeface="Open Sans"/>
                <a:ea typeface="Open Sans"/>
                <a:cs typeface="Open Sans"/>
                <a:sym typeface="Open Sans"/>
              </a:rPr>
              <a:t> 6 </a:t>
            </a:r>
            <a:endParaRPr sz="600"/>
          </a:p>
        </p:txBody>
      </p:sp>
      <p:sp>
        <p:nvSpPr>
          <p:cNvPr id="302" name="Google Shape;302;p37"/>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85750" lvl="0" marL="457200" marR="0" rtl="0" algn="l">
              <a:lnSpc>
                <a:spcPct val="100000"/>
              </a:lnSpc>
              <a:spcBef>
                <a:spcPts val="600"/>
              </a:spcBef>
              <a:spcAft>
                <a:spcPts val="0"/>
              </a:spcAft>
              <a:buSzPts val="900"/>
              <a:buAutoNum type="arabicPeriod"/>
            </a:pPr>
            <a:r>
              <a:rPr lang="es" sz="900"/>
              <a:t>Put rice and water into a pot at a high temperature until boiling.</a:t>
            </a:r>
            <a:endParaRPr sz="900"/>
          </a:p>
          <a:p>
            <a:pPr indent="-285750" lvl="0" marL="457200" marR="0" rtl="0" algn="l">
              <a:lnSpc>
                <a:spcPct val="100000"/>
              </a:lnSpc>
              <a:spcBef>
                <a:spcPts val="0"/>
              </a:spcBef>
              <a:spcAft>
                <a:spcPts val="0"/>
              </a:spcAft>
              <a:buSzPts val="900"/>
              <a:buAutoNum type="arabicPeriod"/>
            </a:pPr>
            <a:r>
              <a:rPr lang="es" sz="900"/>
              <a:t>In the meantime, cut your onions, and then sautee your yellow onions at medium, with 1 T of oil, and ⅛ c soy sauce.</a:t>
            </a:r>
            <a:endParaRPr sz="900"/>
          </a:p>
          <a:p>
            <a:pPr indent="-285750" lvl="0" marL="457200" marR="0" rtl="0" algn="l">
              <a:lnSpc>
                <a:spcPct val="100000"/>
              </a:lnSpc>
              <a:spcBef>
                <a:spcPts val="0"/>
              </a:spcBef>
              <a:spcAft>
                <a:spcPts val="0"/>
              </a:spcAft>
              <a:buSzPts val="900"/>
              <a:buAutoNum type="arabicPeriod"/>
            </a:pPr>
            <a:r>
              <a:rPr lang="es" sz="900"/>
              <a:t>Once your onions are brown, put your bag of frozen peas on top of your onions. Let defrost.</a:t>
            </a:r>
            <a:endParaRPr sz="900"/>
          </a:p>
          <a:p>
            <a:pPr indent="-285750" lvl="0" marL="457200" marR="0" rtl="0" algn="l">
              <a:lnSpc>
                <a:spcPct val="100000"/>
              </a:lnSpc>
              <a:spcBef>
                <a:spcPts val="0"/>
              </a:spcBef>
              <a:spcAft>
                <a:spcPts val="0"/>
              </a:spcAft>
              <a:buSzPts val="900"/>
              <a:buAutoNum type="arabicPeriod"/>
            </a:pPr>
            <a:r>
              <a:rPr lang="es" sz="900"/>
              <a:t> Once rice is boiling, turn down to low and wait until all water evaporates.</a:t>
            </a:r>
            <a:endParaRPr sz="900"/>
          </a:p>
          <a:p>
            <a:pPr indent="-285750" lvl="0" marL="457200" marR="0" rtl="0" algn="l">
              <a:lnSpc>
                <a:spcPct val="100000"/>
              </a:lnSpc>
              <a:spcBef>
                <a:spcPts val="0"/>
              </a:spcBef>
              <a:spcAft>
                <a:spcPts val="0"/>
              </a:spcAft>
              <a:buSzPts val="900"/>
              <a:buAutoNum type="arabicPeriod"/>
            </a:pPr>
            <a:r>
              <a:rPr lang="es" sz="900"/>
              <a:t>Peel and dice your Jerusalem artichoke.</a:t>
            </a:r>
            <a:endParaRPr sz="900"/>
          </a:p>
          <a:p>
            <a:pPr indent="-285750" lvl="0" marL="457200" marR="0" rtl="0" algn="l">
              <a:lnSpc>
                <a:spcPct val="100000"/>
              </a:lnSpc>
              <a:spcBef>
                <a:spcPts val="0"/>
              </a:spcBef>
              <a:spcAft>
                <a:spcPts val="0"/>
              </a:spcAft>
              <a:buSzPts val="900"/>
              <a:buAutoNum type="arabicPeriod"/>
            </a:pPr>
            <a:r>
              <a:rPr lang="es" sz="900"/>
              <a:t>Slowly tear or chop (Depending on what type of ham you have.) your ham.</a:t>
            </a:r>
            <a:endParaRPr sz="900"/>
          </a:p>
          <a:p>
            <a:pPr indent="-285750" lvl="0" marL="457200" marR="0" rtl="0" algn="l">
              <a:lnSpc>
                <a:spcPct val="100000"/>
              </a:lnSpc>
              <a:spcBef>
                <a:spcPts val="0"/>
              </a:spcBef>
              <a:spcAft>
                <a:spcPts val="0"/>
              </a:spcAft>
              <a:buSzPts val="900"/>
              <a:buAutoNum type="arabicPeriod"/>
            </a:pPr>
            <a:r>
              <a:rPr lang="es" sz="900"/>
              <a:t>Add your spinach in handful intervals, only add more once the spinach has shrunken.</a:t>
            </a:r>
            <a:endParaRPr sz="900"/>
          </a:p>
          <a:p>
            <a:pPr indent="-285750" lvl="0" marL="457200" marR="0" rtl="0" algn="l">
              <a:lnSpc>
                <a:spcPct val="100000"/>
              </a:lnSpc>
              <a:spcBef>
                <a:spcPts val="0"/>
              </a:spcBef>
              <a:spcAft>
                <a:spcPts val="0"/>
              </a:spcAft>
              <a:buSzPts val="900"/>
              <a:buAutoNum type="arabicPeriod"/>
            </a:pPr>
            <a:r>
              <a:rPr lang="es" sz="900"/>
              <a:t>Add your rice once all of the water has disappeared. </a:t>
            </a:r>
            <a:endParaRPr sz="900"/>
          </a:p>
          <a:p>
            <a:pPr indent="-285750" lvl="0" marL="457200" marR="0" rtl="0" algn="l">
              <a:lnSpc>
                <a:spcPct val="100000"/>
              </a:lnSpc>
              <a:spcBef>
                <a:spcPts val="0"/>
              </a:spcBef>
              <a:spcAft>
                <a:spcPts val="0"/>
              </a:spcAft>
              <a:buSzPts val="900"/>
              <a:buAutoNum type="arabicPeriod"/>
            </a:pPr>
            <a:r>
              <a:rPr lang="es" sz="900"/>
              <a:t>Slowly add the rest of your soy sauce in ⅛ intervals.</a:t>
            </a:r>
            <a:endParaRPr sz="900"/>
          </a:p>
          <a:p>
            <a:pPr indent="-285750" lvl="0" marL="457200" marR="0" rtl="0" algn="l">
              <a:lnSpc>
                <a:spcPct val="100000"/>
              </a:lnSpc>
              <a:spcBef>
                <a:spcPts val="0"/>
              </a:spcBef>
              <a:spcAft>
                <a:spcPts val="0"/>
              </a:spcAft>
              <a:buSzPts val="900"/>
              <a:buAutoNum type="arabicPeriod"/>
            </a:pPr>
            <a:r>
              <a:rPr lang="es" sz="900"/>
              <a:t>Add your Jerusalem artichoke and ham.</a:t>
            </a:r>
            <a:endParaRPr sz="900"/>
          </a:p>
          <a:p>
            <a:pPr indent="-285750" lvl="0" marL="457200" marR="0" rtl="0" algn="l">
              <a:lnSpc>
                <a:spcPct val="100000"/>
              </a:lnSpc>
              <a:spcBef>
                <a:spcPts val="0"/>
              </a:spcBef>
              <a:spcAft>
                <a:spcPts val="0"/>
              </a:spcAft>
              <a:buSzPts val="900"/>
              <a:buAutoNum type="arabicPeriod"/>
            </a:pPr>
            <a:r>
              <a:rPr lang="es" sz="900"/>
              <a:t>Crack your two eggs into the pan and incorporate them in with a spatula.</a:t>
            </a:r>
            <a:endParaRPr sz="900"/>
          </a:p>
          <a:p>
            <a:pPr indent="-285750" lvl="0" marL="457200" marR="0" rtl="0" algn="l">
              <a:lnSpc>
                <a:spcPct val="100000"/>
              </a:lnSpc>
              <a:spcBef>
                <a:spcPts val="0"/>
              </a:spcBef>
              <a:spcAft>
                <a:spcPts val="0"/>
              </a:spcAft>
              <a:buSzPts val="900"/>
              <a:buAutoNum type="arabicPeriod"/>
            </a:pPr>
            <a:r>
              <a:rPr lang="es" sz="900"/>
              <a:t>Once the egg is cooked, serve in bowls.</a:t>
            </a:r>
            <a:endParaRPr sz="900"/>
          </a:p>
          <a:p>
            <a:pPr indent="0" lvl="0" marL="914400" marR="0" rtl="0" algn="l">
              <a:lnSpc>
                <a:spcPct val="100000"/>
              </a:lnSpc>
              <a:spcBef>
                <a:spcPts val="600"/>
              </a:spcBef>
              <a:spcAft>
                <a:spcPts val="0"/>
              </a:spcAft>
              <a:buNone/>
            </a:pPr>
            <a:r>
              <a:t/>
            </a:r>
            <a:endParaRPr sz="900"/>
          </a:p>
          <a:p>
            <a:pPr indent="0" lvl="0" marL="9144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rPr lang="es" sz="900"/>
              <a:t>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03" name="Google Shape;303;p37"/>
          <p:cNvSpPr txBox="1"/>
          <p:nvPr/>
        </p:nvSpPr>
        <p:spPr>
          <a:xfrm>
            <a:off x="4741688" y="1270450"/>
            <a:ext cx="2025000" cy="1250100"/>
          </a:xfrm>
          <a:prstGeom prst="rect">
            <a:avLst/>
          </a:prstGeom>
          <a:noFill/>
          <a:ln>
            <a:noFill/>
          </a:ln>
        </p:spPr>
        <p:txBody>
          <a:bodyPr anchorCtr="0" anchor="t" bIns="91425" lIns="91425" spcFirstLastPara="1" rIns="91425" wrap="square" tIns="91425">
            <a:noAutofit/>
          </a:bodyPr>
          <a:lstStyle/>
          <a:p>
            <a:pPr indent="-285750" lvl="0" marL="457200" marR="0" rtl="0" algn="l">
              <a:lnSpc>
                <a:spcPct val="100000"/>
              </a:lnSpc>
              <a:spcBef>
                <a:spcPts val="0"/>
              </a:spcBef>
              <a:spcAft>
                <a:spcPts val="0"/>
              </a:spcAft>
              <a:buSzPts val="900"/>
              <a:buChar char="●"/>
            </a:pPr>
            <a:r>
              <a:rPr lang="es" sz="900"/>
              <a:t>⅝ cup soy sauce</a:t>
            </a:r>
            <a:endParaRPr sz="900"/>
          </a:p>
          <a:p>
            <a:pPr indent="-285750" lvl="0" marL="457200" marR="0" rtl="0" algn="l">
              <a:lnSpc>
                <a:spcPct val="100000"/>
              </a:lnSpc>
              <a:spcBef>
                <a:spcPts val="0"/>
              </a:spcBef>
              <a:spcAft>
                <a:spcPts val="0"/>
              </a:spcAft>
              <a:buSzPts val="900"/>
              <a:buChar char="●"/>
            </a:pPr>
            <a:r>
              <a:rPr lang="es" sz="900"/>
              <a:t>2 T oil</a:t>
            </a:r>
            <a:endParaRPr sz="900"/>
          </a:p>
          <a:p>
            <a:pPr indent="-285750" lvl="0" marL="457200" marR="0" rtl="0" algn="l">
              <a:lnSpc>
                <a:spcPct val="100000"/>
              </a:lnSpc>
              <a:spcBef>
                <a:spcPts val="0"/>
              </a:spcBef>
              <a:spcAft>
                <a:spcPts val="0"/>
              </a:spcAft>
              <a:buSzPts val="900"/>
              <a:buChar char="●"/>
            </a:pPr>
            <a:r>
              <a:rPr lang="es" sz="900"/>
              <a:t>9 oz spinach</a:t>
            </a:r>
            <a:endParaRPr sz="900"/>
          </a:p>
          <a:p>
            <a:pPr indent="0" lvl="0" marL="457200" marR="0" rtl="0" algn="l">
              <a:lnSpc>
                <a:spcPct val="100000"/>
              </a:lnSpc>
              <a:spcBef>
                <a:spcPts val="0"/>
              </a:spcBef>
              <a:spcAft>
                <a:spcPts val="0"/>
              </a:spcAft>
              <a:buNone/>
            </a:pPr>
            <a:r>
              <a:t/>
            </a:r>
            <a:endParaRPr sz="1200"/>
          </a:p>
          <a:p>
            <a:pPr indent="0" lvl="0" marL="457200" marR="0" rtl="0" algn="l">
              <a:lnSpc>
                <a:spcPct val="100000"/>
              </a:lnSpc>
              <a:spcBef>
                <a:spcPts val="0"/>
              </a:spcBef>
              <a:spcAft>
                <a:spcPts val="0"/>
              </a:spcAft>
              <a:buNone/>
            </a:pPr>
            <a:r>
              <a:t/>
            </a:r>
            <a:endParaRPr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04" name="Google Shape;304;p37"/>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285750" lvl="0" marL="457200" marR="0" rtl="0" algn="l">
              <a:lnSpc>
                <a:spcPct val="100000"/>
              </a:lnSpc>
              <a:spcBef>
                <a:spcPts val="0"/>
              </a:spcBef>
              <a:spcAft>
                <a:spcPts val="0"/>
              </a:spcAft>
              <a:buSzPts val="900"/>
              <a:buChar char="●"/>
            </a:pPr>
            <a:r>
              <a:rPr lang="es" sz="900"/>
              <a:t>3 cups of water</a:t>
            </a:r>
            <a:endParaRPr sz="900"/>
          </a:p>
          <a:p>
            <a:pPr indent="-285750" lvl="0" marL="457200" marR="0" rtl="0" algn="l">
              <a:lnSpc>
                <a:spcPct val="100000"/>
              </a:lnSpc>
              <a:spcBef>
                <a:spcPts val="0"/>
              </a:spcBef>
              <a:spcAft>
                <a:spcPts val="0"/>
              </a:spcAft>
              <a:buSzPts val="900"/>
              <a:buChar char="●"/>
            </a:pPr>
            <a:r>
              <a:rPr lang="es" sz="900"/>
              <a:t>4 ½  oz Jerusalem artichokes </a:t>
            </a:r>
            <a:endParaRPr sz="900"/>
          </a:p>
          <a:p>
            <a:pPr indent="-285750" lvl="0" marL="457200" marR="0" rtl="0" algn="l">
              <a:lnSpc>
                <a:spcPct val="100000"/>
              </a:lnSpc>
              <a:spcBef>
                <a:spcPts val="0"/>
              </a:spcBef>
              <a:spcAft>
                <a:spcPts val="0"/>
              </a:spcAft>
              <a:buSzPts val="900"/>
              <a:buChar char="●"/>
            </a:pPr>
            <a:r>
              <a:rPr lang="es" sz="900"/>
              <a:t>2 eggs</a:t>
            </a:r>
            <a:endParaRPr sz="900"/>
          </a:p>
          <a:p>
            <a:pPr indent="-285750" lvl="0" marL="457200" marR="0" rtl="0" algn="l">
              <a:lnSpc>
                <a:spcPct val="100000"/>
              </a:lnSpc>
              <a:spcBef>
                <a:spcPts val="0"/>
              </a:spcBef>
              <a:spcAft>
                <a:spcPts val="0"/>
              </a:spcAft>
              <a:buSzPts val="900"/>
              <a:buChar char="●"/>
            </a:pPr>
            <a:r>
              <a:rPr lang="es" sz="900"/>
              <a:t>2 oz ham (optional)</a:t>
            </a:r>
            <a:endParaRPr sz="9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rPr lang="es" sz="900">
                <a:latin typeface="Open Sans"/>
                <a:ea typeface="Open Sans"/>
                <a:cs typeface="Open Sans"/>
                <a:sym typeface="Open Sans"/>
              </a:rPr>
              <a:t>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rPr lang="es" sz="900">
                <a:latin typeface="Open Sans"/>
                <a:ea typeface="Open Sans"/>
                <a:cs typeface="Open Sans"/>
                <a:sym typeface="Open Sans"/>
              </a:rPr>
              <a:t>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rPr lang="es" sz="900">
                <a:latin typeface="Open Sans"/>
                <a:ea typeface="Open Sans"/>
                <a:cs typeface="Open Sans"/>
                <a:sym typeface="Open Sans"/>
              </a:rPr>
              <a:t>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900">
              <a:latin typeface="Open Sans"/>
              <a:ea typeface="Open Sans"/>
              <a:cs typeface="Open Sans"/>
              <a:sym typeface="Open Sans"/>
            </a:endParaRPr>
          </a:p>
        </p:txBody>
      </p:sp>
      <p:sp>
        <p:nvSpPr>
          <p:cNvPr id="305" name="Google Shape;305;p37">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id="310" name="Google Shape;310;p38"/>
          <p:cNvPicPr preferRelativeResize="0"/>
          <p:nvPr/>
        </p:nvPicPr>
        <p:blipFill rotWithShape="1">
          <a:blip r:embed="rId3">
            <a:alphaModFix/>
          </a:blip>
          <a:srcRect b="33757" l="-1856" r="-1845" t="12038"/>
          <a:stretch/>
        </p:blipFill>
        <p:spPr>
          <a:xfrm>
            <a:off x="152400" y="152400"/>
            <a:ext cx="4359600" cy="2278825"/>
          </a:xfrm>
          <a:prstGeom prst="rect">
            <a:avLst/>
          </a:prstGeom>
          <a:noFill/>
          <a:ln>
            <a:noFill/>
          </a:ln>
        </p:spPr>
      </p:pic>
      <p:sp>
        <p:nvSpPr>
          <p:cNvPr id="311" name="Google Shape;311;p38"/>
          <p:cNvSpPr txBox="1"/>
          <p:nvPr/>
        </p:nvSpPr>
        <p:spPr>
          <a:xfrm>
            <a:off x="225850" y="2505025"/>
            <a:ext cx="4096200" cy="245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200">
                <a:solidFill>
                  <a:schemeClr val="dk1"/>
                </a:solidFill>
                <a:latin typeface="Open Sans"/>
                <a:ea typeface="Open Sans"/>
                <a:cs typeface="Open Sans"/>
                <a:sym typeface="Open Sans"/>
              </a:rPr>
              <a:t>SPOTLIGHT INGREDIENT: Jerusalem Artichoke</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s" sz="1200">
                <a:solidFill>
                  <a:schemeClr val="dk1"/>
                </a:solidFill>
                <a:latin typeface="Open Sans"/>
                <a:ea typeface="Open Sans"/>
                <a:cs typeface="Open Sans"/>
                <a:sym typeface="Open Sans"/>
              </a:rPr>
              <a:t>        </a:t>
            </a:r>
            <a:r>
              <a:rPr lang="es" sz="1200">
                <a:solidFill>
                  <a:schemeClr val="dk1"/>
                </a:solidFill>
              </a:rPr>
              <a:t> My spotlight ingredient is the Jerusalem artichoke. It has a pleasant, earthy, and somewhat sweet flavor. It can be eaten raw, and when cooked adds nice flavor to the main ingredient. It looks a lot like ginger in shape and color. Probably the coolest thing about it is that it is the root of the sunflower!!!!!! The roots should be harvested in November when the sunflower is dying. The Jerusalem artichoke needs at least 8 months to grow.</a:t>
            </a:r>
            <a:endParaRPr sz="1200">
              <a:solidFill>
                <a:schemeClr val="dk1"/>
              </a:solidFill>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t/>
            </a:r>
            <a:endParaRPr/>
          </a:p>
        </p:txBody>
      </p:sp>
      <p:pic>
        <p:nvPicPr>
          <p:cNvPr id="312" name="Google Shape;312;p38"/>
          <p:cNvPicPr preferRelativeResize="0"/>
          <p:nvPr/>
        </p:nvPicPr>
        <p:blipFill rotWithShape="1">
          <a:blip r:embed="rId4">
            <a:alphaModFix/>
          </a:blip>
          <a:srcRect b="7698" l="0" r="0" t="7706"/>
          <a:stretch/>
        </p:blipFill>
        <p:spPr>
          <a:xfrm>
            <a:off x="4619450" y="2655200"/>
            <a:ext cx="4437900" cy="2395200"/>
          </a:xfrm>
          <a:prstGeom prst="rect">
            <a:avLst/>
          </a:prstGeom>
          <a:noFill/>
          <a:ln>
            <a:noFill/>
          </a:ln>
        </p:spPr>
      </p:pic>
      <p:sp>
        <p:nvSpPr>
          <p:cNvPr id="313" name="Google Shape;313;p38"/>
          <p:cNvSpPr txBox="1"/>
          <p:nvPr/>
        </p:nvSpPr>
        <p:spPr>
          <a:xfrm>
            <a:off x="4578375" y="0"/>
            <a:ext cx="4437900" cy="245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200">
                <a:solidFill>
                  <a:schemeClr val="dk1"/>
                </a:solidFill>
                <a:latin typeface="Open Sans"/>
                <a:ea typeface="Open Sans"/>
                <a:cs typeface="Open Sans"/>
                <a:sym typeface="Open Sans"/>
              </a:rPr>
              <a:t>ALL ABOUT MY RECIPE</a:t>
            </a:r>
            <a:endParaRPr sz="1200">
              <a:latin typeface="Open Sans"/>
              <a:ea typeface="Open Sans"/>
              <a:cs typeface="Open Sans"/>
              <a:sym typeface="Open Sans"/>
            </a:endParaRPr>
          </a:p>
          <a:p>
            <a:pPr indent="457200" lvl="0" marL="0" rtl="0" algn="l">
              <a:spcBef>
                <a:spcPts val="0"/>
              </a:spcBef>
              <a:spcAft>
                <a:spcPts val="0"/>
              </a:spcAft>
              <a:buNone/>
            </a:pPr>
            <a:r>
              <a:rPr lang="es" sz="1200"/>
              <a:t>This recipe is really important to me because my best friend gave me this recipe. She had to move back to the Netherlands because her parents work had brought them here but then it was taking them back. When they first gave it to me it didn't have amounts, they had just used leftovers, but it was one of the best things I had ever tasted. So in homage to them, I created amounts for each ingredient.  This recipe does not have a food culture. I think that this recipe is delicious because it is homey, cozy dish that has a whole range of natural ingredients</a:t>
            </a:r>
            <a:r>
              <a:rPr lang="es" sz="1200">
                <a:latin typeface="Open Sans"/>
                <a:ea typeface="Open Sans"/>
                <a:cs typeface="Open Sans"/>
                <a:sym typeface="Open Sans"/>
              </a:rPr>
              <a:t>.</a:t>
            </a:r>
            <a:endParaRPr sz="1200">
              <a:latin typeface="Open Sans"/>
              <a:ea typeface="Open Sans"/>
              <a:cs typeface="Open Sans"/>
              <a:sym typeface="Open Sans"/>
            </a:endParaRPr>
          </a:p>
          <a:p>
            <a:pPr indent="0" lvl="0" marL="0" rtl="0" algn="l">
              <a:spcBef>
                <a:spcPts val="0"/>
              </a:spcBef>
              <a:spcAft>
                <a:spcPts val="0"/>
              </a:spcAft>
              <a:buNone/>
            </a:pPr>
            <a:r>
              <a:t/>
            </a:r>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id="318" name="Google Shape;318;p39"/>
          <p:cNvPicPr preferRelativeResize="0"/>
          <p:nvPr/>
        </p:nvPicPr>
        <p:blipFill rotWithShape="1">
          <a:blip r:embed="rId3">
            <a:alphaModFix/>
          </a:blip>
          <a:srcRect b="0" l="5704" r="5713" t="0"/>
          <a:stretch/>
        </p:blipFill>
        <p:spPr>
          <a:xfrm>
            <a:off x="0" y="0"/>
            <a:ext cx="3037500" cy="5143500"/>
          </a:xfrm>
          <a:prstGeom prst="rect">
            <a:avLst/>
          </a:prstGeom>
          <a:noFill/>
          <a:ln>
            <a:noFill/>
          </a:ln>
        </p:spPr>
      </p:pic>
      <p:sp>
        <p:nvSpPr>
          <p:cNvPr id="319" name="Google Shape;319;p39"/>
          <p:cNvSpPr txBox="1"/>
          <p:nvPr/>
        </p:nvSpPr>
        <p:spPr>
          <a:xfrm>
            <a:off x="3219750" y="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Spicy Roasted Red Pork belly</a:t>
            </a:r>
            <a:endParaRPr sz="3000"/>
          </a:p>
        </p:txBody>
      </p:sp>
      <p:sp>
        <p:nvSpPr>
          <p:cNvPr id="320" name="Google Shape;320;p39"/>
          <p:cNvSpPr txBox="1"/>
          <p:nvPr/>
        </p:nvSpPr>
        <p:spPr>
          <a:xfrm>
            <a:off x="3219750" y="1273750"/>
            <a:ext cx="2754000" cy="16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Char char="●"/>
            </a:pPr>
            <a:r>
              <a:rPr lang="es" sz="1100"/>
              <a:t>1 lb of Pork</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2 Red Pepper</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4 Garlic</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8 Shallot</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2 tablespoons of oyster sauce</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1 tablespoon of oil</a:t>
            </a:r>
            <a:endParaRPr sz="1100">
              <a:solidFill>
                <a:schemeClr val="dk1"/>
              </a:solidFill>
            </a:endParaRPr>
          </a:p>
          <a:p>
            <a:pPr indent="0" lvl="0" marL="0" rtl="0" algn="l">
              <a:spcBef>
                <a:spcPts val="500"/>
              </a:spcBef>
              <a:spcAft>
                <a:spcPts val="500"/>
              </a:spcAft>
              <a:buNone/>
            </a:pPr>
            <a:r>
              <a:t/>
            </a:r>
            <a:endParaRPr sz="1200">
              <a:solidFill>
                <a:schemeClr val="dk1"/>
              </a:solidFill>
              <a:latin typeface="Times New Roman"/>
              <a:ea typeface="Times New Roman"/>
              <a:cs typeface="Times New Roman"/>
              <a:sym typeface="Times New Roman"/>
            </a:endParaRPr>
          </a:p>
        </p:txBody>
      </p:sp>
      <p:sp>
        <p:nvSpPr>
          <p:cNvPr id="321" name="Google Shape;321;p39"/>
          <p:cNvSpPr txBox="1"/>
          <p:nvPr/>
        </p:nvSpPr>
        <p:spPr>
          <a:xfrm>
            <a:off x="3219750" y="5334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Daniel Chi</a:t>
            </a:r>
            <a:endParaRPr sz="600"/>
          </a:p>
        </p:txBody>
      </p:sp>
      <p:sp>
        <p:nvSpPr>
          <p:cNvPr id="322" name="Google Shape;322;p39"/>
          <p:cNvSpPr txBox="1"/>
          <p:nvPr/>
        </p:nvSpPr>
        <p:spPr>
          <a:xfrm>
            <a:off x="3278300" y="981113"/>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Side</a:t>
            </a:r>
            <a:endParaRPr i="1" sz="600"/>
          </a:p>
        </p:txBody>
      </p:sp>
      <p:sp>
        <p:nvSpPr>
          <p:cNvPr id="323" name="Google Shape;323;p39"/>
          <p:cNvSpPr txBox="1"/>
          <p:nvPr/>
        </p:nvSpPr>
        <p:spPr>
          <a:xfrm>
            <a:off x="6520500" y="930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a:t>
            </a:r>
            <a:r>
              <a:rPr i="1" lang="es">
                <a:latin typeface="Open Sans"/>
                <a:ea typeface="Open Sans"/>
                <a:cs typeface="Open Sans"/>
                <a:sym typeface="Open Sans"/>
              </a:rPr>
              <a:t> to 8</a:t>
            </a:r>
            <a:endParaRPr i="1" sz="600"/>
          </a:p>
        </p:txBody>
      </p:sp>
      <p:sp>
        <p:nvSpPr>
          <p:cNvPr id="324" name="Google Shape;324;p39"/>
          <p:cNvSpPr txBox="1"/>
          <p:nvPr/>
        </p:nvSpPr>
        <p:spPr>
          <a:xfrm>
            <a:off x="6156000" y="1273750"/>
            <a:ext cx="2754000" cy="131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p>
          <a:p>
            <a:pPr indent="-298450" lvl="0" marL="457200" marR="0" rtl="0" algn="l">
              <a:lnSpc>
                <a:spcPct val="100000"/>
              </a:lnSpc>
              <a:spcBef>
                <a:spcPts val="0"/>
              </a:spcBef>
              <a:spcAft>
                <a:spcPts val="0"/>
              </a:spcAft>
              <a:buSzPts val="1100"/>
              <a:buFont typeface="Open Sans"/>
              <a:buChar char="●"/>
            </a:pPr>
            <a:r>
              <a:rPr lang="es" sz="1100"/>
              <a:t>2 Crystal Sugar</a:t>
            </a:r>
            <a:endParaRPr sz="1100"/>
          </a:p>
          <a:p>
            <a:pPr indent="-298450" lvl="0" marL="457200" marR="0" rtl="0" algn="l">
              <a:lnSpc>
                <a:spcPct val="100000"/>
              </a:lnSpc>
              <a:spcBef>
                <a:spcPts val="0"/>
              </a:spcBef>
              <a:spcAft>
                <a:spcPts val="0"/>
              </a:spcAft>
              <a:buSzPts val="1100"/>
              <a:buFont typeface="Open Sans"/>
              <a:buChar char="●"/>
            </a:pPr>
            <a:r>
              <a:rPr lang="es" sz="1100"/>
              <a:t>4 star anise</a:t>
            </a:r>
            <a:endParaRPr sz="1100"/>
          </a:p>
          <a:p>
            <a:pPr indent="-298450" lvl="0" marL="457200" marR="0" rtl="0" algn="l">
              <a:lnSpc>
                <a:spcPct val="100000"/>
              </a:lnSpc>
              <a:spcBef>
                <a:spcPts val="0"/>
              </a:spcBef>
              <a:spcAft>
                <a:spcPts val="0"/>
              </a:spcAft>
              <a:buSzPts val="1100"/>
              <a:buFont typeface="Open Sans"/>
              <a:buChar char="●"/>
            </a:pPr>
            <a:r>
              <a:rPr lang="es" sz="1100"/>
              <a:t>little oil</a:t>
            </a:r>
            <a:endParaRPr sz="1100"/>
          </a:p>
          <a:p>
            <a:pPr indent="-298450" lvl="0" marL="457200" marR="0" rtl="0" algn="l">
              <a:lnSpc>
                <a:spcPct val="100000"/>
              </a:lnSpc>
              <a:spcBef>
                <a:spcPts val="0"/>
              </a:spcBef>
              <a:spcAft>
                <a:spcPts val="0"/>
              </a:spcAft>
              <a:buSzPts val="1100"/>
              <a:buFont typeface="Open Sans"/>
              <a:buChar char="●"/>
            </a:pPr>
            <a:r>
              <a:rPr lang="es" sz="1100"/>
              <a:t>1 cup of cooking wine</a:t>
            </a:r>
            <a:endParaRPr sz="1100"/>
          </a:p>
          <a:p>
            <a:pPr indent="-298450" lvl="0" marL="457200" marR="0" rtl="0" algn="l">
              <a:lnSpc>
                <a:spcPct val="100000"/>
              </a:lnSpc>
              <a:spcBef>
                <a:spcPts val="0"/>
              </a:spcBef>
              <a:spcAft>
                <a:spcPts val="0"/>
              </a:spcAft>
              <a:buSzPts val="1100"/>
              <a:buFont typeface="Open Sans"/>
              <a:buChar char="●"/>
            </a:pPr>
            <a:r>
              <a:rPr lang="es" sz="1100"/>
              <a:t>small amount of ginger</a:t>
            </a:r>
            <a:endParaRPr sz="1100"/>
          </a:p>
          <a:p>
            <a:pPr indent="-298450" lvl="0" marL="457200" marR="0" rtl="0" algn="l">
              <a:lnSpc>
                <a:spcPct val="100000"/>
              </a:lnSpc>
              <a:spcBef>
                <a:spcPts val="0"/>
              </a:spcBef>
              <a:spcAft>
                <a:spcPts val="0"/>
              </a:spcAft>
              <a:buSzPts val="1100"/>
              <a:buFont typeface="Open Sans"/>
              <a:buChar char="●"/>
            </a:pPr>
            <a:r>
              <a:rPr lang="es" sz="1100"/>
              <a:t>2 tablespoons soy sauce</a:t>
            </a:r>
            <a:endParaRPr sz="1100"/>
          </a:p>
          <a:p>
            <a:pPr indent="0" lvl="0" marL="457200" marR="0" rtl="0" algn="l">
              <a:lnSpc>
                <a:spcPct val="100000"/>
              </a:lnSpc>
              <a:spcBef>
                <a:spcPts val="0"/>
              </a:spcBef>
              <a:spcAft>
                <a:spcPts val="0"/>
              </a:spcAft>
              <a:buNone/>
            </a:pPr>
            <a:r>
              <a:t/>
            </a:r>
            <a:endParaRPr b="0" i="0" sz="1600" u="none" cap="none" strike="noStrike">
              <a:solidFill>
                <a:srgbClr val="000000"/>
              </a:solidFill>
              <a:latin typeface="Open Sans"/>
              <a:ea typeface="Open Sans"/>
              <a:cs typeface="Open Sans"/>
              <a:sym typeface="Open Sans"/>
            </a:endParaRPr>
          </a:p>
        </p:txBody>
      </p:sp>
      <p:sp>
        <p:nvSpPr>
          <p:cNvPr id="325" name="Google Shape;325;p39"/>
          <p:cNvSpPr txBox="1"/>
          <p:nvPr/>
        </p:nvSpPr>
        <p:spPr>
          <a:xfrm>
            <a:off x="3037500" y="2637975"/>
            <a:ext cx="2936400" cy="250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PROCEDURE:</a:t>
            </a:r>
            <a:endParaRPr b="1"/>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1:Put the Pork in cold water and then cook for 45 minutes</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2:Cut the Pork in to pieces</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3:Put 1 tablespoon of oil in a pan and heat it for 2 minutes</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4:Put the Pork inside and cook for 15 minutes</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5:Cut the garlic in to pieces and put it in</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6:Cook for 5 to 6 minutes and put red pepper,star anise, and ginger  inside</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rPr lang="es" sz="1000">
                <a:latin typeface="Open Sans"/>
                <a:ea typeface="Open Sans"/>
                <a:cs typeface="Open Sans"/>
                <a:sym typeface="Open Sans"/>
              </a:rPr>
              <a:t>7:Cook until it smells good</a:t>
            </a:r>
            <a:endParaRPr sz="1000">
              <a:latin typeface="Open Sans"/>
              <a:ea typeface="Open Sans"/>
              <a:cs typeface="Open Sans"/>
              <a:sym typeface="Open Sans"/>
            </a:endParaRPr>
          </a:p>
          <a:p>
            <a:pPr indent="0" lvl="0" marL="0" rtl="0" algn="l">
              <a:spcBef>
                <a:spcPts val="600"/>
              </a:spcBef>
              <a:spcAft>
                <a:spcPts val="0"/>
              </a:spcAft>
              <a:buClr>
                <a:srgbClr val="000000"/>
              </a:buClr>
              <a:buSzPts val="1100"/>
              <a:buFont typeface="Arial"/>
              <a:buNone/>
            </a:pPr>
            <a:r>
              <a:t/>
            </a:r>
            <a:endParaRPr sz="1000">
              <a:latin typeface="Open Sans"/>
              <a:ea typeface="Open Sans"/>
              <a:cs typeface="Open Sans"/>
              <a:sym typeface="Open Sans"/>
            </a:endParaRPr>
          </a:p>
        </p:txBody>
      </p:sp>
      <p:sp>
        <p:nvSpPr>
          <p:cNvPr id="326" name="Google Shape;326;p39"/>
          <p:cNvSpPr txBox="1"/>
          <p:nvPr/>
        </p:nvSpPr>
        <p:spPr>
          <a:xfrm>
            <a:off x="5971800" y="2938825"/>
            <a:ext cx="3122400" cy="212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8:Add 1 cup of cooking wine</a:t>
            </a:r>
            <a:endParaRPr sz="10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9:Cook for 5 minutes and then put oyster sauce inside</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10:Add the crystal sugar and soy sauce inside</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11:Put the cover on add cook with a small fire for 45 minutes</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 </a:t>
            </a:r>
            <a:endParaRPr sz="1000">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000">
                <a:latin typeface="Open Sans"/>
                <a:ea typeface="Open Sans"/>
                <a:cs typeface="Open Sans"/>
                <a:sym typeface="Open Sans"/>
              </a:rPr>
              <a:t>12:Cook it with big fire to cook away any liquids</a:t>
            </a:r>
            <a:endParaRPr sz="1000">
              <a:latin typeface="Open Sans"/>
              <a:ea typeface="Open Sans"/>
              <a:cs typeface="Open Sans"/>
              <a:sym typeface="Open Sans"/>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p:txBody>
      </p:sp>
      <p:sp>
        <p:nvSpPr>
          <p:cNvPr id="327" name="Google Shape;327;p39">
            <a:hlinkClick action="ppaction://hlinksldjump" r:id="rId4"/>
          </p:cNvPr>
          <p:cNvSpPr txBox="1"/>
          <p:nvPr/>
        </p:nvSpPr>
        <p:spPr>
          <a:xfrm>
            <a:off x="8241125" y="4797725"/>
            <a:ext cx="792300" cy="306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100">
                <a:solidFill>
                  <a:srgbClr val="FFFFFF"/>
                </a:solidFill>
                <a:latin typeface="Open Sans"/>
                <a:ea typeface="Open Sans"/>
                <a:cs typeface="Open Sans"/>
                <a:sym typeface="Open Sans"/>
              </a:rPr>
              <a:t>INDEX</a:t>
            </a:r>
            <a:endParaRPr b="1" sz="1100">
              <a:solidFill>
                <a:srgbClr val="FFFFFF"/>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id="332" name="Google Shape;332;p40"/>
          <p:cNvPicPr preferRelativeResize="0"/>
          <p:nvPr/>
        </p:nvPicPr>
        <p:blipFill rotWithShape="1">
          <a:blip r:embed="rId3">
            <a:alphaModFix/>
          </a:blip>
          <a:srcRect b="0" l="27882" r="27887" t="0"/>
          <a:stretch/>
        </p:blipFill>
        <p:spPr>
          <a:xfrm>
            <a:off x="5714999" y="0"/>
            <a:ext cx="3429000" cy="5143500"/>
          </a:xfrm>
          <a:prstGeom prst="rect">
            <a:avLst/>
          </a:prstGeom>
          <a:noFill/>
          <a:ln>
            <a:noFill/>
          </a:ln>
        </p:spPr>
      </p:pic>
      <p:sp>
        <p:nvSpPr>
          <p:cNvPr id="333" name="Google Shape;333;p40"/>
          <p:cNvSpPr txBox="1"/>
          <p:nvPr/>
        </p:nvSpPr>
        <p:spPr>
          <a:xfrm>
            <a:off x="167950" y="185450"/>
            <a:ext cx="5368200" cy="91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700">
                <a:latin typeface="Open Sans"/>
                <a:ea typeface="Open Sans"/>
                <a:cs typeface="Open Sans"/>
                <a:sym typeface="Open Sans"/>
              </a:rPr>
              <a:t>SPOTLIGHT INGREDIENT: Red Chili Pepper</a:t>
            </a:r>
            <a:endParaRPr b="1" i="0" sz="2700" u="none" cap="none" strike="noStrike">
              <a:solidFill>
                <a:srgbClr val="000000"/>
              </a:solidFill>
              <a:latin typeface="Open Sans"/>
              <a:ea typeface="Open Sans"/>
              <a:cs typeface="Open Sans"/>
              <a:sym typeface="Open Sans"/>
            </a:endParaRPr>
          </a:p>
        </p:txBody>
      </p:sp>
      <p:sp>
        <p:nvSpPr>
          <p:cNvPr id="334" name="Google Shape;334;p40"/>
          <p:cNvSpPr txBox="1"/>
          <p:nvPr/>
        </p:nvSpPr>
        <p:spPr>
          <a:xfrm>
            <a:off x="260650" y="1103700"/>
            <a:ext cx="51828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lang="es" sz="2400"/>
              <a:t>My Spotlight Ingredient is the red chili pepper. It looks like a bent knife. It taste spicy. It is the seed of a plant. It ripen in 2 to 4 months but it can be harvested almost anytime. It can also help you burn calories and it can also shocking relieve pain if consumed regularly. It also have low calories and a good source of fiber, vitamin C and vitamin B6.</a:t>
            </a:r>
            <a:endParaRPr sz="2400"/>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41"/>
          <p:cNvPicPr preferRelativeResize="0"/>
          <p:nvPr/>
        </p:nvPicPr>
        <p:blipFill rotWithShape="1">
          <a:blip r:embed="rId3">
            <a:alphaModFix/>
          </a:blip>
          <a:srcRect b="0" l="31546" r="31543" t="0"/>
          <a:stretch/>
        </p:blipFill>
        <p:spPr>
          <a:xfrm>
            <a:off x="0" y="0"/>
            <a:ext cx="3037500" cy="5143500"/>
          </a:xfrm>
          <a:prstGeom prst="rect">
            <a:avLst/>
          </a:prstGeom>
          <a:noFill/>
          <a:ln>
            <a:noFill/>
          </a:ln>
        </p:spPr>
      </p:pic>
      <p:sp>
        <p:nvSpPr>
          <p:cNvPr id="340" name="Google Shape;340;p41"/>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Turkey Chili</a:t>
            </a:r>
            <a:endParaRPr sz="800"/>
          </a:p>
        </p:txBody>
      </p:sp>
      <p:sp>
        <p:nvSpPr>
          <p:cNvPr id="341" name="Google Shape;341;p41"/>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300">
                <a:solidFill>
                  <a:schemeClr val="dk1"/>
                </a:solidFill>
              </a:rPr>
              <a:t>Group 1-</a:t>
            </a:r>
            <a:endParaRPr b="1" sz="1300">
              <a:solidFill>
                <a:schemeClr val="dk1"/>
              </a:solidFill>
            </a:endParaRPr>
          </a:p>
          <a:p>
            <a:pPr indent="-311150" lvl="0" marL="457200" rtl="0" algn="l">
              <a:spcBef>
                <a:spcPts val="500"/>
              </a:spcBef>
              <a:spcAft>
                <a:spcPts val="0"/>
              </a:spcAft>
              <a:buClr>
                <a:schemeClr val="dk1"/>
              </a:buClr>
              <a:buSzPts val="1300"/>
              <a:buChar char="●"/>
            </a:pPr>
            <a:r>
              <a:rPr lang="es" sz="1300">
                <a:solidFill>
                  <a:schemeClr val="dk1"/>
                </a:solidFill>
              </a:rPr>
              <a:t>1 tablespoon of olive oil</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1 cup of onions</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one tablespoon of garlic </a:t>
            </a:r>
            <a:endParaRPr sz="1300">
              <a:solidFill>
                <a:schemeClr val="dk1"/>
              </a:solidFill>
            </a:endParaRPr>
          </a:p>
          <a:p>
            <a:pPr indent="-311150" lvl="0" marL="457200" rtl="0" algn="l">
              <a:spcBef>
                <a:spcPts val="500"/>
              </a:spcBef>
              <a:spcAft>
                <a:spcPts val="500"/>
              </a:spcAft>
              <a:buClr>
                <a:schemeClr val="dk1"/>
              </a:buClr>
              <a:buSzPts val="1300"/>
              <a:buChar char="●"/>
            </a:pPr>
            <a:r>
              <a:rPr lang="es" sz="1300">
                <a:solidFill>
                  <a:schemeClr val="dk1"/>
                </a:solidFill>
              </a:rPr>
              <a:t>1\4 cup of red bell pepper</a:t>
            </a:r>
            <a:endParaRPr sz="1300">
              <a:solidFill>
                <a:schemeClr val="dk1"/>
              </a:solidFill>
            </a:endParaRPr>
          </a:p>
        </p:txBody>
      </p:sp>
      <p:sp>
        <p:nvSpPr>
          <p:cNvPr id="342" name="Google Shape;342;p41"/>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Leah Josephson</a:t>
            </a:r>
            <a:endParaRPr sz="600"/>
          </a:p>
        </p:txBody>
      </p:sp>
      <p:sp>
        <p:nvSpPr>
          <p:cNvPr id="343" name="Google Shape;343;p41"/>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344" name="Google Shape;344;p41"/>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people</a:t>
            </a:r>
            <a:endParaRPr i="1" sz="600">
              <a:latin typeface="Open Sans"/>
              <a:ea typeface="Open Sans"/>
              <a:cs typeface="Open Sans"/>
              <a:sym typeface="Open Sans"/>
            </a:endParaRPr>
          </a:p>
        </p:txBody>
      </p:sp>
      <p:sp>
        <p:nvSpPr>
          <p:cNvPr id="345" name="Google Shape;345;p41"/>
          <p:cNvSpPr txBox="1"/>
          <p:nvPr/>
        </p:nvSpPr>
        <p:spPr>
          <a:xfrm>
            <a:off x="6156000" y="1433650"/>
            <a:ext cx="2754000" cy="17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chemeClr val="dk1"/>
                </a:solidFill>
              </a:rPr>
              <a:t>Group 2- </a:t>
            </a:r>
            <a:endParaRPr sz="1200">
              <a:solidFill>
                <a:schemeClr val="dk1"/>
              </a:solidFill>
            </a:endParaRPr>
          </a:p>
          <a:p>
            <a:pPr indent="-304800" lvl="0" marL="457200" rtl="0" algn="l">
              <a:spcBef>
                <a:spcPts val="500"/>
              </a:spcBef>
              <a:spcAft>
                <a:spcPts val="0"/>
              </a:spcAft>
              <a:buSzPts val="1200"/>
              <a:buChar char="●"/>
            </a:pPr>
            <a:r>
              <a:rPr lang="es" sz="1200">
                <a:solidFill>
                  <a:schemeClr val="dk1"/>
                </a:solidFill>
              </a:rPr>
              <a:t>1 lb of ground turkey</a:t>
            </a:r>
            <a:endParaRPr sz="1200"/>
          </a:p>
          <a:p>
            <a:pPr indent="0" lvl="0" marL="0" rtl="0" algn="l">
              <a:spcBef>
                <a:spcPts val="500"/>
              </a:spcBef>
              <a:spcAft>
                <a:spcPts val="0"/>
              </a:spcAft>
              <a:buNone/>
            </a:pPr>
            <a:r>
              <a:rPr b="1" lang="es" sz="1200">
                <a:solidFill>
                  <a:schemeClr val="dk1"/>
                </a:solidFill>
              </a:rPr>
              <a:t>Group 3-</a:t>
            </a:r>
            <a:endParaRPr b="1"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1 small can of tomato paste</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lb of beans</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large tomato</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tablespoon of chilli powder</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tablespoon of sugar</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2 cups of water; 1\2 teaspoon of garlic</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teaspoon hot sauce</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½ teaspoon of salt</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1 teaspoon of basil</a:t>
            </a:r>
            <a:endParaRPr sz="1200">
              <a:solidFill>
                <a:schemeClr val="dk1"/>
              </a:solidFill>
            </a:endParaRPr>
          </a:p>
          <a:p>
            <a:pPr indent="-304800" lvl="0" marL="457200" rtl="0" algn="l">
              <a:spcBef>
                <a:spcPts val="500"/>
              </a:spcBef>
              <a:spcAft>
                <a:spcPts val="0"/>
              </a:spcAft>
              <a:buClr>
                <a:schemeClr val="dk1"/>
              </a:buClr>
              <a:buSzPts val="1200"/>
              <a:buChar char="●"/>
            </a:pPr>
            <a:r>
              <a:rPr lang="es" sz="1200">
                <a:solidFill>
                  <a:schemeClr val="dk1"/>
                </a:solidFill>
              </a:rPr>
              <a:t> ½ teaspoon of oregano. </a:t>
            </a:r>
            <a:endParaRPr sz="1200">
              <a:solidFill>
                <a:schemeClr val="dk1"/>
              </a:solidFill>
            </a:endParaRPr>
          </a:p>
          <a:p>
            <a:pPr indent="0" lvl="0" marL="457200" rtl="0" algn="l">
              <a:spcBef>
                <a:spcPts val="500"/>
              </a:spcBef>
              <a:spcAft>
                <a:spcPts val="0"/>
              </a:spcAft>
              <a:buNone/>
            </a:pPr>
            <a:r>
              <a:rPr lang="es" sz="1200">
                <a:solidFill>
                  <a:schemeClr val="dk1"/>
                </a:solidFill>
                <a:latin typeface="Open Sans"/>
                <a:ea typeface="Open Sans"/>
                <a:cs typeface="Open Sans"/>
                <a:sym typeface="Open Sans"/>
              </a:rPr>
              <a:t> </a:t>
            </a:r>
            <a:endParaRPr b="1" sz="12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346" name="Google Shape;346;p41"/>
          <p:cNvSpPr txBox="1"/>
          <p:nvPr/>
        </p:nvSpPr>
        <p:spPr>
          <a:xfrm>
            <a:off x="3219750" y="2852200"/>
            <a:ext cx="25965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1150" lvl="0" marL="457200" rtl="0" algn="l">
              <a:spcBef>
                <a:spcPts val="0"/>
              </a:spcBef>
              <a:spcAft>
                <a:spcPts val="0"/>
              </a:spcAft>
              <a:buSzPts val="1300"/>
              <a:buAutoNum type="arabicPeriod"/>
            </a:pPr>
            <a:r>
              <a:rPr lang="es" sz="1300">
                <a:solidFill>
                  <a:schemeClr val="dk1"/>
                </a:solidFill>
              </a:rPr>
              <a:t>saute group one</a:t>
            </a:r>
            <a:endParaRPr sz="1300">
              <a:solidFill>
                <a:schemeClr val="dk1"/>
              </a:solidFill>
            </a:endParaRPr>
          </a:p>
          <a:p>
            <a:pPr indent="-311150" lvl="0" marL="457200" rtl="0" algn="l">
              <a:spcBef>
                <a:spcPts val="500"/>
              </a:spcBef>
              <a:spcAft>
                <a:spcPts val="0"/>
              </a:spcAft>
              <a:buClr>
                <a:schemeClr val="dk1"/>
              </a:buClr>
              <a:buSzPts val="1300"/>
              <a:buAutoNum type="arabicPeriod"/>
            </a:pPr>
            <a:r>
              <a:rPr lang="es" sz="1300">
                <a:solidFill>
                  <a:schemeClr val="dk1"/>
                </a:solidFill>
              </a:rPr>
              <a:t>add group two and cook until browned</a:t>
            </a:r>
            <a:endParaRPr sz="1300">
              <a:solidFill>
                <a:schemeClr val="dk1"/>
              </a:solidFill>
            </a:endParaRPr>
          </a:p>
          <a:p>
            <a:pPr indent="-311150" lvl="0" marL="457200" rtl="0" algn="l">
              <a:spcBef>
                <a:spcPts val="500"/>
              </a:spcBef>
              <a:spcAft>
                <a:spcPts val="0"/>
              </a:spcAft>
              <a:buSzPts val="1300"/>
              <a:buAutoNum type="arabicPeriod"/>
            </a:pPr>
            <a:r>
              <a:rPr lang="es" sz="1300">
                <a:solidFill>
                  <a:schemeClr val="dk1"/>
                </a:solidFill>
              </a:rPr>
              <a:t>add group three and cook in low flame for an hour or pressure cook all ingredients in a pressure cooker for fifteen minutes.</a:t>
            </a:r>
            <a:endParaRPr sz="1300">
              <a:solidFill>
                <a:schemeClr val="dk1"/>
              </a:solidFill>
            </a:endParaRPr>
          </a:p>
          <a:p>
            <a:pPr indent="0" lvl="0" marL="457200" rtl="0" algn="l">
              <a:spcBef>
                <a:spcPts val="500"/>
              </a:spcBef>
              <a:spcAft>
                <a:spcPts val="0"/>
              </a:spcAft>
              <a:buNone/>
            </a:pPr>
            <a:r>
              <a:t/>
            </a:r>
            <a:endParaRPr sz="1300">
              <a:solidFill>
                <a:schemeClr val="dk1"/>
              </a:solidFill>
            </a:endParaRPr>
          </a:p>
          <a:p>
            <a:pPr indent="0" lvl="0" marL="457200" marR="0" rtl="0" algn="l">
              <a:lnSpc>
                <a:spcPct val="100000"/>
              </a:lnSpc>
              <a:spcBef>
                <a:spcPts val="600"/>
              </a:spcBef>
              <a:spcAft>
                <a:spcPts val="0"/>
              </a:spcAft>
              <a:buNone/>
            </a:pPr>
            <a:r>
              <a:t/>
            </a:r>
            <a:endParaRPr sz="1300"/>
          </a:p>
          <a:p>
            <a:pPr indent="0" lvl="0" marL="457200" marR="0" rtl="0" algn="l">
              <a:lnSpc>
                <a:spcPct val="100000"/>
              </a:lnSpc>
              <a:spcBef>
                <a:spcPts val="600"/>
              </a:spcBef>
              <a:spcAft>
                <a:spcPts val="0"/>
              </a:spcAft>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1200" u="none" cap="none" strike="noStrike">
              <a:solidFill>
                <a:srgbClr val="000000"/>
              </a:solidFill>
              <a:latin typeface="Open Sans"/>
              <a:ea typeface="Open Sans"/>
              <a:cs typeface="Open Sans"/>
              <a:sym typeface="Open Sans"/>
            </a:endParaRPr>
          </a:p>
        </p:txBody>
      </p:sp>
      <p:sp>
        <p:nvSpPr>
          <p:cNvPr id="347" name="Google Shape;347;p41">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nvSpPr>
        <p:spPr>
          <a:xfrm>
            <a:off x="408750" y="193300"/>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solidFill>
                  <a:schemeClr val="dk1"/>
                </a:solidFill>
                <a:latin typeface="Open Sans"/>
                <a:ea typeface="Open Sans"/>
                <a:cs typeface="Open Sans"/>
                <a:sym typeface="Open Sans"/>
              </a:rPr>
              <a:t>TABLE OF CONTENTS</a:t>
            </a:r>
            <a:endParaRPr sz="4800"/>
          </a:p>
        </p:txBody>
      </p:sp>
      <p:sp>
        <p:nvSpPr>
          <p:cNvPr id="67" name="Google Shape;67;p15"/>
          <p:cNvSpPr txBox="1"/>
          <p:nvPr/>
        </p:nvSpPr>
        <p:spPr>
          <a:xfrm>
            <a:off x="175400" y="1206925"/>
            <a:ext cx="4598100" cy="3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latin typeface="Open Sans"/>
                <a:ea typeface="Open Sans"/>
                <a:cs typeface="Open Sans"/>
                <a:sym typeface="Open Sans"/>
              </a:rPr>
              <a:t>01 	</a:t>
            </a:r>
            <a:r>
              <a:rPr b="1" lang="es" sz="1600" u="sng">
                <a:solidFill>
                  <a:schemeClr val="hlink"/>
                </a:solidFill>
                <a:latin typeface="Open Sans"/>
                <a:ea typeface="Open Sans"/>
                <a:cs typeface="Open Sans"/>
                <a:sym typeface="Open Sans"/>
                <a:hlinkClick action="ppaction://hlinkshowjump?jump=nextslide"/>
              </a:rPr>
              <a:t>PARFAIT TARTE AUX POMMES</a:t>
            </a:r>
            <a:endParaRPr b="1"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02</a:t>
            </a:r>
            <a:r>
              <a:rPr b="1" lang="es" sz="1600">
                <a:solidFill>
                  <a:schemeClr val="dk1"/>
                </a:solidFill>
                <a:latin typeface="Open Sans"/>
                <a:ea typeface="Open Sans"/>
                <a:cs typeface="Open Sans"/>
                <a:sym typeface="Open Sans"/>
              </a:rPr>
              <a:t>	</a:t>
            </a:r>
            <a:r>
              <a:rPr b="1" lang="es" u="sng">
                <a:solidFill>
                  <a:schemeClr val="hlink"/>
                </a:solidFill>
                <a:latin typeface="Open Sans"/>
                <a:ea typeface="Open Sans"/>
                <a:cs typeface="Open Sans"/>
                <a:sym typeface="Open Sans"/>
                <a:hlinkClick action="ppaction://hlinksldjump" r:id="rId3"/>
              </a:rPr>
              <a:t>FRIED RICE WITH CHICKEN AND BROCCOLI</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03	</a:t>
            </a:r>
            <a:r>
              <a:rPr b="1" lang="es" sz="1600" u="sng">
                <a:solidFill>
                  <a:schemeClr val="hlink"/>
                </a:solidFill>
                <a:latin typeface="Open Sans"/>
                <a:ea typeface="Open Sans"/>
                <a:cs typeface="Open Sans"/>
                <a:sym typeface="Open Sans"/>
                <a:hlinkClick action="ppaction://hlinksldjump" r:id="rId4"/>
              </a:rPr>
              <a:t>CUCUMBER SUSHI </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5"/>
              </a:rPr>
              <a:t>MARVELOUS MARGHERITA PIZZA</a:t>
            </a:r>
            <a:endParaRPr b="1"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6"/>
              </a:rPr>
              <a:t>TURKEY BURGER</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06	</a:t>
            </a:r>
            <a:r>
              <a:rPr b="1" lang="es" sz="1600" u="sng">
                <a:solidFill>
                  <a:schemeClr val="hlink"/>
                </a:solidFill>
                <a:latin typeface="Open Sans"/>
                <a:ea typeface="Open Sans"/>
                <a:cs typeface="Open Sans"/>
                <a:sym typeface="Open Sans"/>
                <a:hlinkClick action="ppaction://hlinksldjump" r:id="rId7"/>
              </a:rPr>
              <a:t>BLUEBERRY PANCAKES</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8"/>
              </a:rPr>
              <a:t>TUNA SEARED STEAK WITH SALAD</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08	</a:t>
            </a:r>
            <a:r>
              <a:rPr b="1" lang="es" sz="1500" u="sng">
                <a:solidFill>
                  <a:schemeClr val="hlink"/>
                </a:solidFill>
                <a:latin typeface="Open Sans"/>
                <a:ea typeface="Open Sans"/>
                <a:cs typeface="Open Sans"/>
                <a:sym typeface="Open Sans"/>
                <a:hlinkClick action="ppaction://hlinksldjump" r:id="rId9"/>
              </a:rPr>
              <a:t>CREAMY BROCCOLI AND CHICKEN PASTA</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09	</a:t>
            </a:r>
            <a:r>
              <a:rPr b="1" lang="es" sz="1600" u="sng">
                <a:solidFill>
                  <a:schemeClr val="hlink"/>
                </a:solidFill>
                <a:latin typeface="Open Sans"/>
                <a:ea typeface="Open Sans"/>
                <a:cs typeface="Open Sans"/>
                <a:sym typeface="Open Sans"/>
                <a:hlinkClick action="ppaction://hlinksldjump" r:id="rId10"/>
              </a:rPr>
              <a:t>SCRAMBLED EGG WITH TOMATOES</a:t>
            </a:r>
            <a:r>
              <a:rPr b="1" lang="es" sz="1600">
                <a:solidFill>
                  <a:schemeClr val="dk1"/>
                </a:solidFill>
                <a:latin typeface="Open Sans"/>
                <a:ea typeface="Open Sans"/>
                <a:cs typeface="Open Sans"/>
                <a:sym typeface="Open Sans"/>
              </a:rPr>
              <a:t> </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10	</a:t>
            </a:r>
            <a:r>
              <a:rPr b="1" lang="es" u="sng">
                <a:solidFill>
                  <a:schemeClr val="hlink"/>
                </a:solidFill>
                <a:latin typeface="Open Sans"/>
                <a:ea typeface="Open Sans"/>
                <a:cs typeface="Open Sans"/>
                <a:sym typeface="Open Sans"/>
                <a:hlinkClick action="ppaction://hlinksldjump" r:id="rId11"/>
              </a:rPr>
              <a:t>SWEET POTATOES WITH MARSHMALLOWS</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11	</a:t>
            </a:r>
            <a:r>
              <a:rPr b="1" lang="es" sz="1600" u="sng">
                <a:solidFill>
                  <a:schemeClr val="hlink"/>
                </a:solidFill>
                <a:latin typeface="Open Sans"/>
                <a:ea typeface="Open Sans"/>
                <a:cs typeface="Open Sans"/>
                <a:sym typeface="Open Sans"/>
                <a:hlinkClick action="ppaction://hlinksldjump" r:id="rId12"/>
              </a:rPr>
              <a:t>FANTASTIC FRIED RICE</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3"/>
              </a:rPr>
              <a:t>SPICY ROASTED RED PORK BELLY</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13	</a:t>
            </a:r>
            <a:r>
              <a:rPr b="1" lang="es" sz="1600" u="sng">
                <a:solidFill>
                  <a:schemeClr val="hlink"/>
                </a:solidFill>
                <a:latin typeface="Open Sans"/>
                <a:ea typeface="Open Sans"/>
                <a:cs typeface="Open Sans"/>
                <a:sym typeface="Open Sans"/>
                <a:hlinkClick action="ppaction://hlinksldjump" r:id="rId14"/>
              </a:rPr>
              <a:t>TURKEY CHILI</a:t>
            </a:r>
            <a:endParaRPr>
              <a:solidFill>
                <a:schemeClr val="dk1"/>
              </a:solidFill>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14	</a:t>
            </a:r>
            <a:r>
              <a:rPr b="1" lang="es" sz="1600" u="sng">
                <a:solidFill>
                  <a:schemeClr val="hlink"/>
                </a:solidFill>
                <a:latin typeface="Open Sans"/>
                <a:ea typeface="Open Sans"/>
                <a:cs typeface="Open Sans"/>
                <a:sym typeface="Open Sans"/>
                <a:hlinkClick action="ppaction://hlinksldjump" r:id="rId15"/>
              </a:rPr>
              <a:t>SNAPDRAGON APPLE PIE</a:t>
            </a:r>
            <a:endParaRPr b="1" sz="1500">
              <a:solidFill>
                <a:schemeClr val="accent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p:txBody>
      </p:sp>
      <p:sp>
        <p:nvSpPr>
          <p:cNvPr id="68" name="Google Shape;68;p15"/>
          <p:cNvSpPr txBox="1"/>
          <p:nvPr/>
        </p:nvSpPr>
        <p:spPr>
          <a:xfrm>
            <a:off x="4683500" y="1206925"/>
            <a:ext cx="4350300" cy="3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1"/>
                </a:solidFill>
                <a:latin typeface="Open Sans"/>
                <a:ea typeface="Open Sans"/>
                <a:cs typeface="Open Sans"/>
                <a:sym typeface="Open Sans"/>
              </a:rPr>
              <a:t>15	</a:t>
            </a:r>
            <a:r>
              <a:rPr b="1" lang="es" sz="1600" u="sng">
                <a:solidFill>
                  <a:schemeClr val="hlink"/>
                </a:solidFill>
                <a:latin typeface="Open Sans"/>
                <a:ea typeface="Open Sans"/>
                <a:cs typeface="Open Sans"/>
                <a:sym typeface="Open Sans"/>
                <a:hlinkClick action="ppaction://hlinksldjump" r:id="rId16"/>
              </a:rPr>
              <a:t>TOMATO MOZZARELLA</a:t>
            </a:r>
            <a:endParaRPr b="1" sz="1600">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16	</a:t>
            </a:r>
            <a:r>
              <a:rPr b="1" lang="es" sz="1600" u="sng">
                <a:solidFill>
                  <a:schemeClr val="hlink"/>
                </a:solidFill>
                <a:latin typeface="Open Sans"/>
                <a:ea typeface="Open Sans"/>
                <a:cs typeface="Open Sans"/>
                <a:sym typeface="Open Sans"/>
                <a:hlinkClick action="ppaction://hlinksldjump" r:id="rId17"/>
              </a:rPr>
              <a:t>APPLE CRUMB CAKE</a:t>
            </a:r>
            <a:endParaRPr b="1" sz="1600">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17	</a:t>
            </a:r>
            <a:r>
              <a:rPr b="1" lang="es" sz="1600" u="sng">
                <a:solidFill>
                  <a:schemeClr val="hlink"/>
                </a:solidFill>
                <a:latin typeface="Open Sans"/>
                <a:ea typeface="Open Sans"/>
                <a:cs typeface="Open Sans"/>
                <a:sym typeface="Open Sans"/>
                <a:hlinkClick action="ppaction://hlinksldjump" r:id="rId18"/>
              </a:rPr>
              <a:t>SPAGHETTI</a:t>
            </a:r>
            <a:r>
              <a:rPr b="1" lang="es" sz="1600" u="sng">
                <a:solidFill>
                  <a:schemeClr val="hlink"/>
                </a:solidFill>
                <a:latin typeface="Open Sans"/>
                <a:ea typeface="Open Sans"/>
                <a:cs typeface="Open Sans"/>
                <a:sym typeface="Open Sans"/>
                <a:hlinkClick action="ppaction://hlinksldjump" r:id="rId19"/>
              </a:rPr>
              <a:t> MONSTER</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18	</a:t>
            </a:r>
            <a:r>
              <a:rPr b="1" lang="es" sz="1600" u="sng">
                <a:solidFill>
                  <a:schemeClr val="hlink"/>
                </a:solidFill>
                <a:latin typeface="Open Sans"/>
                <a:ea typeface="Open Sans"/>
                <a:cs typeface="Open Sans"/>
                <a:sym typeface="Open Sans"/>
                <a:hlinkClick action="ppaction://hlinksldjump" r:id="rId20"/>
              </a:rPr>
              <a:t>SPAGHETTI CARBONARA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19	</a:t>
            </a:r>
            <a:r>
              <a:rPr b="1" lang="es" sz="1600" u="sng">
                <a:solidFill>
                  <a:schemeClr val="hlink"/>
                </a:solidFill>
                <a:latin typeface="Open Sans"/>
                <a:ea typeface="Open Sans"/>
                <a:cs typeface="Open Sans"/>
                <a:sym typeface="Open Sans"/>
                <a:hlinkClick action="ppaction://hlinksldjump" r:id="rId21"/>
              </a:rPr>
              <a:t>PORK DUMPLINGS</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a:t>
            </a:r>
            <a:r>
              <a:rPr b="1" lang="es" sz="1600">
                <a:solidFill>
                  <a:schemeClr val="dk1"/>
                </a:solidFill>
                <a:latin typeface="Open Sans"/>
                <a:ea typeface="Open Sans"/>
                <a:cs typeface="Open Sans"/>
                <a:sym typeface="Open Sans"/>
              </a:rPr>
              <a:t>0	</a:t>
            </a:r>
            <a:r>
              <a:rPr b="1" lang="es" sz="1600" u="sng">
                <a:solidFill>
                  <a:schemeClr val="accent5"/>
                </a:solidFill>
                <a:latin typeface="Open Sans"/>
                <a:ea typeface="Open Sans"/>
                <a:cs typeface="Open Sans"/>
                <a:sym typeface="Open Sans"/>
                <a:hlinkClick action="ppaction://hlinksldjump" r:id="rId22"/>
              </a:rPr>
              <a:t>FARRO SALAD</a:t>
            </a:r>
            <a:endParaRPr b="1" sz="1600" u="sng">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21	</a:t>
            </a:r>
            <a:r>
              <a:rPr b="1" lang="es" sz="1600" u="sng">
                <a:solidFill>
                  <a:schemeClr val="accent5"/>
                </a:solidFill>
                <a:latin typeface="Open Sans"/>
                <a:ea typeface="Open Sans"/>
                <a:cs typeface="Open Sans"/>
                <a:sym typeface="Open Sans"/>
                <a:hlinkClick action="ppaction://hlinksldjump" r:id="rId23"/>
              </a:rPr>
              <a:t>TACOS DORADOS</a:t>
            </a:r>
            <a:endParaRPr b="1" sz="1600">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22	</a:t>
            </a:r>
            <a:r>
              <a:rPr b="1" lang="es" sz="1600" u="sng">
                <a:solidFill>
                  <a:schemeClr val="accent5"/>
                </a:solidFill>
                <a:latin typeface="Open Sans"/>
                <a:ea typeface="Open Sans"/>
                <a:cs typeface="Open Sans"/>
                <a:sym typeface="Open Sans"/>
                <a:hlinkClick action="ppaction://hlinksldjump" r:id="rId24"/>
              </a:rPr>
              <a:t>RICE &amp; BEANS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23	</a:t>
            </a:r>
            <a:r>
              <a:rPr b="1" lang="es" sz="1600" u="sng">
                <a:solidFill>
                  <a:schemeClr val="accent5"/>
                </a:solidFill>
                <a:latin typeface="Open Sans"/>
                <a:ea typeface="Open Sans"/>
                <a:cs typeface="Open Sans"/>
                <a:sym typeface="Open Sans"/>
                <a:hlinkClick r:id="rId25"/>
              </a:rPr>
              <a:t>PUMPKIN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24	</a:t>
            </a:r>
            <a:r>
              <a:rPr b="1" lang="es" sz="1600" u="sng">
                <a:solidFill>
                  <a:schemeClr val="hlink"/>
                </a:solidFill>
                <a:latin typeface="Open Sans"/>
                <a:ea typeface="Open Sans"/>
                <a:cs typeface="Open Sans"/>
                <a:sym typeface="Open Sans"/>
                <a:hlinkClick action="ppaction://hlinkshowjump?jump=nextslide"/>
              </a:rPr>
              <a:t>pumpkin breAD</a:t>
            </a:r>
            <a:endParaRPr b="1" sz="1600">
              <a:solidFill>
                <a:srgbClr val="6FA8DC"/>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25	</a:t>
            </a:r>
            <a:r>
              <a:rPr b="1" lang="es" sz="1600" u="sng">
                <a:solidFill>
                  <a:schemeClr val="hlink"/>
                </a:solidFill>
                <a:latin typeface="Open Sans"/>
                <a:ea typeface="Open Sans"/>
                <a:cs typeface="Open Sans"/>
                <a:sym typeface="Open Sans"/>
                <a:hlinkClick action="ppaction://hlinksldjump" r:id="rId26"/>
              </a:rPr>
              <a:t>THE SWEET BALL OF DOUGH</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26     </a:t>
            </a:r>
            <a:r>
              <a:rPr b="1" lang="es" sz="1600" u="sng">
                <a:solidFill>
                  <a:schemeClr val="hlink"/>
                </a:solidFill>
                <a:latin typeface="Open Sans"/>
                <a:ea typeface="Open Sans"/>
                <a:cs typeface="Open Sans"/>
                <a:sym typeface="Open Sans"/>
                <a:hlinkClick action="ppaction://hlinksldjump" r:id="rId27"/>
              </a:rPr>
              <a:t>TOSTADAS</a:t>
            </a:r>
            <a:endParaRPr b="1" sz="1600" u="sng">
              <a:solidFill>
                <a:srgbClr val="76A5AF"/>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latin typeface="Open Sans"/>
                <a:ea typeface="Open Sans"/>
                <a:cs typeface="Open Sans"/>
                <a:sym typeface="Open Sans"/>
              </a:rPr>
              <a:t>27     </a:t>
            </a:r>
            <a:r>
              <a:rPr b="1" lang="es" sz="1600" u="sng">
                <a:solidFill>
                  <a:schemeClr val="hlink"/>
                </a:solidFill>
                <a:latin typeface="Open Sans"/>
                <a:ea typeface="Open Sans"/>
                <a:cs typeface="Open Sans"/>
                <a:sym typeface="Open Sans"/>
                <a:hlinkClick action="ppaction://hlinksldjump" r:id="rId28"/>
              </a:rPr>
              <a:t>GREEN PASTA</a:t>
            </a:r>
            <a:endParaRPr b="1" sz="16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29"/>
              </a:rPr>
              <a:t>PESTO AND TORTOLINI</a:t>
            </a:r>
            <a:endParaRPr b="1" sz="1600" u="sng">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Bell Pepper</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300">
                <a:solidFill>
                  <a:schemeClr val="dk1"/>
                </a:solidFill>
              </a:rPr>
              <a:t>My spotlight ingredient is red bell pepper. A sweet crunchy fruit that comes in all different colors. For the recipe I am doing the color red goes nicely with it. This fruit can be grown indoors until it turns into a more sturdy plant. Then you can put it out in the warmer months. There is no specific time to harvest. Just pick when the fruit is a suitable size for you. Red and green bell peppers contain high amounts of vitamin c and vitamin a. Red peppers also contain appropriate amounts of iron and potassium. </a:t>
            </a:r>
            <a:endParaRPr sz="1300">
              <a:solidFill>
                <a:schemeClr val="dk1"/>
              </a:solidFill>
            </a:endParaRPr>
          </a:p>
          <a:p>
            <a:pPr indent="0" lvl="0" marL="0" rtl="0" algn="l">
              <a:spcBef>
                <a:spcPts val="500"/>
              </a:spcBef>
              <a:spcAft>
                <a:spcPts val="0"/>
              </a:spcAft>
              <a:buClr>
                <a:schemeClr val="dk1"/>
              </a:buClr>
              <a:buSzPts val="1100"/>
              <a:buFont typeface="Arial"/>
              <a:buNone/>
            </a:pPr>
            <a:r>
              <a:rPr lang="es" sz="1200">
                <a:solidFill>
                  <a:schemeClr val="dk1"/>
                </a:solidFill>
              </a:rPr>
              <a:t> </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sz="1100"/>
          </a:p>
        </p:txBody>
      </p:sp>
      <p:sp>
        <p:nvSpPr>
          <p:cNvPr id="353" name="Google Shape;353;p4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300">
                <a:solidFill>
                  <a:schemeClr val="dk1"/>
                </a:solidFill>
              </a:rPr>
              <a:t>This recipe is a meal that my whole family can eat. Since I am allergic to gluten and my dad also has foods that he cannot eat this is like a comfort food to the family. It has something for everyone. Beans for me, healthy bell peppers for my mom, not to spicy for my brother, and turkey for my dad. It is a meal with a little bit of everything.</a:t>
            </a:r>
            <a:endParaRPr b="1" sz="1300">
              <a:solidFill>
                <a:schemeClr val="dk1"/>
              </a:solidFill>
            </a:endParaRPr>
          </a:p>
          <a:p>
            <a:pPr indent="0" lvl="0" marL="0" rtl="0" algn="l">
              <a:spcBef>
                <a:spcPts val="50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p>
        </p:txBody>
      </p:sp>
      <p:pic>
        <p:nvPicPr>
          <p:cNvPr id="354" name="Google Shape;354;p42"/>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355" name="Google Shape;355;p42"/>
          <p:cNvPicPr preferRelativeResize="0"/>
          <p:nvPr/>
        </p:nvPicPr>
        <p:blipFill rotWithShape="1">
          <a:blip r:embed="rId4">
            <a:alphaModFix/>
          </a:blip>
          <a:srcRect b="23013" l="0" r="0" t="23013"/>
          <a:stretch/>
        </p:blipFill>
        <p:spPr>
          <a:xfrm>
            <a:off x="4619450" y="2655200"/>
            <a:ext cx="4437900" cy="2395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3"/>
          <p:cNvSpPr txBox="1"/>
          <p:nvPr/>
        </p:nvSpPr>
        <p:spPr>
          <a:xfrm>
            <a:off x="3319600" y="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SnapDragon Apple Pie</a:t>
            </a:r>
            <a:endParaRPr sz="3000"/>
          </a:p>
        </p:txBody>
      </p:sp>
      <p:sp>
        <p:nvSpPr>
          <p:cNvPr id="361" name="Google Shape;361;p43"/>
          <p:cNvSpPr txBox="1"/>
          <p:nvPr/>
        </p:nvSpPr>
        <p:spPr>
          <a:xfrm>
            <a:off x="3365225" y="435900"/>
            <a:ext cx="5751000" cy="360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Stella Dichiaro</a:t>
            </a:r>
            <a:endParaRPr sz="600"/>
          </a:p>
        </p:txBody>
      </p:sp>
      <p:sp>
        <p:nvSpPr>
          <p:cNvPr id="362" name="Google Shape;362;p43"/>
          <p:cNvSpPr txBox="1"/>
          <p:nvPr/>
        </p:nvSpPr>
        <p:spPr>
          <a:xfrm>
            <a:off x="3365225" y="708625"/>
            <a:ext cx="2025000" cy="233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363" name="Google Shape;363;p43"/>
          <p:cNvSpPr txBox="1"/>
          <p:nvPr/>
        </p:nvSpPr>
        <p:spPr>
          <a:xfrm>
            <a:off x="6998300" y="672025"/>
            <a:ext cx="2025000" cy="270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to 8 people</a:t>
            </a:r>
            <a:endParaRPr i="1" sz="600"/>
          </a:p>
        </p:txBody>
      </p:sp>
      <p:grpSp>
        <p:nvGrpSpPr>
          <p:cNvPr id="364" name="Google Shape;364;p43"/>
          <p:cNvGrpSpPr/>
          <p:nvPr/>
        </p:nvGrpSpPr>
        <p:grpSpPr>
          <a:xfrm>
            <a:off x="3473100" y="796500"/>
            <a:ext cx="5606550" cy="1356599"/>
            <a:chOff x="3366825" y="1283016"/>
            <a:chExt cx="5606550" cy="1401300"/>
          </a:xfrm>
        </p:grpSpPr>
        <p:sp>
          <p:nvSpPr>
            <p:cNvPr id="365" name="Google Shape;365;p43"/>
            <p:cNvSpPr txBox="1"/>
            <p:nvPr/>
          </p:nvSpPr>
          <p:spPr>
            <a:xfrm>
              <a:off x="3366825" y="1283016"/>
              <a:ext cx="2619900" cy="14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2100" lvl="0" marL="457200" rtl="0" algn="l">
                <a:spcBef>
                  <a:spcPts val="0"/>
                </a:spcBef>
                <a:spcAft>
                  <a:spcPts val="0"/>
                </a:spcAft>
                <a:buClr>
                  <a:schemeClr val="dk1"/>
                </a:buClr>
                <a:buSzPts val="1000"/>
                <a:buFont typeface="Times New Roman"/>
                <a:buChar char="●"/>
              </a:pPr>
              <a:r>
                <a:rPr b="1" lang="es" sz="1000">
                  <a:solidFill>
                    <a:schemeClr val="dk1"/>
                  </a:solidFill>
                </a:rPr>
                <a:t>F</a:t>
              </a:r>
              <a:r>
                <a:rPr lang="es" sz="900">
                  <a:solidFill>
                    <a:schemeClr val="dk1"/>
                  </a:solidFill>
                </a:rPr>
                <a:t>our to Five snapdragon apples </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tablespoon of ground cinnamon</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tablespoon of ground nutmeg</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Lemon juice </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cup of sugar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2 1/2 cups all-purpose flour plus more to dust, *measured correctly</a:t>
              </a:r>
              <a:endParaRPr sz="900">
                <a:solidFill>
                  <a:schemeClr val="dk1"/>
                </a:solidFill>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66" name="Google Shape;366;p43"/>
            <p:cNvSpPr txBox="1"/>
            <p:nvPr/>
          </p:nvSpPr>
          <p:spPr>
            <a:xfrm>
              <a:off x="6179175" y="1453634"/>
              <a:ext cx="2794200" cy="12210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SzPts val="900"/>
                <a:buChar char="●"/>
              </a:pPr>
              <a:r>
                <a:rPr lang="es" sz="900"/>
                <a:t>2 1/2 cups all-purpose flour plus more to dust, *measured correctly</a:t>
              </a:r>
              <a:endParaRPr sz="900"/>
            </a:p>
            <a:p>
              <a:pPr indent="-285750" lvl="0" marL="457200" rtl="0" algn="l">
                <a:spcBef>
                  <a:spcPts val="0"/>
                </a:spcBef>
                <a:spcAft>
                  <a:spcPts val="0"/>
                </a:spcAft>
                <a:buSzPts val="900"/>
                <a:buChar char="●"/>
              </a:pPr>
              <a:r>
                <a:rPr lang="es" sz="900"/>
                <a:t>1/2 Tbsp granulated sugar</a:t>
              </a:r>
              <a:endParaRPr sz="900"/>
            </a:p>
            <a:p>
              <a:pPr indent="-285750" lvl="0" marL="457200" rtl="0" algn="l">
                <a:spcBef>
                  <a:spcPts val="0"/>
                </a:spcBef>
                <a:spcAft>
                  <a:spcPts val="0"/>
                </a:spcAft>
                <a:buSzPts val="900"/>
                <a:buChar char="●"/>
              </a:pPr>
              <a:r>
                <a:rPr lang="es" sz="900"/>
                <a:t>1/2 tsp sea salt</a:t>
              </a:r>
              <a:endParaRPr sz="900"/>
            </a:p>
            <a:p>
              <a:pPr indent="-285750" lvl="0" marL="457200" rtl="0" algn="l">
                <a:spcBef>
                  <a:spcPts val="0"/>
                </a:spcBef>
                <a:spcAft>
                  <a:spcPts val="0"/>
                </a:spcAft>
                <a:buSzPts val="900"/>
                <a:buChar char="●"/>
              </a:pPr>
              <a:r>
                <a:rPr lang="es" sz="900"/>
                <a:t>1/2 lb COLD unsalted butter (2 sticks) diced into 1/4" pieces</a:t>
              </a:r>
              <a:endParaRPr sz="900"/>
            </a:p>
            <a:p>
              <a:pPr indent="-285750" lvl="0" marL="457200" rtl="0" algn="l">
                <a:spcBef>
                  <a:spcPts val="0"/>
                </a:spcBef>
                <a:spcAft>
                  <a:spcPts val="0"/>
                </a:spcAft>
                <a:buSzPts val="900"/>
                <a:buChar char="●"/>
              </a:pPr>
              <a:r>
                <a:rPr lang="es" sz="900"/>
                <a:t>6 Tbsp ice water (6 to 7 Tbsp)</a:t>
              </a:r>
              <a:endParaRPr sz="900"/>
            </a:p>
            <a:p>
              <a:pPr indent="0" lvl="0" marL="457200" rtl="0" algn="l">
                <a:spcBef>
                  <a:spcPts val="0"/>
                </a:spcBef>
                <a:spcAft>
                  <a:spcPts val="0"/>
                </a:spcAft>
                <a:buNone/>
              </a:pPr>
              <a:r>
                <a:t/>
              </a:r>
              <a:endParaRPr sz="900"/>
            </a:p>
          </p:txBody>
        </p:sp>
      </p:grpSp>
      <p:sp>
        <p:nvSpPr>
          <p:cNvPr id="367" name="Google Shape;367;p43"/>
          <p:cNvSpPr txBox="1"/>
          <p:nvPr/>
        </p:nvSpPr>
        <p:spPr>
          <a:xfrm>
            <a:off x="3363275" y="2017650"/>
            <a:ext cx="3004800" cy="28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79400" lvl="0" marL="457200" rtl="0" algn="l">
              <a:spcBef>
                <a:spcPts val="0"/>
              </a:spcBef>
              <a:spcAft>
                <a:spcPts val="0"/>
              </a:spcAft>
              <a:buClr>
                <a:schemeClr val="dk1"/>
              </a:buClr>
              <a:buSzPts val="800"/>
              <a:buAutoNum type="arabicPeriod"/>
            </a:pPr>
            <a:r>
              <a:rPr lang="es" sz="800">
                <a:solidFill>
                  <a:schemeClr val="dk1"/>
                </a:solidFill>
              </a:rPr>
              <a:t>Place flour, sugar and salt into the bowl of a food processor and pulse a few times to combine.</a:t>
            </a:r>
            <a:endParaRPr sz="800">
              <a:solidFill>
                <a:schemeClr val="dk1"/>
              </a:solidFill>
            </a:endParaRPr>
          </a:p>
          <a:p>
            <a:pPr indent="-279400" lvl="0" marL="457200" rtl="0" algn="l">
              <a:spcBef>
                <a:spcPts val="0"/>
              </a:spcBef>
              <a:spcAft>
                <a:spcPts val="0"/>
              </a:spcAft>
              <a:buClr>
                <a:schemeClr val="dk1"/>
              </a:buClr>
              <a:buSzPts val="800"/>
              <a:buAutoNum type="arabicPeriod"/>
            </a:pPr>
            <a:r>
              <a:rPr lang="es" sz="800">
                <a:solidFill>
                  <a:schemeClr val="dk1"/>
                </a:solidFill>
              </a:rPr>
              <a:t>Add cold diced butter and pulse the mixture until coarse crumbs form with some pea-sized pieces then stop mixing. Mixture should remain dry and powdery. </a:t>
            </a:r>
            <a:endParaRPr sz="800">
              <a:solidFill>
                <a:schemeClr val="dk1"/>
              </a:solidFill>
            </a:endParaRPr>
          </a:p>
          <a:p>
            <a:pPr indent="-279400" lvl="0" marL="457200" rtl="0" algn="l">
              <a:spcBef>
                <a:spcPts val="0"/>
              </a:spcBef>
              <a:spcAft>
                <a:spcPts val="0"/>
              </a:spcAft>
              <a:buClr>
                <a:schemeClr val="dk1"/>
              </a:buClr>
              <a:buSzPts val="800"/>
              <a:buAutoNum type="arabicPeriod"/>
            </a:pPr>
            <a:r>
              <a:rPr lang="es" sz="800">
                <a:solidFill>
                  <a:schemeClr val="dk1"/>
                </a:solidFill>
              </a:rPr>
              <a:t>Add 6 Tbsp ice water and pulse just until moist clumps or small balls form. Press a piece of dough between your fingertips and if the dough sticks together, you have added enough water. If not, add more water a teaspoon full at a time. (Be careful not to add too much water or the dough will be sticky and difficult to roll out.)</a:t>
            </a:r>
            <a:endParaRPr sz="800">
              <a:solidFill>
                <a:schemeClr val="dk1"/>
              </a:solidFill>
            </a:endParaRPr>
          </a:p>
          <a:p>
            <a:pPr indent="-279400" lvl="0" marL="457200" rtl="0" algn="l">
              <a:spcBef>
                <a:spcPts val="0"/>
              </a:spcBef>
              <a:spcAft>
                <a:spcPts val="0"/>
              </a:spcAft>
              <a:buClr>
                <a:schemeClr val="dk1"/>
              </a:buClr>
              <a:buSzPts val="800"/>
              <a:buAutoNum type="arabicPeriod"/>
            </a:pPr>
            <a:r>
              <a:rPr lang="es" sz="800">
                <a:solidFill>
                  <a:schemeClr val="dk1"/>
                </a:solidFill>
              </a:rPr>
              <a:t>Transfer dough to a clean work surface, and gather dough together into a ball (it should not be smooth and DO NOT knead the dough). Divide dough in half and flatten to form 2 disks. Cover with plastic wrap and refrigerate 1 hour </a:t>
            </a:r>
            <a:endParaRPr sz="800">
              <a:solidFill>
                <a:schemeClr val="dk1"/>
              </a:solidFill>
            </a:endParaRPr>
          </a:p>
          <a:p>
            <a:pPr indent="-279400" lvl="0" marL="457200" rtl="0" algn="l">
              <a:spcBef>
                <a:spcPts val="0"/>
              </a:spcBef>
              <a:spcAft>
                <a:spcPts val="0"/>
              </a:spcAft>
              <a:buClr>
                <a:srgbClr val="333333"/>
              </a:buClr>
              <a:buSzPts val="800"/>
              <a:buAutoNum type="arabicPeriod"/>
            </a:pPr>
            <a:r>
              <a:rPr lang="es" sz="800">
                <a:solidFill>
                  <a:schemeClr val="dk1"/>
                </a:solidFill>
              </a:rPr>
              <a:t>Peel, core and slice your apples *make sure to slice the apples thin.</a:t>
            </a:r>
            <a:endParaRPr sz="800">
              <a:solidFill>
                <a:schemeClr val="dk1"/>
              </a:solidFill>
            </a:endParaRPr>
          </a:p>
          <a:p>
            <a:pPr indent="-279400" lvl="0" marL="457200" rtl="0" algn="l">
              <a:spcBef>
                <a:spcPts val="0"/>
              </a:spcBef>
              <a:spcAft>
                <a:spcPts val="0"/>
              </a:spcAft>
              <a:buClr>
                <a:schemeClr val="dk1"/>
              </a:buClr>
              <a:buSzPts val="800"/>
              <a:buAutoNum type="arabicPeriod"/>
            </a:pPr>
            <a:r>
              <a:rPr lang="es" sz="800">
                <a:solidFill>
                  <a:schemeClr val="dk1"/>
                </a:solidFill>
              </a:rPr>
              <a:t>Put the apples into a big bowl and add the cinnamon, sugar, and nutmeg. </a:t>
            </a:r>
            <a:endParaRPr sz="800">
              <a:solidFill>
                <a:schemeClr val="dk1"/>
              </a:solidFill>
            </a:endParaRPr>
          </a:p>
          <a:p>
            <a:pPr indent="0" lvl="0" marL="457200" rtl="0" algn="l">
              <a:spcBef>
                <a:spcPts val="500"/>
              </a:spcBef>
              <a:spcAft>
                <a:spcPts val="0"/>
              </a:spcAft>
              <a:buNone/>
            </a:pPr>
            <a:r>
              <a:t/>
            </a:r>
            <a:endParaRPr sz="800"/>
          </a:p>
          <a:p>
            <a:pPr indent="0" lvl="0" marL="457200" marR="0" rtl="0" algn="l">
              <a:lnSpc>
                <a:spcPct val="100000"/>
              </a:lnSpc>
              <a:spcBef>
                <a:spcPts val="600"/>
              </a:spcBef>
              <a:spcAft>
                <a:spcPts val="0"/>
              </a:spcAft>
              <a:buNone/>
            </a:pPr>
            <a:r>
              <a:t/>
            </a:r>
            <a:endParaRPr sz="800"/>
          </a:p>
          <a:p>
            <a:pPr indent="0" lvl="0" marL="457200" marR="0" rtl="0" algn="l">
              <a:lnSpc>
                <a:spcPct val="100000"/>
              </a:lnSpc>
              <a:spcBef>
                <a:spcPts val="600"/>
              </a:spcBef>
              <a:spcAft>
                <a:spcPts val="0"/>
              </a:spcAft>
              <a:buNone/>
            </a:pPr>
            <a:r>
              <a:t/>
            </a:r>
            <a:endParaRPr sz="800"/>
          </a:p>
          <a:p>
            <a:pPr indent="0" lvl="0" marL="0" marR="0" rtl="0" algn="l">
              <a:lnSpc>
                <a:spcPct val="100000"/>
              </a:lnSpc>
              <a:spcBef>
                <a:spcPts val="600"/>
              </a:spcBef>
              <a:spcAft>
                <a:spcPts val="0"/>
              </a:spcAft>
              <a:buClr>
                <a:srgbClr val="000000"/>
              </a:buClr>
              <a:buFont typeface="Arial"/>
              <a:buNone/>
            </a:pPr>
            <a:r>
              <a:t/>
            </a:r>
            <a:endParaRPr i="0" sz="800" u="none" cap="none" strike="noStrike">
              <a:solidFill>
                <a:srgbClr val="000000"/>
              </a:solidFill>
              <a:latin typeface="Open Sans"/>
              <a:ea typeface="Open Sans"/>
              <a:cs typeface="Open Sans"/>
              <a:sym typeface="Open Sans"/>
            </a:endParaRPr>
          </a:p>
        </p:txBody>
      </p:sp>
      <p:pic>
        <p:nvPicPr>
          <p:cNvPr id="368" name="Google Shape;368;p43"/>
          <p:cNvPicPr preferRelativeResize="0"/>
          <p:nvPr/>
        </p:nvPicPr>
        <p:blipFill>
          <a:blip r:embed="rId3">
            <a:alphaModFix/>
          </a:blip>
          <a:stretch>
            <a:fillRect/>
          </a:stretch>
        </p:blipFill>
        <p:spPr>
          <a:xfrm>
            <a:off x="4350" y="0"/>
            <a:ext cx="3276300" cy="3276300"/>
          </a:xfrm>
          <a:prstGeom prst="rect">
            <a:avLst/>
          </a:prstGeom>
          <a:noFill/>
          <a:ln>
            <a:noFill/>
          </a:ln>
        </p:spPr>
      </p:pic>
      <p:sp>
        <p:nvSpPr>
          <p:cNvPr id="369" name="Google Shape;369;p43"/>
          <p:cNvSpPr txBox="1"/>
          <p:nvPr/>
        </p:nvSpPr>
        <p:spPr>
          <a:xfrm>
            <a:off x="6448750" y="2276400"/>
            <a:ext cx="2619900" cy="22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800"/>
              <a:t>7. Add squirts of lemon juice frequently, so apples don’t brown. </a:t>
            </a:r>
            <a:endParaRPr sz="800"/>
          </a:p>
          <a:p>
            <a:pPr indent="0" lvl="0" marL="0" rtl="0" algn="l">
              <a:spcBef>
                <a:spcPts val="0"/>
              </a:spcBef>
              <a:spcAft>
                <a:spcPts val="0"/>
              </a:spcAft>
              <a:buClr>
                <a:schemeClr val="dk1"/>
              </a:buClr>
              <a:buSzPts val="1100"/>
              <a:buFont typeface="Arial"/>
              <a:buNone/>
            </a:pPr>
            <a:r>
              <a:rPr lang="es" sz="800"/>
              <a:t>8. Divide the dough into two separate even, pieces.  9. Roll out both of the doughs until about ¼ and inch thick</a:t>
            </a:r>
            <a:endParaRPr sz="800"/>
          </a:p>
          <a:p>
            <a:pPr indent="0" lvl="0" marL="0" rtl="0" algn="l">
              <a:spcBef>
                <a:spcPts val="0"/>
              </a:spcBef>
              <a:spcAft>
                <a:spcPts val="0"/>
              </a:spcAft>
              <a:buClr>
                <a:schemeClr val="dk1"/>
              </a:buClr>
              <a:buSzPts val="1100"/>
              <a:buFont typeface="Arial"/>
              <a:buNone/>
            </a:pPr>
            <a:r>
              <a:rPr lang="es" sz="800"/>
              <a:t>10. Then lay one on the bottom of the pie tin. Use the rolling pin to help with laying it on.</a:t>
            </a:r>
            <a:endParaRPr sz="800"/>
          </a:p>
          <a:p>
            <a:pPr indent="0" lvl="0" marL="0" rtl="0" algn="l">
              <a:spcBef>
                <a:spcPts val="0"/>
              </a:spcBef>
              <a:spcAft>
                <a:spcPts val="0"/>
              </a:spcAft>
              <a:buClr>
                <a:schemeClr val="dk1"/>
              </a:buClr>
              <a:buSzPts val="1100"/>
              <a:buFont typeface="Arial"/>
              <a:buNone/>
            </a:pPr>
            <a:r>
              <a:rPr lang="es" sz="800"/>
              <a:t>11. Add all the apples.</a:t>
            </a:r>
            <a:endParaRPr sz="800"/>
          </a:p>
          <a:p>
            <a:pPr indent="0" lvl="0" marL="0" rtl="0" algn="l">
              <a:spcBef>
                <a:spcPts val="0"/>
              </a:spcBef>
              <a:spcAft>
                <a:spcPts val="0"/>
              </a:spcAft>
              <a:buClr>
                <a:schemeClr val="dk1"/>
              </a:buClr>
              <a:buSzPts val="1100"/>
              <a:buFont typeface="Arial"/>
              <a:buNone/>
            </a:pPr>
            <a:r>
              <a:rPr lang="es" sz="800"/>
              <a:t>12. Lay the second pie crust on the top of the apples</a:t>
            </a:r>
            <a:endParaRPr sz="800"/>
          </a:p>
          <a:p>
            <a:pPr indent="0" lvl="0" marL="0" rtl="0" algn="l">
              <a:spcBef>
                <a:spcPts val="0"/>
              </a:spcBef>
              <a:spcAft>
                <a:spcPts val="0"/>
              </a:spcAft>
              <a:buClr>
                <a:schemeClr val="dk1"/>
              </a:buClr>
              <a:buSzPts val="1100"/>
              <a:buFont typeface="Arial"/>
              <a:buNone/>
            </a:pPr>
            <a:r>
              <a:rPr lang="es" sz="800"/>
              <a:t>13. Use a fork to make indents all along the sides of the pie tin. </a:t>
            </a:r>
            <a:endParaRPr sz="800"/>
          </a:p>
          <a:p>
            <a:pPr indent="0" lvl="0" marL="0" rtl="0" algn="l">
              <a:spcBef>
                <a:spcPts val="0"/>
              </a:spcBef>
              <a:spcAft>
                <a:spcPts val="0"/>
              </a:spcAft>
              <a:buClr>
                <a:schemeClr val="dk1"/>
              </a:buClr>
              <a:buSzPts val="1100"/>
              <a:buFont typeface="Arial"/>
              <a:buNone/>
            </a:pPr>
            <a:r>
              <a:rPr lang="es" sz="800"/>
              <a:t>14. Take a knife and make four slits about and inch long, on top of the the pie.</a:t>
            </a:r>
            <a:endParaRPr sz="800"/>
          </a:p>
          <a:p>
            <a:pPr indent="0" lvl="0" marL="0" rtl="0" algn="l">
              <a:spcBef>
                <a:spcPts val="0"/>
              </a:spcBef>
              <a:spcAft>
                <a:spcPts val="0"/>
              </a:spcAft>
              <a:buClr>
                <a:schemeClr val="dk1"/>
              </a:buClr>
              <a:buSzPts val="1100"/>
              <a:buFont typeface="Arial"/>
              <a:buNone/>
            </a:pPr>
            <a:r>
              <a:rPr lang="es" sz="800"/>
              <a:t>15. Stick in oven at 420 degrees fahrenheit wait till crust is golden brown so about fifteen to twenty minutes </a:t>
            </a:r>
            <a:endParaRPr sz="800"/>
          </a:p>
          <a:p>
            <a:pPr indent="0" lvl="0" marL="0" rtl="0" algn="l">
              <a:spcBef>
                <a:spcPts val="0"/>
              </a:spcBef>
              <a:spcAft>
                <a:spcPts val="0"/>
              </a:spcAft>
              <a:buClr>
                <a:schemeClr val="dk1"/>
              </a:buClr>
              <a:buSzPts val="1100"/>
              <a:buFont typeface="Arial"/>
              <a:buNone/>
            </a:pPr>
            <a:r>
              <a:rPr lang="es" sz="800"/>
              <a:t>16. Then turn the oven down to 350 degrees fahrenheit and bake till apples are soft (Another forty to forty five minutes) </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None/>
            </a:pPr>
            <a:r>
              <a:t/>
            </a:r>
            <a:endParaRPr sz="800"/>
          </a:p>
        </p:txBody>
      </p:sp>
      <p:pic>
        <p:nvPicPr>
          <p:cNvPr id="370" name="Google Shape;370;p43"/>
          <p:cNvPicPr preferRelativeResize="0"/>
          <p:nvPr/>
        </p:nvPicPr>
        <p:blipFill rotWithShape="1">
          <a:blip r:embed="rId4">
            <a:alphaModFix/>
          </a:blip>
          <a:srcRect b="8256" l="0" r="0" t="8264"/>
          <a:stretch/>
        </p:blipFill>
        <p:spPr>
          <a:xfrm>
            <a:off x="6300" y="3377400"/>
            <a:ext cx="3276302" cy="1766096"/>
          </a:xfrm>
          <a:prstGeom prst="rect">
            <a:avLst/>
          </a:prstGeom>
          <a:noFill/>
          <a:ln>
            <a:noFill/>
          </a:ln>
        </p:spPr>
      </p:pic>
      <p:sp>
        <p:nvSpPr>
          <p:cNvPr id="371" name="Google Shape;371;p43">
            <a:hlinkClick action="ppaction://hlinksldjump" r:id="rId5"/>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44"/>
          <p:cNvSpPr txBox="1"/>
          <p:nvPr/>
        </p:nvSpPr>
        <p:spPr>
          <a:xfrm>
            <a:off x="2994125" y="88362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chemeClr val="dk1"/>
              </a:buClr>
              <a:buSzPts val="1100"/>
              <a:buFont typeface="Arial"/>
              <a:buNone/>
            </a:pPr>
            <a:r>
              <a:rPr b="1" lang="es" sz="1200"/>
              <a:t>Health benefits</a:t>
            </a:r>
            <a:r>
              <a:rPr b="1" lang="es" sz="1200">
                <a:latin typeface="Times New Roman"/>
                <a:ea typeface="Times New Roman"/>
                <a:cs typeface="Times New Roman"/>
                <a:sym typeface="Times New Roman"/>
              </a:rPr>
              <a:t>:</a:t>
            </a:r>
            <a:endParaRPr b="1" sz="1200">
              <a:latin typeface="Times New Roman"/>
              <a:ea typeface="Times New Roman"/>
              <a:cs typeface="Times New Roman"/>
              <a:sym typeface="Times New Roman"/>
            </a:endParaRPr>
          </a:p>
          <a:p>
            <a:pPr indent="0" lvl="0" marL="0" marR="0" rtl="0" algn="l">
              <a:lnSpc>
                <a:spcPct val="130000"/>
              </a:lnSpc>
              <a:spcBef>
                <a:spcPts val="1200"/>
              </a:spcBef>
              <a:spcAft>
                <a:spcPts val="0"/>
              </a:spcAft>
              <a:buClr>
                <a:schemeClr val="dk1"/>
              </a:buClr>
              <a:buSzPts val="1100"/>
              <a:buFont typeface="Arial"/>
              <a:buNone/>
            </a:pPr>
            <a:r>
              <a:rPr lang="es" sz="1200"/>
              <a:t>Dragon snap apples are really healthy and are really good just by them self. They don't need to be in a fancy dish to be good. Dragon snap apples can help with lower risk of cancer, and diabetes. They are a really good source of energy too. They are a really healthy fruit and delicious. They are perfect for an afternoon snack. As they say “an apple a day keeps the doctor away.”</a:t>
            </a:r>
            <a:endParaRPr sz="1200"/>
          </a:p>
          <a:p>
            <a:pPr indent="0" lvl="0" marL="0" marR="0" rtl="0" algn="l">
              <a:lnSpc>
                <a:spcPct val="130000"/>
              </a:lnSpc>
              <a:spcBef>
                <a:spcPts val="1200"/>
              </a:spcBef>
              <a:spcAft>
                <a:spcPts val="0"/>
              </a:spcAft>
              <a:buClr>
                <a:schemeClr val="dk1"/>
              </a:buClr>
              <a:buSzPts val="1100"/>
              <a:buFont typeface="Arial"/>
              <a:buNone/>
            </a:pPr>
            <a:r>
              <a:t/>
            </a:r>
            <a:endParaRPr sz="1200">
              <a:latin typeface="Times New Roman"/>
              <a:ea typeface="Times New Roman"/>
              <a:cs typeface="Times New Roman"/>
              <a:sym typeface="Times New Roman"/>
            </a:endParaRPr>
          </a:p>
        </p:txBody>
      </p:sp>
      <p:sp>
        <p:nvSpPr>
          <p:cNvPr id="377" name="Google Shape;377;p44"/>
          <p:cNvSpPr txBox="1"/>
          <p:nvPr/>
        </p:nvSpPr>
        <p:spPr>
          <a:xfrm>
            <a:off x="108225" y="39425"/>
            <a:ext cx="5368200" cy="84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Dragon Snap Apples</a:t>
            </a:r>
            <a:endParaRPr b="1" i="0" sz="2300" u="none" cap="none" strike="noStrike">
              <a:solidFill>
                <a:srgbClr val="000000"/>
              </a:solidFill>
              <a:latin typeface="Open Sans"/>
              <a:ea typeface="Open Sans"/>
              <a:cs typeface="Open Sans"/>
              <a:sym typeface="Open Sans"/>
            </a:endParaRPr>
          </a:p>
        </p:txBody>
      </p:sp>
      <p:sp>
        <p:nvSpPr>
          <p:cNvPr id="378" name="Google Shape;378;p44"/>
          <p:cNvSpPr txBox="1"/>
          <p:nvPr/>
        </p:nvSpPr>
        <p:spPr>
          <a:xfrm>
            <a:off x="193000" y="883625"/>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200"/>
              <a:t>All about my spotlight ingredient:</a:t>
            </a:r>
            <a:endParaRPr b="1" sz="1200"/>
          </a:p>
          <a:p>
            <a:pPr indent="457200" lvl="0" marL="0" marR="0" rtl="0" algn="l">
              <a:lnSpc>
                <a:spcPct val="115000"/>
              </a:lnSpc>
              <a:spcBef>
                <a:spcPts val="1200"/>
              </a:spcBef>
              <a:spcAft>
                <a:spcPts val="0"/>
              </a:spcAft>
              <a:buClr>
                <a:schemeClr val="dk1"/>
              </a:buClr>
              <a:buSzPts val="1100"/>
              <a:buFont typeface="Arial"/>
              <a:buNone/>
            </a:pPr>
            <a:r>
              <a:rPr lang="es" sz="1200"/>
              <a:t>My spotlight ingredient is dragon snap apples! Dragon snap apples are a golden red. They are sweet and tangy, and just perfect for apple pie. The part of the plant that dragon snap apples are the fruit. Apples take about 10 years until they can be harvested. In the fruits life cycle it is usually harvested when it is at the</a:t>
            </a:r>
            <a:r>
              <a:rPr lang="es"/>
              <a:t> </a:t>
            </a:r>
            <a:r>
              <a:rPr lang="es" sz="1200"/>
              <a:t>stage fruiting plant. </a:t>
            </a:r>
            <a:endParaRPr sz="1200"/>
          </a:p>
          <a:p>
            <a:pPr indent="0" lvl="0" marL="0" marR="0" rtl="0" algn="l">
              <a:lnSpc>
                <a:spcPct val="115000"/>
              </a:lnSpc>
              <a:spcBef>
                <a:spcPts val="12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15000"/>
              </a:lnSpc>
              <a:spcBef>
                <a:spcPts val="1200"/>
              </a:spcBef>
              <a:spcAft>
                <a:spcPts val="0"/>
              </a:spcAft>
              <a:buClr>
                <a:srgbClr val="222222"/>
              </a:buClr>
              <a:buFont typeface="Arial"/>
              <a:buNone/>
            </a:pPr>
            <a:r>
              <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id="379" name="Google Shape;379;p44"/>
          <p:cNvPicPr preferRelativeResize="0"/>
          <p:nvPr/>
        </p:nvPicPr>
        <p:blipFill rotWithShape="1">
          <a:blip r:embed="rId3">
            <a:alphaModFix/>
          </a:blip>
          <a:srcRect b="0" l="27777" r="27777" t="0"/>
          <a:stretch/>
        </p:blipFill>
        <p:spPr>
          <a:xfrm>
            <a:off x="5715000" y="-26550"/>
            <a:ext cx="342900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Google Shape;384;p45"/>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385" name="Google Shape;385;p45"/>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i="1" lang="es" sz="3900">
                <a:latin typeface="Open Sans"/>
                <a:ea typeface="Open Sans"/>
                <a:cs typeface="Open Sans"/>
                <a:sym typeface="Open Sans"/>
              </a:rPr>
              <a:t>Tomato Mozzarella</a:t>
            </a:r>
            <a:endParaRPr i="1" sz="800"/>
          </a:p>
        </p:txBody>
      </p:sp>
      <p:sp>
        <p:nvSpPr>
          <p:cNvPr id="386" name="Google Shape;386;p45"/>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Char char="●"/>
            </a:pPr>
            <a:r>
              <a:rPr lang="es" sz="1600"/>
              <a:t>baby tomatoes</a:t>
            </a:r>
            <a:endParaRPr sz="1600"/>
          </a:p>
          <a:p>
            <a:pPr indent="-330200" lvl="0" marL="457200" marR="0" rtl="0" algn="l">
              <a:lnSpc>
                <a:spcPct val="100000"/>
              </a:lnSpc>
              <a:spcBef>
                <a:spcPts val="0"/>
              </a:spcBef>
              <a:spcAft>
                <a:spcPts val="0"/>
              </a:spcAft>
              <a:buSzPts val="1600"/>
              <a:buChar char="●"/>
            </a:pPr>
            <a:r>
              <a:rPr lang="es" sz="1600"/>
              <a:t>balsamic vinegar</a:t>
            </a:r>
            <a:endParaRPr sz="1600"/>
          </a:p>
          <a:p>
            <a:pPr indent="-330200" lvl="0" marL="457200" marR="0" rtl="0" algn="l">
              <a:lnSpc>
                <a:spcPct val="100000"/>
              </a:lnSpc>
              <a:spcBef>
                <a:spcPts val="0"/>
              </a:spcBef>
              <a:spcAft>
                <a:spcPts val="0"/>
              </a:spcAft>
              <a:buSzPts val="1600"/>
              <a:buChar char="●"/>
            </a:pPr>
            <a:r>
              <a:rPr lang="es" sz="1600"/>
              <a:t>Mozzarella</a:t>
            </a:r>
            <a:r>
              <a:rPr lang="es" sz="1600"/>
              <a:t> cheese</a:t>
            </a:r>
            <a:endParaRPr b="0" i="0" sz="1800" u="none" cap="none" strike="noStrike">
              <a:solidFill>
                <a:srgbClr val="000000"/>
              </a:solidFill>
              <a:latin typeface="Open Sans"/>
              <a:ea typeface="Open Sans"/>
              <a:cs typeface="Open Sans"/>
              <a:sym typeface="Open Sans"/>
            </a:endParaRPr>
          </a:p>
        </p:txBody>
      </p:sp>
      <p:sp>
        <p:nvSpPr>
          <p:cNvPr id="387" name="Google Shape;387;p45"/>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Bradley Lyon</a:t>
            </a:r>
            <a:endParaRPr sz="600"/>
          </a:p>
        </p:txBody>
      </p:sp>
      <p:sp>
        <p:nvSpPr>
          <p:cNvPr id="388" name="Google Shape;388;p45"/>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appetizers</a:t>
            </a:r>
            <a:endParaRPr i="1" sz="600"/>
          </a:p>
        </p:txBody>
      </p:sp>
      <p:sp>
        <p:nvSpPr>
          <p:cNvPr id="389" name="Google Shape;389;p45"/>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AutoNum type="arabicPeriod"/>
            </a:pPr>
            <a:r>
              <a:rPr lang="es" sz="1200">
                <a:solidFill>
                  <a:schemeClr val="dk1"/>
                </a:solidFill>
              </a:rPr>
              <a:t>Wash the tomatoes and basil leaves.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Place whole basil leaves evenly around the plate.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Cut the tomatoes in half and place them evenly across the plate on top of the basil.</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Place the slices of mozzarella underneath the basil leaves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Cut all the artichokes in half and place them evenly around the plate filling in any open space.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Squirt the balsamic vinegar evenly over the plate of food.</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Enjoy!</a:t>
            </a:r>
            <a:endParaRPr/>
          </a:p>
        </p:txBody>
      </p:sp>
      <p:sp>
        <p:nvSpPr>
          <p:cNvPr id="390" name="Google Shape;390;p45"/>
          <p:cNvSpPr txBox="1"/>
          <p:nvPr/>
        </p:nvSpPr>
        <p:spPr>
          <a:xfrm>
            <a:off x="6215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servings 1-5 people</a:t>
            </a:r>
            <a:endParaRPr i="1" sz="600"/>
          </a:p>
        </p:txBody>
      </p:sp>
      <p:sp>
        <p:nvSpPr>
          <p:cNvPr id="391" name="Google Shape;391;p45"/>
          <p:cNvSpPr txBox="1"/>
          <p:nvPr/>
        </p:nvSpPr>
        <p:spPr>
          <a:xfrm>
            <a:off x="5850850" y="13717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600"/>
          </a:p>
          <a:p>
            <a:pPr indent="-330200" lvl="0" marL="457200" marR="0" rtl="0" algn="l">
              <a:lnSpc>
                <a:spcPct val="100000"/>
              </a:lnSpc>
              <a:spcBef>
                <a:spcPts val="0"/>
              </a:spcBef>
              <a:spcAft>
                <a:spcPts val="0"/>
              </a:spcAft>
              <a:buSzPts val="1600"/>
              <a:buChar char="●"/>
            </a:pPr>
            <a:r>
              <a:rPr lang="es" sz="1600"/>
              <a:t>basil</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92" name="Google Shape;392;p45">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6"/>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tomatoes</a:t>
            </a:r>
            <a:endParaRPr/>
          </a:p>
          <a:p>
            <a:pPr indent="0" lvl="0" marL="0" rtl="0" algn="l">
              <a:spcBef>
                <a:spcPts val="0"/>
              </a:spcBef>
              <a:spcAft>
                <a:spcPts val="0"/>
              </a:spcAft>
              <a:buClr>
                <a:schemeClr val="dk1"/>
              </a:buClr>
              <a:buSzPts val="1100"/>
              <a:buFont typeface="Arial"/>
              <a:buNone/>
            </a:pPr>
            <a:r>
              <a:rPr lang="es" sz="1200">
                <a:solidFill>
                  <a:schemeClr val="dk1"/>
                </a:solidFill>
              </a:rPr>
              <a:t>My spotlite ingredient is tomatoes. My spotlight ingredient is important to me because my family usually grows tomatoes in the summer, and making dishes like tomato mozzarella represents the end of the season and that all the hard work paid off. tomatoes are the fruit of plans, they are very healthy and delicious. This plant usually takes about 1-2 months to harvest, oily throughout the entire time still making tomatoes.</a:t>
            </a:r>
            <a:endParaRPr sz="1100"/>
          </a:p>
        </p:txBody>
      </p:sp>
      <p:sp>
        <p:nvSpPr>
          <p:cNvPr id="398" name="Google Shape;398;p46"/>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rPr>
              <a:t>This recipe is important to my family because we make it in the summer with are harvest of tomatoes and basil. It represents a final pay off of all are hard work. It also shows how much effort we put in and that strongly impacts how well the tomatoes are.</a:t>
            </a:r>
            <a:endParaRPr/>
          </a:p>
        </p:txBody>
      </p:sp>
      <p:pic>
        <p:nvPicPr>
          <p:cNvPr id="399" name="Google Shape;399;p46"/>
          <p:cNvPicPr preferRelativeResize="0"/>
          <p:nvPr/>
        </p:nvPicPr>
        <p:blipFill rotWithShape="1">
          <a:blip r:embed="rId3">
            <a:alphaModFix/>
          </a:blip>
          <a:srcRect b="25884" l="0" r="0" t="3529"/>
          <a:stretch/>
        </p:blipFill>
        <p:spPr>
          <a:xfrm>
            <a:off x="4619450" y="2655200"/>
            <a:ext cx="4437900" cy="2395200"/>
          </a:xfrm>
          <a:prstGeom prst="rect">
            <a:avLst/>
          </a:prstGeom>
          <a:noFill/>
          <a:ln>
            <a:noFill/>
          </a:ln>
        </p:spPr>
      </p:pic>
      <p:pic>
        <p:nvPicPr>
          <p:cNvPr id="400" name="Google Shape;400;p46"/>
          <p:cNvPicPr preferRelativeResize="0"/>
          <p:nvPr/>
        </p:nvPicPr>
        <p:blipFill rotWithShape="1">
          <a:blip r:embed="rId4">
            <a:alphaModFix/>
          </a:blip>
          <a:srcRect b="7858" l="4112" r="7820" t="18902"/>
          <a:stretch/>
        </p:blipFill>
        <p:spPr>
          <a:xfrm>
            <a:off x="304925" y="97525"/>
            <a:ext cx="4180925" cy="2395200"/>
          </a:xfrm>
          <a:prstGeom prst="rect">
            <a:avLst/>
          </a:prstGeom>
          <a:noFill/>
          <a:ln>
            <a:noFill/>
          </a:ln>
        </p:spPr>
      </p:pic>
      <p:pic>
        <p:nvPicPr>
          <p:cNvPr id="401" name="Google Shape;401;p46"/>
          <p:cNvPicPr preferRelativeResize="0"/>
          <p:nvPr/>
        </p:nvPicPr>
        <p:blipFill rotWithShape="1">
          <a:blip r:embed="rId5">
            <a:alphaModFix/>
          </a:blip>
          <a:srcRect b="14783" l="18764" r="14763" t="33255"/>
          <a:stretch/>
        </p:blipFill>
        <p:spPr>
          <a:xfrm>
            <a:off x="4619450" y="2655202"/>
            <a:ext cx="4437900" cy="23968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pic>
        <p:nvPicPr>
          <p:cNvPr id="406" name="Google Shape;406;p47"/>
          <p:cNvPicPr preferRelativeResize="0"/>
          <p:nvPr/>
        </p:nvPicPr>
        <p:blipFill rotWithShape="1">
          <a:blip r:embed="rId3">
            <a:alphaModFix/>
          </a:blip>
          <a:srcRect b="-765" l="46899" r="6480" t="0"/>
          <a:stretch/>
        </p:blipFill>
        <p:spPr>
          <a:xfrm>
            <a:off x="0" y="0"/>
            <a:ext cx="3037500" cy="5143500"/>
          </a:xfrm>
          <a:prstGeom prst="rect">
            <a:avLst/>
          </a:prstGeom>
          <a:noFill/>
          <a:ln>
            <a:noFill/>
          </a:ln>
        </p:spPr>
      </p:pic>
      <p:sp>
        <p:nvSpPr>
          <p:cNvPr id="407" name="Google Shape;407;p47"/>
          <p:cNvSpPr txBox="1"/>
          <p:nvPr/>
        </p:nvSpPr>
        <p:spPr>
          <a:xfrm>
            <a:off x="3110200" y="0"/>
            <a:ext cx="5751000" cy="630600"/>
          </a:xfrm>
          <a:prstGeom prst="rect">
            <a:avLst/>
          </a:prstGeom>
          <a:noFill/>
          <a:ln>
            <a:noFill/>
          </a:ln>
        </p:spPr>
        <p:txBody>
          <a:bodyPr anchorCtr="0" anchor="ctr" bIns="91425" lIns="91425" spcFirstLastPara="1" rIns="91425" wrap="square" tIns="91425">
            <a:noAutofit/>
          </a:bodyPr>
          <a:lstStyle/>
          <a:p>
            <a:pPr indent="457200" lvl="0" marL="0" marR="0" rtl="0" algn="l">
              <a:lnSpc>
                <a:spcPct val="100000"/>
              </a:lnSpc>
              <a:spcBef>
                <a:spcPts val="0"/>
              </a:spcBef>
              <a:spcAft>
                <a:spcPts val="0"/>
              </a:spcAft>
              <a:buClr>
                <a:schemeClr val="dk1"/>
              </a:buClr>
              <a:buSzPts val="1100"/>
              <a:buFont typeface="Arial"/>
              <a:buNone/>
            </a:pPr>
            <a:r>
              <a:rPr lang="es" sz="3000">
                <a:latin typeface="Open Sans"/>
                <a:ea typeface="Open Sans"/>
                <a:cs typeface="Open Sans"/>
                <a:sym typeface="Open Sans"/>
              </a:rPr>
              <a:t>APPLE CRUMB CAKE</a:t>
            </a:r>
            <a:endParaRPr sz="3000">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sz="800">
              <a:latin typeface="Open Sans"/>
              <a:ea typeface="Open Sans"/>
              <a:cs typeface="Open Sans"/>
              <a:sym typeface="Open Sans"/>
            </a:endParaRPr>
          </a:p>
          <a:p>
            <a:pPr indent="0" lvl="0" marL="0" marR="0" rtl="0" algn="ctr">
              <a:lnSpc>
                <a:spcPct val="100000"/>
              </a:lnSpc>
              <a:spcBef>
                <a:spcPts val="0"/>
              </a:spcBef>
              <a:spcAft>
                <a:spcPts val="0"/>
              </a:spcAft>
              <a:buClr>
                <a:srgbClr val="00BCD0"/>
              </a:buClr>
              <a:buFont typeface="PT Sans"/>
              <a:buNone/>
            </a:pPr>
            <a:r>
              <a:t/>
            </a:r>
            <a:endParaRPr sz="800">
              <a:latin typeface="Open Sans"/>
              <a:ea typeface="Open Sans"/>
              <a:cs typeface="Open Sans"/>
              <a:sym typeface="Open Sans"/>
            </a:endParaRPr>
          </a:p>
        </p:txBody>
      </p:sp>
      <p:sp>
        <p:nvSpPr>
          <p:cNvPr id="408" name="Google Shape;408;p47"/>
          <p:cNvSpPr txBox="1"/>
          <p:nvPr/>
        </p:nvSpPr>
        <p:spPr>
          <a:xfrm>
            <a:off x="3110200" y="768000"/>
            <a:ext cx="2460000" cy="14700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None/>
            </a:pPr>
            <a:r>
              <a:rPr b="1" lang="es" sz="900"/>
              <a:t>INGREDIENTS:</a:t>
            </a:r>
            <a:endParaRPr sz="900"/>
          </a:p>
          <a:p>
            <a:pPr indent="0" lvl="0" marL="0" marR="0" rtl="0" algn="l">
              <a:lnSpc>
                <a:spcPct val="100000"/>
              </a:lnSpc>
              <a:spcBef>
                <a:spcPts val="0"/>
              </a:spcBef>
              <a:spcAft>
                <a:spcPts val="0"/>
              </a:spcAft>
              <a:buNone/>
            </a:pPr>
            <a:r>
              <a:rPr lang="es" sz="900"/>
              <a:t>CRUMB CAKE </a:t>
            </a:r>
            <a:endParaRPr sz="900"/>
          </a:p>
          <a:p>
            <a:pPr indent="-285750" lvl="0" marL="457200" marR="0" rtl="0" algn="l">
              <a:lnSpc>
                <a:spcPct val="100000"/>
              </a:lnSpc>
              <a:spcBef>
                <a:spcPts val="0"/>
              </a:spcBef>
              <a:spcAft>
                <a:spcPts val="0"/>
              </a:spcAft>
              <a:buSzPts val="900"/>
              <a:buChar char="●"/>
            </a:pPr>
            <a:r>
              <a:rPr lang="es" sz="900"/>
              <a:t>1 stick butter</a:t>
            </a:r>
            <a:endParaRPr sz="900"/>
          </a:p>
          <a:p>
            <a:pPr indent="-285750" lvl="0" marL="457200" marR="0" rtl="0" algn="l">
              <a:lnSpc>
                <a:spcPct val="100000"/>
              </a:lnSpc>
              <a:spcBef>
                <a:spcPts val="0"/>
              </a:spcBef>
              <a:spcAft>
                <a:spcPts val="0"/>
              </a:spcAft>
              <a:buSzPts val="900"/>
              <a:buChar char="●"/>
            </a:pPr>
            <a:r>
              <a:rPr lang="es" sz="900"/>
              <a:t>1 cup sugar</a:t>
            </a:r>
            <a:endParaRPr sz="900"/>
          </a:p>
          <a:p>
            <a:pPr indent="-285750" lvl="0" marL="457200" marR="0" rtl="0" algn="l">
              <a:lnSpc>
                <a:spcPct val="100000"/>
              </a:lnSpc>
              <a:spcBef>
                <a:spcPts val="0"/>
              </a:spcBef>
              <a:spcAft>
                <a:spcPts val="0"/>
              </a:spcAft>
              <a:buSzPts val="900"/>
              <a:buChar char="●"/>
            </a:pPr>
            <a:r>
              <a:rPr lang="es" sz="900"/>
              <a:t>2 eggs</a:t>
            </a:r>
            <a:endParaRPr sz="900"/>
          </a:p>
          <a:p>
            <a:pPr indent="-285750" lvl="0" marL="457200" marR="0" rtl="0" algn="l">
              <a:lnSpc>
                <a:spcPct val="100000"/>
              </a:lnSpc>
              <a:spcBef>
                <a:spcPts val="0"/>
              </a:spcBef>
              <a:spcAft>
                <a:spcPts val="0"/>
              </a:spcAft>
              <a:buSzPts val="900"/>
              <a:buChar char="●"/>
            </a:pPr>
            <a:r>
              <a:rPr lang="es" sz="900"/>
              <a:t>1 cup milk</a:t>
            </a:r>
            <a:endParaRPr sz="900"/>
          </a:p>
          <a:p>
            <a:pPr indent="-285750" lvl="0" marL="457200" marR="0" rtl="0" algn="l">
              <a:lnSpc>
                <a:spcPct val="100000"/>
              </a:lnSpc>
              <a:spcBef>
                <a:spcPts val="0"/>
              </a:spcBef>
              <a:spcAft>
                <a:spcPts val="0"/>
              </a:spcAft>
              <a:buSzPts val="900"/>
              <a:buChar char="●"/>
            </a:pPr>
            <a:r>
              <a:rPr lang="es" sz="900"/>
              <a:t>2 cups flour</a:t>
            </a:r>
            <a:endParaRPr sz="900"/>
          </a:p>
          <a:p>
            <a:pPr indent="-285750" lvl="0" marL="457200" marR="0" rtl="0" algn="l">
              <a:lnSpc>
                <a:spcPct val="100000"/>
              </a:lnSpc>
              <a:spcBef>
                <a:spcPts val="0"/>
              </a:spcBef>
              <a:spcAft>
                <a:spcPts val="0"/>
              </a:spcAft>
              <a:buSzPts val="900"/>
              <a:buChar char="●"/>
            </a:pPr>
            <a:r>
              <a:rPr lang="es" sz="900"/>
              <a:t>1 pinch salt</a:t>
            </a:r>
            <a:endParaRPr sz="900"/>
          </a:p>
          <a:p>
            <a:pPr indent="-285750" lvl="0" marL="457200" marR="0" rtl="0" algn="l">
              <a:lnSpc>
                <a:spcPct val="100000"/>
              </a:lnSpc>
              <a:spcBef>
                <a:spcPts val="0"/>
              </a:spcBef>
              <a:spcAft>
                <a:spcPts val="0"/>
              </a:spcAft>
              <a:buSzPts val="900"/>
              <a:buChar char="●"/>
            </a:pPr>
            <a:r>
              <a:rPr lang="es" sz="900"/>
              <a:t>2 heaping tsp baking powder</a:t>
            </a:r>
            <a:endParaRPr sz="900"/>
          </a:p>
          <a:p>
            <a:pPr indent="-285750" lvl="0" marL="457200" marR="0" rtl="0" algn="l">
              <a:lnSpc>
                <a:spcPct val="100000"/>
              </a:lnSpc>
              <a:spcBef>
                <a:spcPts val="0"/>
              </a:spcBef>
              <a:spcAft>
                <a:spcPts val="0"/>
              </a:spcAft>
              <a:buSzPts val="900"/>
              <a:buChar char="●"/>
            </a:pPr>
            <a:r>
              <a:rPr lang="es" sz="900"/>
              <a:t>1 tsp vanilla</a:t>
            </a:r>
            <a:endParaRPr sz="900"/>
          </a:p>
          <a:p>
            <a:pPr indent="0" lvl="0" marL="0" marR="0" rtl="0" algn="l">
              <a:lnSpc>
                <a:spcPct val="100000"/>
              </a:lnSpc>
              <a:spcBef>
                <a:spcPts val="0"/>
              </a:spcBef>
              <a:spcAft>
                <a:spcPts val="0"/>
              </a:spcAft>
              <a:buClr>
                <a:srgbClr val="000000"/>
              </a:buClr>
              <a:buFont typeface="Arial"/>
              <a:buNone/>
            </a:pPr>
            <a:r>
              <a:t/>
            </a:r>
            <a:endParaRPr i="0" sz="900" u="none" cap="none" strike="noStrike">
              <a:solidFill>
                <a:srgbClr val="000000"/>
              </a:solidFill>
            </a:endParaRPr>
          </a:p>
        </p:txBody>
      </p:sp>
      <p:sp>
        <p:nvSpPr>
          <p:cNvPr id="409" name="Google Shape;409;p47"/>
          <p:cNvSpPr txBox="1"/>
          <p:nvPr/>
        </p:nvSpPr>
        <p:spPr>
          <a:xfrm>
            <a:off x="3641675" y="443500"/>
            <a:ext cx="3592200" cy="498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t/>
            </a:r>
            <a:endParaRPr sz="20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lang="es" sz="2000">
                <a:latin typeface="Open Sans"/>
                <a:ea typeface="Open Sans"/>
                <a:cs typeface="Open Sans"/>
                <a:sym typeface="Open Sans"/>
              </a:rPr>
              <a:t>By: Scarlett Staiano</a:t>
            </a:r>
            <a:endParaRPr sz="2000">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sz="2000">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sz="2000">
              <a:latin typeface="Open Sans"/>
              <a:ea typeface="Open Sans"/>
              <a:cs typeface="Open Sans"/>
              <a:sym typeface="Open Sans"/>
            </a:endParaRPr>
          </a:p>
        </p:txBody>
      </p:sp>
      <p:sp>
        <p:nvSpPr>
          <p:cNvPr id="410" name="Google Shape;410;p47"/>
          <p:cNvSpPr txBox="1"/>
          <p:nvPr/>
        </p:nvSpPr>
        <p:spPr>
          <a:xfrm>
            <a:off x="5731875" y="630600"/>
            <a:ext cx="2621400" cy="17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900">
                <a:solidFill>
                  <a:schemeClr val="dk1"/>
                </a:solidFill>
              </a:rPr>
              <a:t>CRUMBS/TOPPING</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stick butter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cup brown sugar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¼ cup flour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tsp cinnamon</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tsp nutmeg</a:t>
            </a:r>
            <a:endParaRPr sz="900">
              <a:solidFill>
                <a:schemeClr val="dk1"/>
              </a:solidFill>
            </a:endParaRPr>
          </a:p>
          <a:p>
            <a:pPr indent="0" lvl="0" marL="0" rtl="0" algn="l">
              <a:spcBef>
                <a:spcPts val="0"/>
              </a:spcBef>
              <a:spcAft>
                <a:spcPts val="0"/>
              </a:spcAft>
              <a:buNone/>
            </a:pPr>
            <a:r>
              <a:rPr lang="es" sz="900">
                <a:solidFill>
                  <a:schemeClr val="dk1"/>
                </a:solidFill>
              </a:rPr>
              <a:t>APPLES</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2-3 granny smith apples (depending on how much apple you want)</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2 Tbsp butter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1 </a:t>
            </a:r>
            <a:r>
              <a:rPr lang="es" sz="900">
                <a:solidFill>
                  <a:schemeClr val="dk1"/>
                </a:solidFill>
              </a:rPr>
              <a:t>Tbsp</a:t>
            </a:r>
            <a:r>
              <a:rPr lang="es" sz="900">
                <a:solidFill>
                  <a:schemeClr val="dk1"/>
                </a:solidFill>
              </a:rPr>
              <a:t> sugar</a:t>
            </a:r>
            <a:endParaRPr sz="900">
              <a:solidFill>
                <a:schemeClr val="dk1"/>
              </a:solidFill>
            </a:endParaRPr>
          </a:p>
          <a:p>
            <a:pPr indent="-285750" lvl="0" marL="457200" rtl="0" algn="l">
              <a:spcBef>
                <a:spcPts val="0"/>
              </a:spcBef>
              <a:spcAft>
                <a:spcPts val="0"/>
              </a:spcAft>
              <a:buClr>
                <a:schemeClr val="dk1"/>
              </a:buClr>
              <a:buSzPts val="900"/>
              <a:buChar char="●"/>
            </a:pPr>
            <a:r>
              <a:rPr lang="es" sz="900">
                <a:solidFill>
                  <a:schemeClr val="dk1"/>
                </a:solidFill>
              </a:rPr>
              <a:t>½ tsp cinnamon</a:t>
            </a:r>
            <a:endParaRPr sz="900">
              <a:solidFill>
                <a:schemeClr val="dk1"/>
              </a:solidFill>
            </a:endParaRPr>
          </a:p>
          <a:p>
            <a:pPr indent="0" lvl="0" marL="0" rtl="0" algn="l">
              <a:spcBef>
                <a:spcPts val="0"/>
              </a:spcBef>
              <a:spcAft>
                <a:spcPts val="0"/>
              </a:spcAft>
              <a:buClr>
                <a:schemeClr val="dk1"/>
              </a:buClr>
              <a:buFont typeface="Arial"/>
              <a:buNone/>
            </a:pPr>
            <a:r>
              <a:t/>
            </a:r>
            <a:endParaRPr sz="900">
              <a:solidFill>
                <a:schemeClr val="dk1"/>
              </a:solidFill>
            </a:endParaRPr>
          </a:p>
        </p:txBody>
      </p:sp>
      <p:sp>
        <p:nvSpPr>
          <p:cNvPr id="411" name="Google Shape;411;p47"/>
          <p:cNvSpPr txBox="1"/>
          <p:nvPr/>
        </p:nvSpPr>
        <p:spPr>
          <a:xfrm>
            <a:off x="3037500" y="2267450"/>
            <a:ext cx="6106500" cy="287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s" sz="1600"/>
              <a:t>PROCEDURE: </a:t>
            </a:r>
            <a:r>
              <a:rPr lang="es" sz="900"/>
              <a:t>(Reminder T</a:t>
            </a:r>
            <a:r>
              <a:rPr lang="es" sz="900"/>
              <a:t>bsp</a:t>
            </a:r>
            <a:r>
              <a:rPr lang="es" sz="900"/>
              <a:t>=Tablespoon tsp=teaspoon C=cup) Take out your materials.                                                                                                                                             THE APPLE PART!: Peel your apples- then dice them up into really small pieces.Put a frying pan on the stove and then put in 2 Tbsp of butter and put the heat up to medium. Mix 1 Tbsp sugar and ½ tsp cinnamon into the apples. Put the apples into the pan with the melted butter when the butter is melted. Cook until the apples are soft.                                                                       </a:t>
            </a:r>
            <a:endParaRPr sz="900"/>
          </a:p>
          <a:p>
            <a:pPr indent="0" lvl="0" marL="0" marR="0" rtl="0" algn="l">
              <a:lnSpc>
                <a:spcPct val="115000"/>
              </a:lnSpc>
              <a:spcBef>
                <a:spcPts val="0"/>
              </a:spcBef>
              <a:spcAft>
                <a:spcPts val="0"/>
              </a:spcAft>
              <a:buNone/>
            </a:pPr>
            <a:r>
              <a:rPr lang="es" sz="900"/>
              <a:t>THE CAKE PART!: Put 1 stick butter and 1 C sugar in the mixer and then wait until it is fully incorporated. When it is you can put in 2 eggs 1 at a time until again they are fully incorporated. Next put in 1 C of milk. Also put in 1 tsp vanilla. (wet mixture) Take another bowl and put in 2 C flour, 1 pinch salt, and 2 heaping t baking powder. Mix this all together. (dry mixture) Take your dry mixture and slowly pour it into the wet mixture until it is fully mixed together. Take your apples that have hopefully cooled a little and with a spatula gently fold in your diced apples.(not to hard so your apples do not all go to the bottom of the pan) Take out your 13x9 pan and pour in your apple crumb cake mixture. Put in the oven at 350 degrees. Bake for about 35 minutes.</a:t>
            </a:r>
            <a:endParaRPr sz="900"/>
          </a:p>
          <a:p>
            <a:pPr indent="0" lvl="0" marL="0" marR="0" rtl="0" algn="l">
              <a:lnSpc>
                <a:spcPct val="115000"/>
              </a:lnSpc>
              <a:spcBef>
                <a:spcPts val="0"/>
              </a:spcBef>
              <a:spcAft>
                <a:spcPts val="0"/>
              </a:spcAft>
              <a:buNone/>
            </a:pPr>
            <a:r>
              <a:rPr lang="es" sz="900"/>
              <a:t>THE CRUMB PART!: Take 1 stick of butter and put it in the mixer. Add in ½ C of brown sugar, 1&amp;¼ C flour, 1 tsp cinnamon, and 1 tsp nutmeg. Put the mixer on slow and stir until it all mixes together and is crumbly. Leave it to sit. After the 35 minutes are up check on your cake to see if it is ready to be brought out.If the cake is ready you can take out the cake and carefully pour all of your crumbs onto the cake so that all corners of the cake get to have some crumbs on them.</a:t>
            </a:r>
            <a:endParaRPr sz="9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600"/>
              </a:spcBef>
              <a:spcAft>
                <a:spcPts val="0"/>
              </a:spcAft>
              <a:buNone/>
            </a:pPr>
            <a:r>
              <a:t/>
            </a:r>
            <a:endParaRPr sz="1000"/>
          </a:p>
          <a:p>
            <a:pPr indent="0" lvl="0" marL="457200" marR="0" rtl="0" algn="l">
              <a:lnSpc>
                <a:spcPct val="100000"/>
              </a:lnSpc>
              <a:spcBef>
                <a:spcPts val="600"/>
              </a:spcBef>
              <a:spcAft>
                <a:spcPts val="0"/>
              </a:spcAft>
              <a:buNone/>
            </a:pPr>
            <a:r>
              <a:t/>
            </a:r>
            <a:endParaRPr sz="1000"/>
          </a:p>
          <a:p>
            <a:pPr indent="0" lvl="0" marL="0" marR="0" rtl="0" algn="l">
              <a:lnSpc>
                <a:spcPct val="100000"/>
              </a:lnSpc>
              <a:spcBef>
                <a:spcPts val="600"/>
              </a:spcBef>
              <a:spcAft>
                <a:spcPts val="0"/>
              </a:spcAft>
              <a:buClr>
                <a:srgbClr val="000000"/>
              </a:buClr>
              <a:buFont typeface="Arial"/>
              <a:buNone/>
            </a:pPr>
            <a:r>
              <a:t/>
            </a:r>
            <a:endParaRPr i="0" sz="1000" u="none" cap="none" strike="noStrike">
              <a:solidFill>
                <a:srgbClr val="000000"/>
              </a:solidFill>
            </a:endParaRPr>
          </a:p>
        </p:txBody>
      </p:sp>
      <p:sp>
        <p:nvSpPr>
          <p:cNvPr id="412" name="Google Shape;412;p47"/>
          <p:cNvSpPr txBox="1"/>
          <p:nvPr/>
        </p:nvSpPr>
        <p:spPr>
          <a:xfrm>
            <a:off x="7175375" y="500600"/>
            <a:ext cx="1734900" cy="304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About 12 Servings</a:t>
            </a:r>
            <a:endParaRPr i="1">
              <a:latin typeface="Open Sans"/>
              <a:ea typeface="Open Sans"/>
              <a:cs typeface="Open Sans"/>
              <a:sym typeface="Open Sans"/>
            </a:endParaRPr>
          </a:p>
        </p:txBody>
      </p:sp>
      <p:sp>
        <p:nvSpPr>
          <p:cNvPr id="413" name="Google Shape;413;p47"/>
          <p:cNvSpPr txBox="1"/>
          <p:nvPr/>
        </p:nvSpPr>
        <p:spPr>
          <a:xfrm>
            <a:off x="3168800" y="443500"/>
            <a:ext cx="1258200" cy="750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i="1">
              <a:latin typeface="Open Sans"/>
              <a:ea typeface="Open Sans"/>
              <a:cs typeface="Open Sans"/>
              <a:sym typeface="Open Sans"/>
            </a:endParaRPr>
          </a:p>
        </p:txBody>
      </p:sp>
      <p:sp>
        <p:nvSpPr>
          <p:cNvPr id="414" name="Google Shape;414;p47">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8" name="Shape 418"/>
        <p:cNvGrpSpPr/>
        <p:nvPr/>
      </p:nvGrpSpPr>
      <p:grpSpPr>
        <a:xfrm>
          <a:off x="0" y="0"/>
          <a:ext cx="0" cy="0"/>
          <a:chOff x="0" y="0"/>
          <a:chExt cx="0" cy="0"/>
        </a:xfrm>
      </p:grpSpPr>
      <p:pic>
        <p:nvPicPr>
          <p:cNvPr id="419" name="Google Shape;419;p48"/>
          <p:cNvPicPr preferRelativeResize="0"/>
          <p:nvPr/>
        </p:nvPicPr>
        <p:blipFill rotWithShape="1">
          <a:blip r:embed="rId3">
            <a:alphaModFix/>
          </a:blip>
          <a:srcRect b="3261" l="10385" r="3570" t="2753"/>
          <a:stretch/>
        </p:blipFill>
        <p:spPr>
          <a:xfrm>
            <a:off x="5596300" y="1158300"/>
            <a:ext cx="3547800" cy="3985200"/>
          </a:xfrm>
          <a:prstGeom prst="rect">
            <a:avLst/>
          </a:prstGeom>
          <a:noFill/>
          <a:ln>
            <a:noFill/>
          </a:ln>
        </p:spPr>
      </p:pic>
      <p:sp>
        <p:nvSpPr>
          <p:cNvPr id="420" name="Google Shape;420;p48"/>
          <p:cNvSpPr txBox="1"/>
          <p:nvPr/>
        </p:nvSpPr>
        <p:spPr>
          <a:xfrm>
            <a:off x="2901900" y="572150"/>
            <a:ext cx="2694300" cy="449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lang="es" sz="1100"/>
              <a:t>A</a:t>
            </a:r>
            <a:r>
              <a:rPr lang="es" sz="1100"/>
              <a:t>pple crumb cake:This recipe is important to my family because in my grandmothers house she has a box full of recipes. One of them is crumb cake. Since we saw apples at the farmers market I decided that it would be good to add apples to the recipe because I  had heard that it was good that way. Some time that we eat this  crumb cake are at  Easter, Christmas, or Thanksgiving. What makes this recipe delicious is that you eat the nice soft part of the cake and then on top of the cake you have these delicious “crumbs” that are crumbly and soft and almost melt in your mouth. What makes the apple crumb cake delicious is everything I just said but also you now     have these juicy apple pieces (when me      and my mom made it we diced the apples into really small pieces like smaller than my fingernail) that just add texture and  more flavor.</a:t>
            </a:r>
            <a:endParaRPr sz="1100"/>
          </a:p>
          <a:p>
            <a:pPr indent="0" lvl="0" marL="0" marR="0" rtl="0" algn="l">
              <a:lnSpc>
                <a:spcPct val="100000"/>
              </a:lnSpc>
              <a:spcBef>
                <a:spcPts val="1200"/>
              </a:spcBef>
              <a:spcAft>
                <a:spcPts val="0"/>
              </a:spcAft>
              <a:buClr>
                <a:schemeClr val="dk1"/>
              </a:buClr>
              <a:buSzPts val="1100"/>
              <a:buFont typeface="Arial"/>
              <a:buNone/>
            </a:pPr>
            <a:r>
              <a:t/>
            </a:r>
            <a:endParaRPr sz="1100"/>
          </a:p>
          <a:p>
            <a:pPr indent="0" lvl="0" marL="0" marR="0" rtl="0" algn="l">
              <a:lnSpc>
                <a:spcPct val="100000"/>
              </a:lnSpc>
              <a:spcBef>
                <a:spcPts val="1200"/>
              </a:spcBef>
              <a:spcAft>
                <a:spcPts val="0"/>
              </a:spcAft>
              <a:buClr>
                <a:srgbClr val="222222"/>
              </a:buClr>
              <a:buFont typeface="Arial"/>
              <a:buNone/>
            </a:pPr>
            <a:r>
              <a:t/>
            </a:r>
            <a:endParaRPr sz="1100"/>
          </a:p>
        </p:txBody>
      </p:sp>
      <p:sp>
        <p:nvSpPr>
          <p:cNvPr id="421" name="Google Shape;421;p48"/>
          <p:cNvSpPr txBox="1"/>
          <p:nvPr/>
        </p:nvSpPr>
        <p:spPr>
          <a:xfrm>
            <a:off x="786325" y="185450"/>
            <a:ext cx="71154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Granny Smith Apple</a:t>
            </a:r>
            <a:endParaRPr b="1" sz="2300" cap="none" strike="noStrike">
              <a:solidFill>
                <a:srgbClr val="000000"/>
              </a:solidFill>
              <a:latin typeface="Open Sans"/>
              <a:ea typeface="Open Sans"/>
              <a:cs typeface="Open Sans"/>
              <a:sym typeface="Open Sans"/>
            </a:endParaRPr>
          </a:p>
        </p:txBody>
      </p:sp>
      <p:sp>
        <p:nvSpPr>
          <p:cNvPr id="422" name="Google Shape;422;p48"/>
          <p:cNvSpPr txBox="1"/>
          <p:nvPr/>
        </p:nvSpPr>
        <p:spPr>
          <a:xfrm>
            <a:off x="228600" y="643850"/>
            <a:ext cx="2694300" cy="42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500"/>
              </a:spcAft>
              <a:buNone/>
            </a:pPr>
            <a:r>
              <a:rPr lang="es" sz="1000">
                <a:solidFill>
                  <a:schemeClr val="dk1"/>
                </a:solidFill>
              </a:rPr>
              <a:t>My spotlight ingredient is a granny smith apple. Granny smith apples are green apples that have faint white spots called lenticels. Granny smith apples medium to large in size and are round. Granny smith apples are firm and juicy. They have a tart taste but a sweet flavor. Granny smith apples are the fruit part of the plant (tree). A apple tree will take 4 to 6 years to grow. It usually takes about 100 to 200 days for apples to grow. Granny smith apples are usually harvested in november when they are ripe. Granny smith apples originated from Australia. Granny smith apples usually will be good in the fridge for 1 to 2 months but can last 6 or more months if they are kept in a place that is between 30 to 40 degrees fahrenheit. Some health benefits are that apples are nutritious and may be good for weight loss, apples are good for your heart, and that they may prevent cancer and help asthma. They have lots of fiber and vitamin C. Granny smith apples are often used for pies, cakes, muffins, cobblers, and tarts. They are mostly used for baking because they hold their shape and their tart flavor mixes with the sweet flavor of most deserts.</a:t>
            </a:r>
            <a:endParaRPr sz="1000">
              <a:solidFill>
                <a:schemeClr val="dk1"/>
              </a:solidFill>
            </a:endParaRPr>
          </a:p>
        </p:txBody>
      </p:sp>
      <p:sp>
        <p:nvSpPr>
          <p:cNvPr id="423" name="Google Shape;423;p48"/>
          <p:cNvSpPr txBox="1"/>
          <p:nvPr/>
        </p:nvSpPr>
        <p:spPr>
          <a:xfrm>
            <a:off x="5596300" y="2440700"/>
            <a:ext cx="3547800" cy="7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t>An APPLE a day keeps the doctor away!!!</a:t>
            </a:r>
            <a:endParaRPr sz="1200"/>
          </a:p>
          <a:p>
            <a:pPr indent="0" lvl="0" marL="0" rtl="0" algn="l">
              <a:spcBef>
                <a:spcPts val="0"/>
              </a:spcBef>
              <a:spcAft>
                <a:spcPts val="0"/>
              </a:spcAft>
              <a:buClr>
                <a:schemeClr val="dk1"/>
              </a:buClr>
              <a:buSzPts val="1100"/>
              <a:buFont typeface="Arial"/>
              <a:buNone/>
            </a:pPr>
            <a:r>
              <a:rPr lang="es" sz="1200"/>
              <a:t>Apples have many health benefits such as preventing cancer or helping asthma.</a:t>
            </a:r>
            <a:endParaRPr sz="1200"/>
          </a:p>
          <a:p>
            <a:pPr indent="0" lvl="0" marL="0" rtl="0" algn="l">
              <a:spcBef>
                <a:spcPts val="0"/>
              </a:spcBef>
              <a:spcAft>
                <a:spcPts val="0"/>
              </a:spcAft>
              <a:buClr>
                <a:schemeClr val="dk1"/>
              </a:buClr>
              <a:buSzPts val="1100"/>
              <a:buFont typeface="Arial"/>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424" name="Google Shape;424;p48"/>
          <p:cNvSpPr txBox="1"/>
          <p:nvPr/>
        </p:nvSpPr>
        <p:spPr>
          <a:xfrm>
            <a:off x="5786050" y="3473450"/>
            <a:ext cx="3000000" cy="9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t>Apple Crumb Cake!-The delicious dessert that is basically a cake with a delicious crumb topping that you can add many different types of fruits to such as apple, raspberries, blueberries, peach, lemon, and strawberry.</a:t>
            </a:r>
            <a:endParaRPr sz="1100"/>
          </a:p>
          <a:p>
            <a:pPr indent="0" lvl="0" marL="0" rtl="0" algn="l">
              <a:spcBef>
                <a:spcPts val="0"/>
              </a:spcBef>
              <a:spcAft>
                <a:spcPts val="0"/>
              </a:spcAft>
              <a:buNone/>
            </a:pPr>
            <a:r>
              <a:t/>
            </a:r>
            <a:endParaRPr sz="1100">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Google Shape;429;p49"/>
          <p:cNvPicPr preferRelativeResize="0"/>
          <p:nvPr/>
        </p:nvPicPr>
        <p:blipFill rotWithShape="1">
          <a:blip r:embed="rId3">
            <a:alphaModFix/>
          </a:blip>
          <a:srcRect b="0" l="29914" r="29910" t="0"/>
          <a:stretch/>
        </p:blipFill>
        <p:spPr>
          <a:xfrm>
            <a:off x="6044250" y="0"/>
            <a:ext cx="3099600" cy="5143500"/>
          </a:xfrm>
          <a:prstGeom prst="rect">
            <a:avLst/>
          </a:prstGeom>
          <a:noFill/>
          <a:ln>
            <a:noFill/>
          </a:ln>
        </p:spPr>
      </p:pic>
      <p:sp>
        <p:nvSpPr>
          <p:cNvPr id="430" name="Google Shape;430;p49"/>
          <p:cNvSpPr txBox="1"/>
          <p:nvPr/>
        </p:nvSpPr>
        <p:spPr>
          <a:xfrm>
            <a:off x="240175"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Spaghetti Monster</a:t>
            </a:r>
            <a:endParaRPr sz="800"/>
          </a:p>
        </p:txBody>
      </p:sp>
      <p:sp>
        <p:nvSpPr>
          <p:cNvPr id="431" name="Google Shape;431;p49"/>
          <p:cNvSpPr txBox="1"/>
          <p:nvPr/>
        </p:nvSpPr>
        <p:spPr>
          <a:xfrm>
            <a:off x="171750" y="1433650"/>
            <a:ext cx="2538600" cy="12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2100" lvl="0" marL="457200" marR="0" rtl="0" algn="l">
              <a:lnSpc>
                <a:spcPct val="100000"/>
              </a:lnSpc>
              <a:spcBef>
                <a:spcPts val="0"/>
              </a:spcBef>
              <a:spcAft>
                <a:spcPts val="0"/>
              </a:spcAft>
              <a:buClr>
                <a:srgbClr val="000000"/>
              </a:buClr>
              <a:buSzPts val="1000"/>
              <a:buFont typeface="Open Sans"/>
              <a:buChar char="●"/>
            </a:pPr>
            <a:r>
              <a:rPr lang="es" sz="1000"/>
              <a:t>spaghetti</a:t>
            </a:r>
            <a:endParaRPr sz="1000"/>
          </a:p>
          <a:p>
            <a:pPr indent="-292100" lvl="0" marL="457200" marR="0" rtl="0" algn="l">
              <a:lnSpc>
                <a:spcPct val="100000"/>
              </a:lnSpc>
              <a:spcBef>
                <a:spcPts val="0"/>
              </a:spcBef>
              <a:spcAft>
                <a:spcPts val="0"/>
              </a:spcAft>
              <a:buClr>
                <a:srgbClr val="000000"/>
              </a:buClr>
              <a:buSzPts val="1000"/>
              <a:buFont typeface="Open Sans"/>
              <a:buChar char="●"/>
            </a:pPr>
            <a:r>
              <a:rPr lang="es" sz="1000"/>
              <a:t>tomato sauce</a:t>
            </a:r>
            <a:endParaRPr sz="1000"/>
          </a:p>
          <a:p>
            <a:pPr indent="-292100" lvl="0" marL="457200" marR="0" rtl="0" algn="l">
              <a:lnSpc>
                <a:spcPct val="100000"/>
              </a:lnSpc>
              <a:spcBef>
                <a:spcPts val="0"/>
              </a:spcBef>
              <a:spcAft>
                <a:spcPts val="0"/>
              </a:spcAft>
              <a:buClr>
                <a:srgbClr val="000000"/>
              </a:buClr>
              <a:buSzPts val="1000"/>
              <a:buFont typeface="Open Sans"/>
              <a:buChar char="●"/>
            </a:pPr>
            <a:r>
              <a:rPr lang="es" sz="1000"/>
              <a:t>salt</a:t>
            </a:r>
            <a:endParaRPr sz="1000"/>
          </a:p>
          <a:p>
            <a:pPr indent="-292100" lvl="0" marL="457200" marR="0" rtl="0" algn="l">
              <a:lnSpc>
                <a:spcPct val="100000"/>
              </a:lnSpc>
              <a:spcBef>
                <a:spcPts val="0"/>
              </a:spcBef>
              <a:spcAft>
                <a:spcPts val="0"/>
              </a:spcAft>
              <a:buSzPts val="1000"/>
              <a:buChar char="●"/>
            </a:pPr>
            <a:r>
              <a:rPr lang="es" sz="1000"/>
              <a:t>water</a:t>
            </a:r>
            <a:endParaRPr sz="1000"/>
          </a:p>
          <a:p>
            <a:pPr indent="-292100" lvl="0" marL="457200" marR="0" rtl="0" algn="l">
              <a:lnSpc>
                <a:spcPct val="100000"/>
              </a:lnSpc>
              <a:spcBef>
                <a:spcPts val="0"/>
              </a:spcBef>
              <a:spcAft>
                <a:spcPts val="0"/>
              </a:spcAft>
              <a:buSzPts val="1000"/>
              <a:buChar char="●"/>
            </a:pPr>
            <a:r>
              <a:rPr lang="es" sz="1000"/>
              <a:t>utensils </a:t>
            </a:r>
            <a:endParaRPr sz="1000"/>
          </a:p>
          <a:p>
            <a:pPr indent="-292100" lvl="0" marL="457200" marR="0" rtl="0" algn="l">
              <a:lnSpc>
                <a:spcPct val="100000"/>
              </a:lnSpc>
              <a:spcBef>
                <a:spcPts val="0"/>
              </a:spcBef>
              <a:spcAft>
                <a:spcPts val="0"/>
              </a:spcAft>
              <a:buSzPts val="1000"/>
              <a:buChar char="●"/>
            </a:pPr>
            <a:r>
              <a:rPr lang="es" sz="1000"/>
              <a:t>pot/noodle drainer </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32" name="Google Shape;432;p49"/>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Emily Zarate</a:t>
            </a:r>
            <a:endParaRPr sz="600"/>
          </a:p>
        </p:txBody>
      </p:sp>
      <p:sp>
        <p:nvSpPr>
          <p:cNvPr id="433" name="Google Shape;433;p49"/>
          <p:cNvSpPr txBox="1"/>
          <p:nvPr/>
        </p:nvSpPr>
        <p:spPr>
          <a:xfrm>
            <a:off x="171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300">
                <a:latin typeface="Open Sans"/>
                <a:ea typeface="Open Sans"/>
                <a:cs typeface="Open Sans"/>
                <a:sym typeface="Open Sans"/>
              </a:rPr>
              <a:t>Recipe Type- Main meal</a:t>
            </a:r>
            <a:endParaRPr i="1" sz="500"/>
          </a:p>
        </p:txBody>
      </p:sp>
      <p:sp>
        <p:nvSpPr>
          <p:cNvPr id="434" name="Google Shape;434;p49"/>
          <p:cNvSpPr txBox="1"/>
          <p:nvPr/>
        </p:nvSpPr>
        <p:spPr>
          <a:xfrm>
            <a:off x="3837000" y="1126750"/>
            <a:ext cx="2025000" cy="372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300">
                <a:latin typeface="Open Sans"/>
                <a:ea typeface="Open Sans"/>
                <a:cs typeface="Open Sans"/>
                <a:sym typeface="Open Sans"/>
              </a:rPr>
              <a:t>Number of Servings 7-10</a:t>
            </a:r>
            <a:endParaRPr i="1" sz="500"/>
          </a:p>
        </p:txBody>
      </p:sp>
      <p:sp>
        <p:nvSpPr>
          <p:cNvPr id="435" name="Google Shape;435;p49"/>
          <p:cNvSpPr txBox="1"/>
          <p:nvPr/>
        </p:nvSpPr>
        <p:spPr>
          <a:xfrm>
            <a:off x="3108000" y="1433650"/>
            <a:ext cx="2754000" cy="10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2100" lvl="0" marL="457200" marR="0" rtl="0" algn="l">
              <a:lnSpc>
                <a:spcPct val="100000"/>
              </a:lnSpc>
              <a:spcBef>
                <a:spcPts val="0"/>
              </a:spcBef>
              <a:spcAft>
                <a:spcPts val="0"/>
              </a:spcAft>
              <a:buClr>
                <a:srgbClr val="000000"/>
              </a:buClr>
              <a:buSzPts val="1000"/>
              <a:buFont typeface="Open Sans"/>
              <a:buChar char="●"/>
            </a:pPr>
            <a:r>
              <a:rPr lang="es" sz="1000"/>
              <a:t>Full box of spaghetti</a:t>
            </a:r>
            <a:endParaRPr sz="1000"/>
          </a:p>
          <a:p>
            <a:pPr indent="-292100" lvl="0" marL="457200" marR="0" rtl="0" algn="l">
              <a:lnSpc>
                <a:spcPct val="100000"/>
              </a:lnSpc>
              <a:spcBef>
                <a:spcPts val="0"/>
              </a:spcBef>
              <a:spcAft>
                <a:spcPts val="0"/>
              </a:spcAft>
              <a:buSzPts val="1000"/>
              <a:buChar char="●"/>
            </a:pPr>
            <a:r>
              <a:rPr lang="es" sz="1000"/>
              <a:t>As much sauce you want</a:t>
            </a:r>
            <a:endParaRPr sz="1000"/>
          </a:p>
          <a:p>
            <a:pPr indent="-292100" lvl="0" marL="457200" marR="0" rtl="0" algn="l">
              <a:lnSpc>
                <a:spcPct val="100000"/>
              </a:lnSpc>
              <a:spcBef>
                <a:spcPts val="0"/>
              </a:spcBef>
              <a:spcAft>
                <a:spcPts val="0"/>
              </a:spcAft>
              <a:buSzPts val="1000"/>
              <a:buChar char="●"/>
            </a:pPr>
            <a:r>
              <a:rPr lang="es" sz="1000"/>
              <a:t>1 tbsp of salt</a:t>
            </a:r>
            <a:endParaRPr sz="1000"/>
          </a:p>
          <a:p>
            <a:pPr indent="-292100" lvl="0" marL="457200" marR="0" rtl="0" algn="l">
              <a:lnSpc>
                <a:spcPct val="100000"/>
              </a:lnSpc>
              <a:spcBef>
                <a:spcPts val="0"/>
              </a:spcBef>
              <a:spcAft>
                <a:spcPts val="0"/>
              </a:spcAft>
              <a:buSzPts val="1000"/>
              <a:buChar char="●"/>
            </a:pPr>
            <a:r>
              <a:rPr lang="es" sz="1000"/>
              <a:t>4 quarts of water</a:t>
            </a:r>
            <a:endParaRPr sz="1000"/>
          </a:p>
          <a:p>
            <a:pPr indent="0" lvl="0" marL="0" marR="0" rtl="0" algn="l">
              <a:lnSpc>
                <a:spcPct val="100000"/>
              </a:lnSpc>
              <a:spcBef>
                <a:spcPts val="600"/>
              </a:spcBef>
              <a:spcAft>
                <a:spcPts val="0"/>
              </a:spcAft>
              <a:buNone/>
            </a:pPr>
            <a:r>
              <a:t/>
            </a:r>
            <a:endParaRPr sz="10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36" name="Google Shape;436;p49"/>
          <p:cNvSpPr txBox="1"/>
          <p:nvPr/>
        </p:nvSpPr>
        <p:spPr>
          <a:xfrm>
            <a:off x="171750" y="2730850"/>
            <a:ext cx="5751000" cy="24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SzPts val="1200"/>
              <a:buFont typeface="Open Sans"/>
              <a:buAutoNum type="arabicPeriod"/>
            </a:pPr>
            <a:r>
              <a:rPr lang="es" sz="1200">
                <a:solidFill>
                  <a:schemeClr val="dk1"/>
                </a:solidFill>
              </a:rPr>
              <a:t>Before you start, fill up a large pot with water and add in some add in salt and  put it in the </a:t>
            </a:r>
            <a:r>
              <a:rPr lang="es" sz="1200">
                <a:solidFill>
                  <a:schemeClr val="dk1"/>
                </a:solidFill>
                <a:latin typeface="Open Sans"/>
                <a:ea typeface="Open Sans"/>
                <a:cs typeface="Open Sans"/>
                <a:sym typeface="Open Sans"/>
              </a:rPr>
              <a:t>stove boiling .</a:t>
            </a:r>
            <a:endParaRPr sz="1200">
              <a:solidFill>
                <a:schemeClr val="dk1"/>
              </a:solidFill>
              <a:latin typeface="Open Sans"/>
              <a:ea typeface="Open Sans"/>
              <a:cs typeface="Open Sans"/>
              <a:sym typeface="Open Sans"/>
            </a:endParaRPr>
          </a:p>
          <a:p>
            <a:pPr indent="-304800" lvl="0" marL="457200" rtl="0" algn="l">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Once the water is boiled, you can add in your spaghetti in.Typically it should cook in 7-11 minutes just follow the time on the box.</a:t>
            </a:r>
            <a:endParaRPr sz="1200">
              <a:latin typeface="Open Sans"/>
              <a:ea typeface="Open Sans"/>
              <a:cs typeface="Open Sans"/>
              <a:sym typeface="Open Sans"/>
            </a:endParaRPr>
          </a:p>
          <a:p>
            <a:pPr indent="-304800" lvl="0" marL="457200" rtl="0" algn="l">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Mix /stir well every minute with a utensil</a:t>
            </a:r>
            <a:endParaRPr sz="1200">
              <a:latin typeface="Open Sans"/>
              <a:ea typeface="Open Sans"/>
              <a:cs typeface="Open Sans"/>
              <a:sym typeface="Open Sans"/>
            </a:endParaRPr>
          </a:p>
          <a:p>
            <a:pPr indent="-304800" lvl="0" marL="457200" rtl="0" algn="l">
              <a:spcBef>
                <a:spcPts val="500"/>
              </a:spcBef>
              <a:spcAft>
                <a:spcPts val="0"/>
              </a:spcAft>
              <a:buSzPts val="1200"/>
              <a:buFont typeface="Open Sans"/>
              <a:buAutoNum type="arabicPeriod"/>
            </a:pPr>
            <a:r>
              <a:rPr lang="es" sz="1200">
                <a:solidFill>
                  <a:schemeClr val="dk1"/>
                </a:solidFill>
                <a:latin typeface="Open Sans"/>
                <a:ea typeface="Open Sans"/>
                <a:cs typeface="Open Sans"/>
                <a:sym typeface="Open Sans"/>
              </a:rPr>
              <a:t>Drain your noodles once it is cooked and add it in pot with noodles on the tomato sauce in and mix well until everything is good mixed.</a:t>
            </a:r>
            <a:endParaRPr sz="1200">
              <a:solidFill>
                <a:schemeClr val="dk1"/>
              </a:solidFill>
              <a:latin typeface="Open Sans"/>
              <a:ea typeface="Open Sans"/>
              <a:cs typeface="Open Sans"/>
              <a:sym typeface="Open Sans"/>
            </a:endParaRPr>
          </a:p>
          <a:p>
            <a:pPr indent="-304800" lvl="0" marL="457200" rtl="0" algn="l">
              <a:spcBef>
                <a:spcPts val="50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put your pot with noodles once it is cooked and add it another pot</a:t>
            </a:r>
            <a:endParaRPr sz="1200">
              <a:solidFill>
                <a:schemeClr val="dk1"/>
              </a:solidFill>
              <a:latin typeface="Open Sans"/>
              <a:ea typeface="Open Sans"/>
              <a:cs typeface="Open Sans"/>
              <a:sym typeface="Open Sans"/>
            </a:endParaRPr>
          </a:p>
          <a:p>
            <a:pPr indent="-304800" lvl="0" marL="457200" rtl="0" algn="l">
              <a:spcBef>
                <a:spcPts val="50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serve and enjoy.</a:t>
            </a:r>
            <a:endParaRPr sz="1200">
              <a:solidFill>
                <a:schemeClr val="dk1"/>
              </a:solidFill>
              <a:latin typeface="Open Sans"/>
              <a:ea typeface="Open Sans"/>
              <a:cs typeface="Open Sans"/>
              <a:sym typeface="Open Sans"/>
            </a:endParaRPr>
          </a:p>
          <a:p>
            <a:pPr indent="0" lvl="0" marL="457200" rtl="0" algn="l">
              <a:spcBef>
                <a:spcPts val="500"/>
              </a:spcBef>
              <a:spcAft>
                <a:spcPts val="0"/>
              </a:spcAft>
              <a:buNone/>
            </a:pPr>
            <a:r>
              <a:t/>
            </a:r>
            <a:endParaRPr sz="12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sz="1200" u="none" cap="none" strike="noStrike">
              <a:solidFill>
                <a:srgbClr val="000000"/>
              </a:solidFill>
              <a:latin typeface="Open Sans"/>
              <a:ea typeface="Open Sans"/>
              <a:cs typeface="Open Sans"/>
              <a:sym typeface="Open Sans"/>
            </a:endParaRPr>
          </a:p>
        </p:txBody>
      </p:sp>
      <p:sp>
        <p:nvSpPr>
          <p:cNvPr id="437" name="Google Shape;437;p49">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50"/>
          <p:cNvSpPr txBox="1"/>
          <p:nvPr/>
        </p:nvSpPr>
        <p:spPr>
          <a:xfrm>
            <a:off x="91225" y="182475"/>
            <a:ext cx="4558500" cy="21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900">
                <a:latin typeface="Open Sans"/>
                <a:ea typeface="Open Sans"/>
                <a:cs typeface="Open Sans"/>
                <a:sym typeface="Open Sans"/>
              </a:rPr>
              <a:t>All About My Spotlight Ingredient</a:t>
            </a:r>
            <a:endParaRPr b="1" sz="1900">
              <a:latin typeface="Open Sans"/>
              <a:ea typeface="Open Sans"/>
              <a:cs typeface="Open Sans"/>
              <a:sym typeface="Open Sans"/>
            </a:endParaRPr>
          </a:p>
          <a:p>
            <a:pPr indent="0" lvl="0" marL="0" rtl="0" algn="l">
              <a:spcBef>
                <a:spcPts val="0"/>
              </a:spcBef>
              <a:spcAft>
                <a:spcPts val="0"/>
              </a:spcAft>
              <a:buNone/>
            </a:pPr>
            <a:r>
              <a:rPr lang="es">
                <a:latin typeface="Open Sans"/>
                <a:ea typeface="Open Sans"/>
                <a:cs typeface="Open Sans"/>
                <a:sym typeface="Open Sans"/>
              </a:rPr>
              <a:t> </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a:t>My spotlight ingredient is tomato.</a:t>
            </a:r>
            <a:endParaRPr/>
          </a:p>
          <a:p>
            <a:pPr indent="0" lvl="0" marL="0" rtl="0" algn="l">
              <a:spcBef>
                <a:spcPts val="0"/>
              </a:spcBef>
              <a:spcAft>
                <a:spcPts val="0"/>
              </a:spcAft>
              <a:buClr>
                <a:schemeClr val="dk1"/>
              </a:buClr>
              <a:buSzPts val="1100"/>
              <a:buFont typeface="Arial"/>
              <a:buNone/>
            </a:pPr>
            <a:r>
              <a:rPr lang="es"/>
              <a:t>Tomato is a red fruit  it tastes fine but even better in spaghetti.</a:t>
            </a:r>
            <a:endParaRPr/>
          </a:p>
          <a:p>
            <a:pPr indent="0" lvl="0" marL="0" rtl="0" algn="l">
              <a:spcBef>
                <a:spcPts val="0"/>
              </a:spcBef>
              <a:spcAft>
                <a:spcPts val="0"/>
              </a:spcAft>
              <a:buClr>
                <a:schemeClr val="dk1"/>
              </a:buClr>
              <a:buSzPts val="1100"/>
              <a:buFont typeface="Arial"/>
              <a:buNone/>
            </a:pPr>
            <a:r>
              <a:rPr lang="es"/>
              <a:t>Tomato is the fruit part of the plant.</a:t>
            </a:r>
            <a:endParaRPr/>
          </a:p>
          <a:p>
            <a:pPr indent="0" lvl="0" marL="0" rtl="0" algn="l">
              <a:spcBef>
                <a:spcPts val="0"/>
              </a:spcBef>
              <a:spcAft>
                <a:spcPts val="0"/>
              </a:spcAft>
              <a:buClr>
                <a:schemeClr val="dk1"/>
              </a:buClr>
              <a:buSzPts val="1100"/>
              <a:buFont typeface="Arial"/>
              <a:buNone/>
            </a:pPr>
            <a:r>
              <a:rPr lang="es"/>
              <a:t>A tomato is harvested when it is ripped.</a:t>
            </a:r>
            <a:endParaRPr/>
          </a:p>
          <a:p>
            <a:pPr indent="0" lvl="0" marL="0" rtl="0" algn="l">
              <a:spcBef>
                <a:spcPts val="0"/>
              </a:spcBef>
              <a:spcAft>
                <a:spcPts val="0"/>
              </a:spcAft>
              <a:buClr>
                <a:schemeClr val="dk1"/>
              </a:buClr>
              <a:buSzPts val="1100"/>
              <a:buFont typeface="Arial"/>
              <a:buNone/>
            </a:pPr>
            <a:r>
              <a:rPr lang="es"/>
              <a:t>A health benefit of tomato is that it is good to eat.</a:t>
            </a:r>
            <a:endParaRPr/>
          </a:p>
          <a:p>
            <a:pPr indent="0" lvl="0" marL="0" rtl="0" algn="l">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443" name="Google Shape;443;p50"/>
          <p:cNvPicPr preferRelativeResize="0"/>
          <p:nvPr/>
        </p:nvPicPr>
        <p:blipFill rotWithShape="1">
          <a:blip r:embed="rId3">
            <a:alphaModFix/>
          </a:blip>
          <a:srcRect b="5027" l="0" r="7969" t="5036"/>
          <a:stretch/>
        </p:blipFill>
        <p:spPr>
          <a:xfrm>
            <a:off x="0" y="2576925"/>
            <a:ext cx="4279200" cy="2634000"/>
          </a:xfrm>
          <a:prstGeom prst="rect">
            <a:avLst/>
          </a:prstGeom>
          <a:noFill/>
          <a:ln>
            <a:noFill/>
          </a:ln>
        </p:spPr>
      </p:pic>
      <p:sp>
        <p:nvSpPr>
          <p:cNvPr id="444" name="Google Shape;444;p50"/>
          <p:cNvSpPr txBox="1"/>
          <p:nvPr/>
        </p:nvSpPr>
        <p:spPr>
          <a:xfrm>
            <a:off x="4824025" y="490400"/>
            <a:ext cx="4105800" cy="15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0"/>
          <p:cNvSpPr txBox="1"/>
          <p:nvPr/>
        </p:nvSpPr>
        <p:spPr>
          <a:xfrm>
            <a:off x="5289550" y="132500"/>
            <a:ext cx="3854400" cy="23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100">
                <a:latin typeface="Open Sans"/>
                <a:ea typeface="Open Sans"/>
                <a:cs typeface="Open Sans"/>
                <a:sym typeface="Open Sans"/>
              </a:rPr>
              <a:t>All about my recipe</a:t>
            </a:r>
            <a:r>
              <a:rPr lang="es" sz="2100">
                <a:latin typeface="Open Sans"/>
                <a:ea typeface="Open Sans"/>
                <a:cs typeface="Open Sans"/>
                <a:sym typeface="Open Sans"/>
              </a:rPr>
              <a:t> </a:t>
            </a:r>
            <a:endParaRPr sz="2100">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rPr lang="es"/>
              <a:t>I chose to do this recipe because I really enjoy when I eat it. A special connection I have with spaghetti is that when i did my communion i had a party and one of the dishes was spaghetti that my god father made it was so good. This dish is a italian recipe. In my opinion what makes this a good dish is the flavorness that it has.</a:t>
            </a:r>
            <a:endParaRPr/>
          </a:p>
        </p:txBody>
      </p:sp>
      <p:pic>
        <p:nvPicPr>
          <p:cNvPr id="446" name="Google Shape;446;p50"/>
          <p:cNvPicPr preferRelativeResize="0"/>
          <p:nvPr/>
        </p:nvPicPr>
        <p:blipFill rotWithShape="1">
          <a:blip r:embed="rId4">
            <a:alphaModFix/>
          </a:blip>
          <a:srcRect b="0" l="0" r="0" t="2562"/>
          <a:stretch/>
        </p:blipFill>
        <p:spPr>
          <a:xfrm>
            <a:off x="5289550" y="2576925"/>
            <a:ext cx="3908251" cy="2566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Google Shape;451;p51"/>
          <p:cNvPicPr preferRelativeResize="0"/>
          <p:nvPr/>
        </p:nvPicPr>
        <p:blipFill rotWithShape="1">
          <a:blip r:embed="rId3">
            <a:alphaModFix/>
          </a:blip>
          <a:srcRect b="0" l="33242" r="33242" t="0"/>
          <a:stretch/>
        </p:blipFill>
        <p:spPr>
          <a:xfrm>
            <a:off x="0" y="0"/>
            <a:ext cx="2934600" cy="5143500"/>
          </a:xfrm>
          <a:prstGeom prst="rect">
            <a:avLst/>
          </a:prstGeom>
          <a:noFill/>
          <a:ln>
            <a:noFill/>
          </a:ln>
        </p:spPr>
      </p:pic>
      <p:sp>
        <p:nvSpPr>
          <p:cNvPr id="452" name="Google Shape;452;p51"/>
          <p:cNvSpPr txBox="1"/>
          <p:nvPr/>
        </p:nvSpPr>
        <p:spPr>
          <a:xfrm>
            <a:off x="3067350" y="219242"/>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Spaghetti Carbonara</a:t>
            </a:r>
            <a:endParaRPr sz="800"/>
          </a:p>
        </p:txBody>
      </p:sp>
      <p:sp>
        <p:nvSpPr>
          <p:cNvPr id="453" name="Google Shape;453;p51"/>
          <p:cNvSpPr txBox="1"/>
          <p:nvPr/>
        </p:nvSpPr>
        <p:spPr>
          <a:xfrm>
            <a:off x="3486325" y="1659279"/>
            <a:ext cx="1952100" cy="123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Font typeface="Open Sans"/>
              <a:buChar char="●"/>
            </a:pPr>
            <a:r>
              <a:rPr lang="es" sz="1200"/>
              <a:t> 400 grams spaghetti, </a:t>
            </a:r>
            <a:endParaRPr sz="1200"/>
          </a:p>
          <a:p>
            <a:pPr indent="-159849" lvl="0" marL="89999" marR="0" rtl="0" algn="l">
              <a:lnSpc>
                <a:spcPct val="100000"/>
              </a:lnSpc>
              <a:spcBef>
                <a:spcPts val="0"/>
              </a:spcBef>
              <a:spcAft>
                <a:spcPts val="0"/>
              </a:spcAft>
              <a:buSzPts val="1100"/>
              <a:buFont typeface="Open Sans"/>
              <a:buChar char="●"/>
            </a:pPr>
            <a:r>
              <a:rPr lang="es" sz="1200"/>
              <a:t> A little oil, </a:t>
            </a:r>
            <a:endParaRPr sz="1200"/>
          </a:p>
          <a:p>
            <a:pPr indent="-159849" lvl="0" marL="89999" marR="0" rtl="0" algn="l">
              <a:lnSpc>
                <a:spcPct val="100000"/>
              </a:lnSpc>
              <a:spcBef>
                <a:spcPts val="0"/>
              </a:spcBef>
              <a:spcAft>
                <a:spcPts val="0"/>
              </a:spcAft>
              <a:buSzPts val="1100"/>
              <a:buFont typeface="Open Sans"/>
              <a:buChar char="●"/>
            </a:pPr>
            <a:r>
              <a:rPr lang="es" sz="1200"/>
              <a:t> 8 slices of bacon,</a:t>
            </a:r>
            <a:endParaRPr sz="1200"/>
          </a:p>
          <a:p>
            <a:pPr indent="-159849" lvl="0" marL="89999" marR="0" rtl="0" algn="l">
              <a:lnSpc>
                <a:spcPct val="100000"/>
              </a:lnSpc>
              <a:spcBef>
                <a:spcPts val="0"/>
              </a:spcBef>
              <a:spcAft>
                <a:spcPts val="0"/>
              </a:spcAft>
              <a:buSzPts val="1100"/>
              <a:buFont typeface="Open Sans"/>
              <a:buChar char="●"/>
            </a:pPr>
            <a:r>
              <a:rPr lang="es" sz="1200"/>
              <a:t>  2 cloves of garlic,</a:t>
            </a:r>
            <a:endParaRPr sz="1200"/>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54" name="Google Shape;454;p51"/>
          <p:cNvSpPr txBox="1"/>
          <p:nvPr/>
        </p:nvSpPr>
        <p:spPr>
          <a:xfrm>
            <a:off x="2991150" y="788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Morten Heim Klepaker</a:t>
            </a:r>
            <a:endParaRPr sz="600"/>
          </a:p>
        </p:txBody>
      </p:sp>
      <p:sp>
        <p:nvSpPr>
          <p:cNvPr id="455" name="Google Shape;455;p51"/>
          <p:cNvSpPr txBox="1"/>
          <p:nvPr/>
        </p:nvSpPr>
        <p:spPr>
          <a:xfrm>
            <a:off x="2991150" y="10505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Entree</a:t>
            </a:r>
            <a:endParaRPr i="1" sz="600"/>
          </a:p>
        </p:txBody>
      </p:sp>
      <p:sp>
        <p:nvSpPr>
          <p:cNvPr id="456" name="Google Shape;456;p51"/>
          <p:cNvSpPr txBox="1"/>
          <p:nvPr/>
        </p:nvSpPr>
        <p:spPr>
          <a:xfrm>
            <a:off x="6572550" y="10505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457" name="Google Shape;457;p51"/>
          <p:cNvSpPr txBox="1"/>
          <p:nvPr/>
        </p:nvSpPr>
        <p:spPr>
          <a:xfrm>
            <a:off x="3126450" y="3371375"/>
            <a:ext cx="5892600" cy="164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lang="es" sz="1300"/>
              <a:t>1. Cook pasta</a:t>
            </a:r>
            <a:endParaRPr sz="1300"/>
          </a:p>
          <a:p>
            <a:pPr indent="0" lvl="0" marL="0" marR="0" rtl="0" algn="l">
              <a:lnSpc>
                <a:spcPct val="100000"/>
              </a:lnSpc>
              <a:spcBef>
                <a:spcPts val="0"/>
              </a:spcBef>
              <a:spcAft>
                <a:spcPts val="0"/>
              </a:spcAft>
              <a:buNone/>
            </a:pPr>
            <a:r>
              <a:rPr lang="es" sz="1300"/>
              <a:t>2. Cook bacon, at the end of fry time put the garlic in the pan</a:t>
            </a:r>
            <a:endParaRPr sz="1300"/>
          </a:p>
          <a:p>
            <a:pPr indent="0" lvl="0" marL="0" marR="0" rtl="0" algn="l">
              <a:lnSpc>
                <a:spcPct val="100000"/>
              </a:lnSpc>
              <a:spcBef>
                <a:spcPts val="0"/>
              </a:spcBef>
              <a:spcAft>
                <a:spcPts val="0"/>
              </a:spcAft>
              <a:buNone/>
            </a:pPr>
            <a:r>
              <a:rPr lang="es" sz="1300"/>
              <a:t>3. Put eggs in a bowl and mix with cream and parmesan then mix with pepper, salt, oil and herbs</a:t>
            </a:r>
            <a:endParaRPr sz="1300"/>
          </a:p>
          <a:p>
            <a:pPr indent="0" lvl="0" marL="0" marR="0" rtl="0" algn="l">
              <a:lnSpc>
                <a:spcPct val="100000"/>
              </a:lnSpc>
              <a:spcBef>
                <a:spcPts val="0"/>
              </a:spcBef>
              <a:spcAft>
                <a:spcPts val="0"/>
              </a:spcAft>
              <a:buNone/>
            </a:pPr>
            <a:r>
              <a:rPr lang="es" sz="1300"/>
              <a:t>4. When pasta is done put in a colander and wait a bit, then put in a big cold bowl and mix with bacon and egg mix.</a:t>
            </a:r>
            <a:endParaRPr sz="13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58" name="Google Shape;458;p51"/>
          <p:cNvSpPr txBox="1"/>
          <p:nvPr/>
        </p:nvSpPr>
        <p:spPr>
          <a:xfrm>
            <a:off x="6030675" y="1712575"/>
            <a:ext cx="2103600" cy="1152600"/>
          </a:xfrm>
          <a:prstGeom prst="rect">
            <a:avLst/>
          </a:prstGeom>
          <a:noFill/>
          <a:ln>
            <a:noFill/>
          </a:ln>
        </p:spPr>
        <p:txBody>
          <a:bodyPr anchorCtr="0" anchor="t" bIns="91425" lIns="91425" spcFirstLastPara="1" rIns="91425" wrap="square" tIns="91425">
            <a:noAutofit/>
          </a:bodyPr>
          <a:lstStyle/>
          <a:p>
            <a:pPr indent="-159849" lvl="0" marL="89999" rtl="0" algn="l">
              <a:spcBef>
                <a:spcPts val="0"/>
              </a:spcBef>
              <a:spcAft>
                <a:spcPts val="0"/>
              </a:spcAft>
              <a:buClr>
                <a:schemeClr val="dk1"/>
              </a:buClr>
              <a:buSzPts val="1100"/>
              <a:buFont typeface="Open Sans"/>
              <a:buChar char="●"/>
            </a:pPr>
            <a:r>
              <a:rPr lang="es" sz="1200">
                <a:solidFill>
                  <a:schemeClr val="dk1"/>
                </a:solidFill>
              </a:rPr>
              <a:t> 3 eggs, </a:t>
            </a:r>
            <a:endParaRPr sz="1200">
              <a:solidFill>
                <a:schemeClr val="dk1"/>
              </a:solidFill>
            </a:endParaRPr>
          </a:p>
          <a:p>
            <a:pPr indent="-159849" lvl="0" marL="89999" rtl="0" algn="l">
              <a:spcBef>
                <a:spcPts val="0"/>
              </a:spcBef>
              <a:spcAft>
                <a:spcPts val="0"/>
              </a:spcAft>
              <a:buClr>
                <a:schemeClr val="dk1"/>
              </a:buClr>
              <a:buSzPts val="1100"/>
              <a:buFont typeface="Open Sans"/>
              <a:buChar char="●"/>
            </a:pPr>
            <a:r>
              <a:rPr lang="es" sz="1200">
                <a:solidFill>
                  <a:schemeClr val="dk1"/>
                </a:solidFill>
              </a:rPr>
              <a:t> 4 tablespoons cream</a:t>
            </a:r>
            <a:endParaRPr sz="1200">
              <a:solidFill>
                <a:schemeClr val="dk1"/>
              </a:solidFill>
            </a:endParaRPr>
          </a:p>
          <a:p>
            <a:pPr indent="-159849" lvl="0" marL="89999" rtl="0" algn="l">
              <a:spcBef>
                <a:spcPts val="0"/>
              </a:spcBef>
              <a:spcAft>
                <a:spcPts val="0"/>
              </a:spcAft>
              <a:buClr>
                <a:schemeClr val="dk1"/>
              </a:buClr>
              <a:buSzPts val="1100"/>
              <a:buFont typeface="Open Sans"/>
              <a:buChar char="●"/>
            </a:pPr>
            <a:r>
              <a:rPr lang="es" sz="1200">
                <a:solidFill>
                  <a:schemeClr val="dk1"/>
                </a:solidFill>
              </a:rPr>
              <a:t> 50 g parmesan,</a:t>
            </a:r>
            <a:endParaRPr sz="1200">
              <a:solidFill>
                <a:schemeClr val="dk1"/>
              </a:solidFill>
            </a:endParaRPr>
          </a:p>
          <a:p>
            <a:pPr indent="-159849" lvl="0" marL="89999" rtl="0" algn="l">
              <a:spcBef>
                <a:spcPts val="0"/>
              </a:spcBef>
              <a:spcAft>
                <a:spcPts val="0"/>
              </a:spcAft>
              <a:buClr>
                <a:schemeClr val="dk1"/>
              </a:buClr>
              <a:buSzPts val="1100"/>
              <a:buFont typeface="Open Sans"/>
              <a:buChar char="●"/>
            </a:pPr>
            <a:r>
              <a:rPr lang="es" sz="1200">
                <a:solidFill>
                  <a:schemeClr val="dk1"/>
                </a:solidFill>
              </a:rPr>
              <a:t> ½ dl olive oil,</a:t>
            </a:r>
            <a:endParaRPr sz="1200">
              <a:solidFill>
                <a:schemeClr val="dk1"/>
              </a:solidFill>
            </a:endParaRPr>
          </a:p>
          <a:p>
            <a:pPr indent="-159849" lvl="0" marL="89999" rtl="0" algn="l">
              <a:spcBef>
                <a:spcPts val="0"/>
              </a:spcBef>
              <a:spcAft>
                <a:spcPts val="0"/>
              </a:spcAft>
              <a:buClr>
                <a:schemeClr val="dk1"/>
              </a:buClr>
              <a:buSzPts val="1100"/>
              <a:buFont typeface="Open Sans"/>
              <a:buChar char="●"/>
            </a:pPr>
            <a:r>
              <a:rPr lang="es" sz="1200">
                <a:solidFill>
                  <a:schemeClr val="dk1"/>
                </a:solidFill>
              </a:rPr>
              <a:t>  Salt and pepper,</a:t>
            </a:r>
            <a:endParaRPr sz="1200">
              <a:solidFill>
                <a:schemeClr val="dk1"/>
              </a:solidFill>
            </a:endParaRPr>
          </a:p>
          <a:p>
            <a:pPr indent="-159849" lvl="0" marL="89999" rtl="0" algn="l">
              <a:spcBef>
                <a:spcPts val="0"/>
              </a:spcBef>
              <a:spcAft>
                <a:spcPts val="0"/>
              </a:spcAft>
              <a:buClr>
                <a:schemeClr val="dk1"/>
              </a:buClr>
              <a:buSzPts val="1100"/>
              <a:buFont typeface="Open Sans"/>
              <a:buChar char="●"/>
            </a:pPr>
            <a:r>
              <a:rPr lang="es" sz="1200">
                <a:solidFill>
                  <a:schemeClr val="dk1"/>
                </a:solidFill>
              </a:rPr>
              <a:t> Basil and other herbs</a:t>
            </a:r>
            <a:endParaRPr/>
          </a:p>
        </p:txBody>
      </p:sp>
      <p:sp>
        <p:nvSpPr>
          <p:cNvPr id="459" name="Google Shape;459;p51">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3">
            <a:alphaModFix/>
          </a:blip>
          <a:srcRect b="0" l="33332" r="33332" t="0"/>
          <a:stretch/>
        </p:blipFill>
        <p:spPr>
          <a:xfrm>
            <a:off x="0" y="0"/>
            <a:ext cx="2585700" cy="5143500"/>
          </a:xfrm>
          <a:prstGeom prst="rect">
            <a:avLst/>
          </a:prstGeom>
          <a:noFill/>
          <a:ln>
            <a:noFill/>
          </a:ln>
        </p:spPr>
      </p:pic>
      <p:sp>
        <p:nvSpPr>
          <p:cNvPr id="74" name="Google Shape;74;p16"/>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Bread</a:t>
            </a:r>
            <a:endParaRPr sz="800"/>
          </a:p>
        </p:txBody>
      </p:sp>
      <p:sp>
        <p:nvSpPr>
          <p:cNvPr id="75" name="Google Shape;75;p16"/>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SzPts val="1100"/>
              <a:buChar char="●"/>
            </a:pPr>
            <a:r>
              <a:rPr lang="es" sz="1200">
                <a:solidFill>
                  <a:srgbClr val="000000"/>
                </a:solidFill>
              </a:rPr>
              <a:t>5 ounces of pumpkin puree</a:t>
            </a:r>
            <a:endParaRPr sz="1200">
              <a:solidFill>
                <a:srgbClr val="000000"/>
              </a:solidFill>
            </a:endParaRPr>
          </a:p>
          <a:p>
            <a:pPr indent="-159849" lvl="0" marL="179999" rtl="0" algn="l">
              <a:spcBef>
                <a:spcPts val="500"/>
              </a:spcBef>
              <a:spcAft>
                <a:spcPts val="0"/>
              </a:spcAft>
              <a:buSzPts val="1100"/>
              <a:buChar char="●"/>
            </a:pPr>
            <a:r>
              <a:rPr lang="es" sz="1200">
                <a:solidFill>
                  <a:srgbClr val="000000"/>
                </a:solidFill>
              </a:rPr>
              <a:t>4 eggs</a:t>
            </a:r>
            <a:endParaRPr sz="1200">
              <a:solidFill>
                <a:srgbClr val="000000"/>
              </a:solidFill>
            </a:endParaRPr>
          </a:p>
          <a:p>
            <a:pPr indent="-159849" lvl="0" marL="179999" rtl="0" algn="l">
              <a:spcBef>
                <a:spcPts val="500"/>
              </a:spcBef>
              <a:spcAft>
                <a:spcPts val="0"/>
              </a:spcAft>
              <a:buSzPts val="1100"/>
              <a:buChar char="●"/>
            </a:pPr>
            <a:r>
              <a:rPr lang="es" sz="1200">
                <a:solidFill>
                  <a:srgbClr val="000000"/>
                </a:solidFill>
              </a:rPr>
              <a:t>½ cup of vegetable oil</a:t>
            </a:r>
            <a:endParaRPr sz="1200">
              <a:solidFill>
                <a:srgbClr val="000000"/>
              </a:solidFill>
            </a:endParaRPr>
          </a:p>
          <a:p>
            <a:pPr indent="-159849" lvl="0" marL="179999" rtl="0" algn="l">
              <a:spcBef>
                <a:spcPts val="500"/>
              </a:spcBef>
              <a:spcAft>
                <a:spcPts val="500"/>
              </a:spcAft>
              <a:buSzPts val="1100"/>
              <a:buChar char="●"/>
            </a:pPr>
            <a:r>
              <a:rPr lang="es" sz="1200">
                <a:solidFill>
                  <a:srgbClr val="000000"/>
                </a:solidFill>
              </a:rPr>
              <a:t>½ cup applesauce</a:t>
            </a:r>
            <a:endParaRPr sz="1200">
              <a:solidFill>
                <a:srgbClr val="000000"/>
              </a:solidFill>
            </a:endParaRPr>
          </a:p>
        </p:txBody>
      </p:sp>
      <p:sp>
        <p:nvSpPr>
          <p:cNvPr id="76" name="Google Shape;76;p16"/>
          <p:cNvSpPr txBox="1"/>
          <p:nvPr/>
        </p:nvSpPr>
        <p:spPr>
          <a:xfrm>
            <a:off x="2991150" y="6908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Xavier O’neill</a:t>
            </a:r>
            <a:endParaRPr sz="600"/>
          </a:p>
        </p:txBody>
      </p:sp>
      <p:sp>
        <p:nvSpPr>
          <p:cNvPr id="77" name="Google Shape;77;p16"/>
          <p:cNvSpPr txBox="1"/>
          <p:nvPr/>
        </p:nvSpPr>
        <p:spPr>
          <a:xfrm>
            <a:off x="2960200" y="9755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i="1" lang="es">
                <a:latin typeface="Open Sans"/>
                <a:ea typeface="Open Sans"/>
                <a:cs typeface="Open Sans"/>
                <a:sym typeface="Open Sans"/>
              </a:rPr>
              <a:t> Breakfast or dessert</a:t>
            </a:r>
            <a:endParaRPr i="1">
              <a:latin typeface="Open Sans"/>
              <a:ea typeface="Open Sans"/>
              <a:cs typeface="Open Sans"/>
              <a:sym typeface="Open Sans"/>
            </a:endParaRPr>
          </a:p>
        </p:txBody>
      </p:sp>
      <p:sp>
        <p:nvSpPr>
          <p:cNvPr id="78" name="Google Shape;78;p16"/>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i="1" lang="es">
                <a:latin typeface="Open Sans"/>
                <a:ea typeface="Open Sans"/>
                <a:cs typeface="Open Sans"/>
                <a:sym typeface="Open Sans"/>
              </a:rPr>
              <a:t>8  people</a:t>
            </a:r>
            <a:endParaRPr i="1">
              <a:latin typeface="Open Sans"/>
              <a:ea typeface="Open Sans"/>
              <a:cs typeface="Open Sans"/>
              <a:sym typeface="Open Sans"/>
            </a:endParaRPr>
          </a:p>
        </p:txBody>
      </p:sp>
      <p:sp>
        <p:nvSpPr>
          <p:cNvPr id="79" name="Google Shape;79;p16"/>
          <p:cNvSpPr txBox="1"/>
          <p:nvPr/>
        </p:nvSpPr>
        <p:spPr>
          <a:xfrm>
            <a:off x="2706600" y="2901550"/>
            <a:ext cx="6320100" cy="18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t>PROCEDURE:</a:t>
            </a:r>
            <a:endParaRPr b="1" sz="1700"/>
          </a:p>
          <a:p>
            <a:pPr indent="-304800" lvl="0" marL="457200" rtl="0" algn="l">
              <a:spcBef>
                <a:spcPts val="0"/>
              </a:spcBef>
              <a:spcAft>
                <a:spcPts val="0"/>
              </a:spcAft>
              <a:buClr>
                <a:srgbClr val="000000"/>
              </a:buClr>
              <a:buSzPts val="1200"/>
              <a:buAutoNum type="arabicPeriod"/>
            </a:pPr>
            <a:r>
              <a:rPr lang="es" sz="1200">
                <a:solidFill>
                  <a:srgbClr val="000000"/>
                </a:solidFill>
              </a:rPr>
              <a:t>Preheat oven to 350 degrees. Grease and flour three 7x3 inch loaf pans.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s" sz="1200">
                <a:solidFill>
                  <a:srgbClr val="000000"/>
                </a:solidFill>
              </a:rPr>
              <a:t>In a large bowl, mix together the pumpkin puree, eggs, oil, applesauce, water and sugar until well blended.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s" sz="1200">
                <a:solidFill>
                  <a:srgbClr val="000000"/>
                </a:solidFill>
              </a:rPr>
              <a:t>In a separate bowl, whisk together the flour, baking soda, salt, cinnamon, nutmeg, </a:t>
            </a:r>
            <a:r>
              <a:rPr lang="es" sz="1200">
                <a:solidFill>
                  <a:srgbClr val="000000"/>
                </a:solidFill>
              </a:rPr>
              <a:t>c</a:t>
            </a:r>
            <a:r>
              <a:rPr lang="es" sz="1200">
                <a:solidFill>
                  <a:srgbClr val="000000"/>
                </a:solidFill>
              </a:rPr>
              <a:t>loves and ginger.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s" sz="1200">
                <a:solidFill>
                  <a:srgbClr val="000000"/>
                </a:solidFill>
              </a:rPr>
              <a:t>Stir the dry ingredients into the pumpkin mixture until just blended. Don’t over mix.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s" sz="1200">
                <a:solidFill>
                  <a:srgbClr val="000000"/>
                </a:solidFill>
              </a:rPr>
              <a:t>Optional - add in 2 cups of chocolate chip. </a:t>
            </a:r>
            <a:endParaRPr sz="1200"/>
          </a:p>
          <a:p>
            <a:pPr indent="-304800" lvl="0" marL="457200" rtl="0" algn="l">
              <a:spcBef>
                <a:spcPts val="0"/>
              </a:spcBef>
              <a:spcAft>
                <a:spcPts val="0"/>
              </a:spcAft>
              <a:buClr>
                <a:srgbClr val="000000"/>
              </a:buClr>
              <a:buSzPts val="1200"/>
              <a:buAutoNum type="arabicPeriod"/>
            </a:pPr>
            <a:r>
              <a:rPr lang="es" sz="1200">
                <a:solidFill>
                  <a:srgbClr val="000000"/>
                </a:solidFill>
              </a:rPr>
              <a:t>Pour into the prepared pans. </a:t>
            </a:r>
            <a:endParaRPr sz="1200">
              <a:solidFill>
                <a:srgbClr val="000000"/>
              </a:solidFill>
            </a:endParaRPr>
          </a:p>
          <a:p>
            <a:pPr indent="-304800" lvl="0" marL="457200" rtl="0" algn="l">
              <a:spcBef>
                <a:spcPts val="0"/>
              </a:spcBef>
              <a:spcAft>
                <a:spcPts val="0"/>
              </a:spcAft>
              <a:buClr>
                <a:srgbClr val="000000"/>
              </a:buClr>
              <a:buSzPts val="1200"/>
              <a:buAutoNum type="arabicPeriod"/>
            </a:pPr>
            <a:r>
              <a:rPr lang="es" sz="1200">
                <a:solidFill>
                  <a:srgbClr val="000000"/>
                </a:solidFill>
              </a:rPr>
              <a:t>Bake for about 50 minutes or until a toothpick comes out clean. </a:t>
            </a:r>
            <a:endParaRPr/>
          </a:p>
        </p:txBody>
      </p:sp>
      <p:sp>
        <p:nvSpPr>
          <p:cNvPr id="80" name="Google Shape;80;p16"/>
          <p:cNvSpPr txBox="1"/>
          <p:nvPr/>
        </p:nvSpPr>
        <p:spPr>
          <a:xfrm>
            <a:off x="4717625" y="1205050"/>
            <a:ext cx="2025000" cy="1475100"/>
          </a:xfrm>
          <a:prstGeom prst="rect">
            <a:avLst/>
          </a:prstGeom>
          <a:noFill/>
          <a:ln>
            <a:noFill/>
          </a:ln>
        </p:spPr>
        <p:txBody>
          <a:bodyPr anchorCtr="0" anchor="t" bIns="91425" lIns="91425" spcFirstLastPara="1" rIns="91425" wrap="square" tIns="91425">
            <a:noAutofit/>
          </a:bodyPr>
          <a:lstStyle/>
          <a:p>
            <a:pPr indent="-304800" lvl="0" marL="269999" rtl="0" algn="l">
              <a:spcBef>
                <a:spcPts val="0"/>
              </a:spcBef>
              <a:spcAft>
                <a:spcPts val="0"/>
              </a:spcAft>
              <a:buClr>
                <a:srgbClr val="000000"/>
              </a:buClr>
              <a:buSzPts val="1200"/>
              <a:buChar char="●"/>
            </a:pPr>
            <a:r>
              <a:rPr lang="es" sz="1200">
                <a:solidFill>
                  <a:srgbClr val="000000"/>
                </a:solidFill>
              </a:rPr>
              <a:t>⅔ cup water</a:t>
            </a:r>
            <a:endParaRPr sz="1200">
              <a:solidFill>
                <a:srgbClr val="000000"/>
              </a:solidFill>
            </a:endParaRPr>
          </a:p>
          <a:p>
            <a:pPr indent="-304800" lvl="0" marL="269999" rtl="0" algn="l">
              <a:spcBef>
                <a:spcPts val="0"/>
              </a:spcBef>
              <a:spcAft>
                <a:spcPts val="0"/>
              </a:spcAft>
              <a:buClr>
                <a:srgbClr val="000000"/>
              </a:buClr>
              <a:buSzPts val="1200"/>
              <a:buChar char="●"/>
            </a:pPr>
            <a:r>
              <a:rPr lang="es" sz="1200">
                <a:solidFill>
                  <a:srgbClr val="000000"/>
                </a:solidFill>
              </a:rPr>
              <a:t>2 cups of sugar</a:t>
            </a:r>
            <a:endParaRPr sz="1200">
              <a:solidFill>
                <a:srgbClr val="000000"/>
              </a:solidFill>
            </a:endParaRPr>
          </a:p>
          <a:p>
            <a:pPr indent="-304800" lvl="0" marL="269999" rtl="0" algn="l">
              <a:spcBef>
                <a:spcPts val="0"/>
              </a:spcBef>
              <a:spcAft>
                <a:spcPts val="0"/>
              </a:spcAft>
              <a:buClr>
                <a:srgbClr val="000000"/>
              </a:buClr>
              <a:buSzPts val="1200"/>
              <a:buChar char="●"/>
            </a:pPr>
            <a:r>
              <a:rPr lang="es" sz="1200">
                <a:solidFill>
                  <a:srgbClr val="000000"/>
                </a:solidFill>
              </a:rPr>
              <a:t>3 ½ cups of all-purpose flour</a:t>
            </a:r>
            <a:endParaRPr sz="1200">
              <a:solidFill>
                <a:srgbClr val="000000"/>
              </a:solidFill>
            </a:endParaRPr>
          </a:p>
          <a:p>
            <a:pPr indent="-304800" lvl="0" marL="269999" rtl="0" algn="l">
              <a:spcBef>
                <a:spcPts val="0"/>
              </a:spcBef>
              <a:spcAft>
                <a:spcPts val="0"/>
              </a:spcAft>
              <a:buClr>
                <a:srgbClr val="000000"/>
              </a:buClr>
              <a:buSzPts val="1200"/>
              <a:buChar char="●"/>
            </a:pPr>
            <a:r>
              <a:rPr lang="es" sz="1200">
                <a:solidFill>
                  <a:srgbClr val="000000"/>
                </a:solidFill>
              </a:rPr>
              <a:t>2 teaspoons of baking soda</a:t>
            </a:r>
            <a:endParaRPr sz="1200">
              <a:solidFill>
                <a:srgbClr val="000000"/>
              </a:solidFill>
            </a:endParaRPr>
          </a:p>
          <a:p>
            <a:pPr indent="-304800" lvl="0" marL="269999" rtl="0" algn="l">
              <a:spcBef>
                <a:spcPts val="0"/>
              </a:spcBef>
              <a:spcAft>
                <a:spcPts val="0"/>
              </a:spcAft>
              <a:buClr>
                <a:srgbClr val="000000"/>
              </a:buClr>
              <a:buSzPts val="1200"/>
              <a:buChar char="●"/>
            </a:pPr>
            <a:r>
              <a:rPr lang="es" sz="1200">
                <a:solidFill>
                  <a:srgbClr val="000000"/>
                </a:solidFill>
              </a:rPr>
              <a:t>1 ½ teaspoons of salt</a:t>
            </a:r>
            <a:endParaRPr sz="1200">
              <a:solidFill>
                <a:srgbClr val="000000"/>
              </a:solidFill>
            </a:endParaRPr>
          </a:p>
        </p:txBody>
      </p:sp>
      <p:sp>
        <p:nvSpPr>
          <p:cNvPr id="81" name="Google Shape;81;p16"/>
          <p:cNvSpPr txBox="1"/>
          <p:nvPr/>
        </p:nvSpPr>
        <p:spPr>
          <a:xfrm>
            <a:off x="6889125" y="1205050"/>
            <a:ext cx="2156700" cy="1475100"/>
          </a:xfrm>
          <a:prstGeom prst="rect">
            <a:avLst/>
          </a:prstGeom>
          <a:noFill/>
          <a:ln>
            <a:noFill/>
          </a:ln>
        </p:spPr>
        <p:txBody>
          <a:bodyPr anchorCtr="0" anchor="t" bIns="91425" lIns="91425" spcFirstLastPara="1" rIns="91425" wrap="square" tIns="91425">
            <a:noAutofit/>
          </a:bodyPr>
          <a:lstStyle/>
          <a:p>
            <a:pPr indent="-166199" lvl="0" marL="179999" marR="0" rtl="0" algn="l">
              <a:lnSpc>
                <a:spcPct val="100000"/>
              </a:lnSpc>
              <a:spcBef>
                <a:spcPts val="0"/>
              </a:spcBef>
              <a:spcAft>
                <a:spcPts val="0"/>
              </a:spcAft>
              <a:buSzPts val="1200"/>
              <a:buChar char="●"/>
            </a:pPr>
            <a:r>
              <a:rPr lang="es" sz="1200">
                <a:solidFill>
                  <a:srgbClr val="000000"/>
                </a:solidFill>
              </a:rPr>
              <a:t>1 teaspoon of cinnamon</a:t>
            </a:r>
            <a:endParaRPr sz="1200">
              <a:solidFill>
                <a:srgbClr val="000000"/>
              </a:solidFill>
            </a:endParaRPr>
          </a:p>
          <a:p>
            <a:pPr indent="-166199" lvl="0" marL="179999" rtl="0" algn="l">
              <a:spcBef>
                <a:spcPts val="0"/>
              </a:spcBef>
              <a:spcAft>
                <a:spcPts val="0"/>
              </a:spcAft>
              <a:buClr>
                <a:srgbClr val="000000"/>
              </a:buClr>
              <a:buSzPts val="1200"/>
              <a:buChar char="●"/>
            </a:pPr>
            <a:r>
              <a:rPr lang="es" sz="1200">
                <a:solidFill>
                  <a:srgbClr val="000000"/>
                </a:solidFill>
              </a:rPr>
              <a:t>1 teaspoon of ground nutmeg</a:t>
            </a:r>
            <a:endParaRPr sz="1200">
              <a:solidFill>
                <a:srgbClr val="000000"/>
              </a:solidFill>
            </a:endParaRPr>
          </a:p>
          <a:p>
            <a:pPr indent="-166199" lvl="0" marL="179999" rtl="0" algn="l">
              <a:spcBef>
                <a:spcPts val="0"/>
              </a:spcBef>
              <a:spcAft>
                <a:spcPts val="0"/>
              </a:spcAft>
              <a:buClr>
                <a:srgbClr val="000000"/>
              </a:buClr>
              <a:buSzPts val="1200"/>
              <a:buChar char="●"/>
            </a:pPr>
            <a:r>
              <a:rPr lang="es" sz="1200">
                <a:solidFill>
                  <a:srgbClr val="000000"/>
                </a:solidFill>
              </a:rPr>
              <a:t>½ teaspoon of ground cloves</a:t>
            </a:r>
            <a:endParaRPr sz="1200">
              <a:solidFill>
                <a:srgbClr val="000000"/>
              </a:solidFill>
            </a:endParaRPr>
          </a:p>
          <a:p>
            <a:pPr indent="-166199" lvl="0" marL="179999" rtl="0" algn="l">
              <a:spcBef>
                <a:spcPts val="0"/>
              </a:spcBef>
              <a:spcAft>
                <a:spcPts val="0"/>
              </a:spcAft>
              <a:buClr>
                <a:srgbClr val="000000"/>
              </a:buClr>
              <a:buSzPts val="1200"/>
              <a:buChar char="●"/>
            </a:pPr>
            <a:r>
              <a:rPr lang="es" sz="1200">
                <a:solidFill>
                  <a:srgbClr val="000000"/>
                </a:solidFill>
              </a:rPr>
              <a:t>½ teaspoon of ground ginger</a:t>
            </a:r>
            <a:endParaRPr sz="1000"/>
          </a:p>
        </p:txBody>
      </p:sp>
      <p:sp>
        <p:nvSpPr>
          <p:cNvPr id="82" name="Google Shape;82;p16">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marR="0" rtl="0" algn="l">
              <a:lnSpc>
                <a:spcPct val="100000"/>
              </a:lnSpc>
              <a:spcBef>
                <a:spcPts val="600"/>
              </a:spcBef>
              <a:spcAft>
                <a:spcPts val="0"/>
              </a:spcAft>
              <a:buClr>
                <a:schemeClr val="dk1"/>
              </a:buClr>
              <a:buSzPts val="1100"/>
              <a:buFont typeface="Arial"/>
              <a:buNone/>
            </a:pPr>
            <a:r>
              <a:rPr lang="es" sz="1100"/>
              <a:t>My spotlight ingredient is Basil, I saw this many times at the greenmarket. My spotlight ingredient tastes a little sweet and savory with a hint of mint, it looks like a leaf(because it is) and it is all green. My spotlight ingredient is the leaf of the plant. </a:t>
            </a:r>
            <a:endParaRPr sz="1100"/>
          </a:p>
          <a:p>
            <a:pPr indent="0" lvl="0" marL="0" marR="0" rtl="0" algn="l">
              <a:lnSpc>
                <a:spcPct val="100000"/>
              </a:lnSpc>
              <a:spcBef>
                <a:spcPts val="600"/>
              </a:spcBef>
              <a:spcAft>
                <a:spcPts val="0"/>
              </a:spcAft>
              <a:buClr>
                <a:schemeClr val="dk1"/>
              </a:buClr>
              <a:buSzPts val="1100"/>
              <a:buFont typeface="Arial"/>
              <a:buNone/>
            </a:pPr>
            <a:r>
              <a:rPr lang="es" sz="1100"/>
              <a:t>I think the plant is harvested in the middle of its lifecycle. </a:t>
            </a:r>
            <a:endParaRPr sz="1100"/>
          </a:p>
          <a:p>
            <a:pPr indent="0" lvl="0" marL="0" marR="0" rtl="0" algn="l">
              <a:lnSpc>
                <a:spcPct val="100000"/>
              </a:lnSpc>
              <a:spcBef>
                <a:spcPts val="600"/>
              </a:spcBef>
              <a:spcAft>
                <a:spcPts val="0"/>
              </a:spcAft>
              <a:buClr>
                <a:schemeClr val="dk1"/>
              </a:buClr>
              <a:buSzPts val="1100"/>
              <a:buFont typeface="Arial"/>
              <a:buNone/>
            </a:pPr>
            <a:r>
              <a:rPr lang="es" sz="1100"/>
              <a:t>I think basil helps you stay healthy longer.</a:t>
            </a:r>
            <a:endParaRPr sz="1100"/>
          </a:p>
          <a:p>
            <a:pPr indent="0" lvl="0" marL="0" marR="0" rtl="0" algn="l">
              <a:lnSpc>
                <a:spcPct val="100000"/>
              </a:lnSpc>
              <a:spcBef>
                <a:spcPts val="600"/>
              </a:spcBef>
              <a:spcAft>
                <a:spcPts val="0"/>
              </a:spcAft>
              <a:buClr>
                <a:schemeClr val="dk1"/>
              </a:buClr>
              <a:buSzPts val="1100"/>
              <a:buFont typeface="Arial"/>
              <a:buNone/>
            </a:pPr>
            <a:r>
              <a:rPr lang="es" sz="1100"/>
              <a:t>Basil helps bring more taste to the dish and makes it taste fresher</a:t>
            </a:r>
            <a:endParaRPr sz="1100"/>
          </a:p>
          <a:p>
            <a:pPr indent="0" lvl="0" marL="0" marR="0" rtl="0" algn="l">
              <a:lnSpc>
                <a:spcPct val="100000"/>
              </a:lnSpc>
              <a:spcBef>
                <a:spcPts val="600"/>
              </a:spcBef>
              <a:spcAft>
                <a:spcPts val="0"/>
              </a:spcAft>
              <a:buClr>
                <a:schemeClr val="dk1"/>
              </a:buClr>
              <a:buSzPts val="1100"/>
              <a:buFont typeface="Arial"/>
              <a:buNone/>
            </a:pPr>
            <a:r>
              <a:t/>
            </a:r>
            <a:endParaRPr sz="1100"/>
          </a:p>
          <a:p>
            <a:pPr indent="0" lvl="0" marL="0" marR="0" rtl="0" algn="l">
              <a:lnSpc>
                <a:spcPct val="100000"/>
              </a:lnSpc>
              <a:spcBef>
                <a:spcPts val="600"/>
              </a:spcBef>
              <a:spcAft>
                <a:spcPts val="0"/>
              </a:spcAft>
              <a:buClr>
                <a:srgbClr val="000000"/>
              </a:buClr>
              <a:buFont typeface="PT Sans"/>
              <a:buNone/>
            </a:pPr>
            <a:r>
              <a:t/>
            </a:r>
            <a:endParaRPr sz="1100"/>
          </a:p>
        </p:txBody>
      </p:sp>
      <p:sp>
        <p:nvSpPr>
          <p:cNvPr id="465" name="Google Shape;465;p5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The reason I chose this recipe is because my sister and I sometimes make it and it brings the family together. I think the recipe is italian but I don’t have any connection to Italy. What makes this dish delicious is that it has a lot of tastes and it brings back memories.</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466" name="Google Shape;466;p52"/>
          <p:cNvPicPr preferRelativeResize="0"/>
          <p:nvPr/>
        </p:nvPicPr>
        <p:blipFill rotWithShape="1">
          <a:blip r:embed="rId3">
            <a:alphaModFix/>
          </a:blip>
          <a:srcRect b="8340" l="0" r="0" t="8340"/>
          <a:stretch/>
        </p:blipFill>
        <p:spPr>
          <a:xfrm>
            <a:off x="126250" y="97525"/>
            <a:ext cx="4359600" cy="2395200"/>
          </a:xfrm>
          <a:prstGeom prst="rect">
            <a:avLst/>
          </a:prstGeom>
          <a:noFill/>
          <a:ln>
            <a:noFill/>
          </a:ln>
        </p:spPr>
      </p:pic>
      <p:pic>
        <p:nvPicPr>
          <p:cNvPr id="467" name="Google Shape;467;p52"/>
          <p:cNvPicPr preferRelativeResize="0"/>
          <p:nvPr/>
        </p:nvPicPr>
        <p:blipFill rotWithShape="1">
          <a:blip r:embed="rId4">
            <a:alphaModFix/>
          </a:blip>
          <a:srcRect b="11168" l="0" r="0" t="11161"/>
          <a:stretch/>
        </p:blipFill>
        <p:spPr>
          <a:xfrm>
            <a:off x="4619575" y="2587300"/>
            <a:ext cx="4437900" cy="2395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pic>
        <p:nvPicPr>
          <p:cNvPr id="472" name="Google Shape;472;p53"/>
          <p:cNvPicPr preferRelativeResize="0"/>
          <p:nvPr/>
        </p:nvPicPr>
        <p:blipFill rotWithShape="1">
          <a:blip r:embed="rId3">
            <a:alphaModFix/>
          </a:blip>
          <a:srcRect b="-650" l="14563" r="9862" t="650"/>
          <a:stretch/>
        </p:blipFill>
        <p:spPr>
          <a:xfrm>
            <a:off x="0" y="0"/>
            <a:ext cx="2585700" cy="5143500"/>
          </a:xfrm>
          <a:prstGeom prst="rect">
            <a:avLst/>
          </a:prstGeom>
          <a:noFill/>
          <a:ln>
            <a:noFill/>
          </a:ln>
        </p:spPr>
      </p:pic>
      <p:sp>
        <p:nvSpPr>
          <p:cNvPr id="473" name="Google Shape;473;p53"/>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Pork Dumplings</a:t>
            </a:r>
            <a:endParaRPr sz="800"/>
          </a:p>
        </p:txBody>
      </p:sp>
      <p:sp>
        <p:nvSpPr>
          <p:cNvPr id="474" name="Google Shape;474;p53"/>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INGREDIENTS:</a:t>
            </a:r>
            <a:endParaRPr b="1" sz="15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Font typeface="Open Sans"/>
              <a:buChar char="●"/>
            </a:pPr>
            <a:r>
              <a:rPr lang="es" sz="1100"/>
              <a:t>Package of Dumpling skin    </a:t>
            </a:r>
            <a:endParaRPr sz="1100"/>
          </a:p>
          <a:p>
            <a:pPr indent="-159849" lvl="0" marL="89999" marR="0" rtl="0" algn="l">
              <a:lnSpc>
                <a:spcPct val="100000"/>
              </a:lnSpc>
              <a:spcBef>
                <a:spcPts val="0"/>
              </a:spcBef>
              <a:spcAft>
                <a:spcPts val="0"/>
              </a:spcAft>
              <a:buSzPts val="1100"/>
              <a:buFont typeface="Open Sans"/>
              <a:buChar char="●"/>
            </a:pPr>
            <a:r>
              <a:rPr lang="es" sz="1100"/>
              <a:t>Ground meat ½  pound Pork</a:t>
            </a:r>
            <a:endParaRPr sz="1100"/>
          </a:p>
          <a:p>
            <a:pPr indent="-159849" lvl="0" marL="89999" marR="0" rtl="0" algn="l">
              <a:lnSpc>
                <a:spcPct val="100000"/>
              </a:lnSpc>
              <a:spcBef>
                <a:spcPts val="0"/>
              </a:spcBef>
              <a:spcAft>
                <a:spcPts val="0"/>
              </a:spcAft>
              <a:buSzPts val="1100"/>
              <a:buFont typeface="Open Sans"/>
              <a:buChar char="●"/>
            </a:pPr>
            <a:r>
              <a:rPr lang="es" sz="1100"/>
              <a:t> Finely chopped cabbage ½ pound</a:t>
            </a:r>
            <a:endParaRPr sz="11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75" name="Google Shape;475;p53"/>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t>Shelby Huang</a:t>
            </a:r>
            <a:endParaRPr sz="1800"/>
          </a:p>
        </p:txBody>
      </p:sp>
      <p:sp>
        <p:nvSpPr>
          <p:cNvPr id="476" name="Google Shape;476;p53"/>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side dish </a:t>
            </a:r>
            <a:endParaRPr i="1" sz="600"/>
          </a:p>
        </p:txBody>
      </p:sp>
      <p:sp>
        <p:nvSpPr>
          <p:cNvPr id="477" name="Google Shape;477;p53"/>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latin typeface="Open Sans"/>
                <a:ea typeface="Open Sans"/>
                <a:cs typeface="Open Sans"/>
                <a:sym typeface="Open Sans"/>
              </a:rPr>
              <a:t>Number of Servings: 2-4</a:t>
            </a:r>
            <a:endParaRPr i="1" sz="1200"/>
          </a:p>
        </p:txBody>
      </p:sp>
      <p:sp>
        <p:nvSpPr>
          <p:cNvPr id="478" name="Google Shape;478;p53"/>
          <p:cNvSpPr txBox="1"/>
          <p:nvPr/>
        </p:nvSpPr>
        <p:spPr>
          <a:xfrm>
            <a:off x="2667150" y="2738650"/>
            <a:ext cx="6320100" cy="230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  </a:t>
            </a:r>
            <a:endParaRPr b="1" sz="1600"/>
          </a:p>
          <a:p>
            <a:pPr indent="-304800" lvl="0" marL="457200" marR="0" rtl="0" algn="l">
              <a:lnSpc>
                <a:spcPct val="100000"/>
              </a:lnSpc>
              <a:spcBef>
                <a:spcPts val="0"/>
              </a:spcBef>
              <a:spcAft>
                <a:spcPts val="0"/>
              </a:spcAft>
              <a:buSzPts val="1200"/>
              <a:buAutoNum type="arabicPeriod"/>
            </a:pPr>
            <a:r>
              <a:rPr lang="es" sz="1200"/>
              <a:t>Put ground meat into a bowl with the chopped cabbage &amp; mix by squishing them together </a:t>
            </a:r>
            <a:endParaRPr sz="1200"/>
          </a:p>
          <a:p>
            <a:pPr indent="-304800" lvl="0" marL="457200" marR="0" rtl="0" algn="l">
              <a:lnSpc>
                <a:spcPct val="100000"/>
              </a:lnSpc>
              <a:spcBef>
                <a:spcPts val="0"/>
              </a:spcBef>
              <a:spcAft>
                <a:spcPts val="0"/>
              </a:spcAft>
              <a:buSzPts val="1200"/>
              <a:buAutoNum type="arabicPeriod"/>
            </a:pPr>
            <a:r>
              <a:rPr lang="es" sz="1200"/>
              <a:t>Add the sugar, rice wine, soy sauce, vegetable oil, and the amount of salt you prefer to mix it all together</a:t>
            </a:r>
            <a:endParaRPr sz="1200"/>
          </a:p>
          <a:p>
            <a:pPr indent="-304800" lvl="0" marL="457200" marR="0" rtl="0" algn="l">
              <a:lnSpc>
                <a:spcPct val="100000"/>
              </a:lnSpc>
              <a:spcBef>
                <a:spcPts val="0"/>
              </a:spcBef>
              <a:spcAft>
                <a:spcPts val="0"/>
              </a:spcAft>
              <a:buSzPts val="1200"/>
              <a:buAutoNum type="arabicPeriod"/>
            </a:pPr>
            <a:r>
              <a:rPr lang="es" sz="1200"/>
              <a:t>Put a ½ tablespoon of the mixture into the dumpling skin put water on the rim of the skin and fold across the rim. </a:t>
            </a:r>
            <a:endParaRPr sz="1200"/>
          </a:p>
          <a:p>
            <a:pPr indent="-304800" lvl="0" marL="457200" marR="0" rtl="0" algn="l">
              <a:lnSpc>
                <a:spcPct val="100000"/>
              </a:lnSpc>
              <a:spcBef>
                <a:spcPts val="0"/>
              </a:spcBef>
              <a:spcAft>
                <a:spcPts val="0"/>
              </a:spcAft>
              <a:buSzPts val="1200"/>
              <a:buAutoNum type="arabicPeriod"/>
            </a:pPr>
            <a:r>
              <a:rPr lang="es" sz="1200"/>
              <a:t>Repeat step 4 until all meat mixture is gone. Then boil the dumplings or fry until the skin slightly more translucent and some may be floating if boiled.</a:t>
            </a:r>
            <a:endParaRPr sz="1200"/>
          </a:p>
          <a:p>
            <a:pPr indent="0" lvl="0" marL="0" marR="0" rtl="0" algn="l">
              <a:lnSpc>
                <a:spcPct val="100000"/>
              </a:lnSpc>
              <a:spcBef>
                <a:spcPts val="0"/>
              </a:spcBef>
              <a:spcAft>
                <a:spcPts val="0"/>
              </a:spcAft>
              <a:buClr>
                <a:schemeClr val="dk1"/>
              </a:buClr>
              <a:buSzPts val="1100"/>
              <a:buFont typeface="Arial"/>
              <a:buNone/>
            </a:pPr>
            <a:r>
              <a:t/>
            </a:r>
            <a:endParaRPr sz="900"/>
          </a:p>
          <a:p>
            <a:pPr indent="0" lvl="0" marL="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None/>
            </a:pPr>
            <a:r>
              <a:rPr b="1" lang="es" sz="1000"/>
              <a:t>                </a:t>
            </a:r>
            <a:endParaRPr b="1" sz="1000"/>
          </a:p>
        </p:txBody>
      </p:sp>
      <p:sp>
        <p:nvSpPr>
          <p:cNvPr id="479" name="Google Shape;479;p53"/>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72549" lvl="0" marL="89999" marR="0" rtl="0" algn="l">
              <a:lnSpc>
                <a:spcPct val="100000"/>
              </a:lnSpc>
              <a:spcBef>
                <a:spcPts val="0"/>
              </a:spcBef>
              <a:spcAft>
                <a:spcPts val="0"/>
              </a:spcAft>
              <a:buClr>
                <a:srgbClr val="000000"/>
              </a:buClr>
              <a:buSzPts val="1300"/>
              <a:buFont typeface="Open Sans"/>
              <a:buChar char="●"/>
            </a:pPr>
            <a:r>
              <a:rPr lang="es" sz="1100"/>
              <a:t>1 tablespoon Sugar </a:t>
            </a:r>
            <a:endParaRPr sz="1100"/>
          </a:p>
          <a:p>
            <a:pPr indent="-172549" lvl="0" marL="89999" marR="0" rtl="0" algn="l">
              <a:lnSpc>
                <a:spcPct val="100000"/>
              </a:lnSpc>
              <a:spcBef>
                <a:spcPts val="0"/>
              </a:spcBef>
              <a:spcAft>
                <a:spcPts val="0"/>
              </a:spcAft>
              <a:buSzPts val="1300"/>
              <a:buFont typeface="Open Sans"/>
              <a:buChar char="●"/>
            </a:pPr>
            <a:r>
              <a:rPr lang="es" sz="1100"/>
              <a:t>1 teaspoon Rice wine </a:t>
            </a:r>
            <a:endParaRPr sz="1100"/>
          </a:p>
          <a:p>
            <a:pPr indent="-172549" lvl="0" marL="89999" marR="0" rtl="0" algn="l">
              <a:lnSpc>
                <a:spcPct val="100000"/>
              </a:lnSpc>
              <a:spcBef>
                <a:spcPts val="0"/>
              </a:spcBef>
              <a:spcAft>
                <a:spcPts val="0"/>
              </a:spcAft>
              <a:buSzPts val="1300"/>
              <a:buFont typeface="Open Sans"/>
              <a:buChar char="●"/>
            </a:pPr>
            <a:r>
              <a:rPr lang="es" sz="1100"/>
              <a:t>2 tablespoons Soy sauce</a:t>
            </a:r>
            <a:endParaRPr b="0" i="0" sz="1900" u="none" cap="none" strike="noStrike">
              <a:solidFill>
                <a:srgbClr val="000000"/>
              </a:solidFill>
              <a:latin typeface="Open Sans"/>
              <a:ea typeface="Open Sans"/>
              <a:cs typeface="Open Sans"/>
              <a:sym typeface="Open Sans"/>
            </a:endParaRPr>
          </a:p>
        </p:txBody>
      </p:sp>
      <p:sp>
        <p:nvSpPr>
          <p:cNvPr id="480" name="Google Shape;480;p53"/>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300">
              <a:latin typeface="Open Sans"/>
              <a:ea typeface="Open Sans"/>
              <a:cs typeface="Open Sans"/>
              <a:sym typeface="Open Sans"/>
            </a:endParaRPr>
          </a:p>
          <a:p>
            <a:pPr indent="-172549" lvl="0" marL="89999" marR="0" rtl="0" algn="l">
              <a:lnSpc>
                <a:spcPct val="100000"/>
              </a:lnSpc>
              <a:spcBef>
                <a:spcPts val="0"/>
              </a:spcBef>
              <a:spcAft>
                <a:spcPts val="0"/>
              </a:spcAft>
              <a:buClr>
                <a:srgbClr val="000000"/>
              </a:buClr>
              <a:buSzPts val="1300"/>
              <a:buFont typeface="Open Sans"/>
              <a:buChar char="●"/>
            </a:pPr>
            <a:r>
              <a:rPr lang="es" sz="1100"/>
              <a:t>2 tablespoons flavorless oil; Vegetable oil</a:t>
            </a:r>
            <a:endParaRPr sz="1100"/>
          </a:p>
          <a:p>
            <a:pPr indent="-166199" lvl="0" marL="89999" marR="0" rtl="0" algn="l">
              <a:lnSpc>
                <a:spcPct val="100000"/>
              </a:lnSpc>
              <a:spcBef>
                <a:spcPts val="0"/>
              </a:spcBef>
              <a:spcAft>
                <a:spcPts val="0"/>
              </a:spcAft>
              <a:buSzPts val="1200"/>
              <a:buFont typeface="Open Sans"/>
              <a:buChar char="●"/>
            </a:pPr>
            <a:r>
              <a:rPr lang="es" sz="1100"/>
              <a:t>1 Teaspoon to a tablespoon salt</a:t>
            </a:r>
            <a:r>
              <a:rPr lang="es" sz="1000"/>
              <a:t> </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81" name="Google Shape;481;p53">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5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Cabbage</a:t>
            </a:r>
            <a:endParaRPr/>
          </a:p>
          <a:p>
            <a:pPr indent="457200" lvl="0" marL="0" rtl="0" algn="l">
              <a:lnSpc>
                <a:spcPct val="115000"/>
              </a:lnSpc>
              <a:spcBef>
                <a:spcPts val="0"/>
              </a:spcBef>
              <a:spcAft>
                <a:spcPts val="0"/>
              </a:spcAft>
              <a:buClr>
                <a:srgbClr val="00BCD0"/>
              </a:buClr>
              <a:buFont typeface="PT Sans"/>
              <a:buNone/>
            </a:pPr>
            <a:r>
              <a:rPr lang="es" sz="1100"/>
              <a:t>My spotlight ingredient is cabbage I saw cabbages at the green market. Cabbage is usually a light vibrant green that is round like a ball sometimes more flat. It has a very fresh taste and is mostly crunchy. It has lots of water and moisture. The cabbage is the leaf of the plant. But this is for head cabbage different types of cabbage is different parts of the plant. When ready to harvest it should be firm all the through doesn’t matter what size it will vary. This will be roughly the leaves and flowering stage of the plant. You can harvest from 80 to 100 days of planting harvest before too warm. Cabbage can provide hydration lots of nutrient and is packed with vitamin c</a:t>
            </a:r>
            <a:r>
              <a:rPr lang="es" sz="1100">
                <a:latin typeface="Open Sans"/>
                <a:ea typeface="Open Sans"/>
                <a:cs typeface="Open Sans"/>
                <a:sym typeface="Open Sans"/>
              </a:rPr>
              <a:t>.</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487" name="Google Shape;487;p54"/>
          <p:cNvSpPr txBox="1"/>
          <p:nvPr/>
        </p:nvSpPr>
        <p:spPr>
          <a:xfrm>
            <a:off x="4612875" y="6400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r>
              <a:rPr lang="es"/>
              <a:t> </a:t>
            </a:r>
            <a:endParaRPr/>
          </a:p>
          <a:p>
            <a:pPr indent="457200" lvl="0" marL="0" rtl="0" algn="l">
              <a:lnSpc>
                <a:spcPct val="115000"/>
              </a:lnSpc>
              <a:spcBef>
                <a:spcPts val="0"/>
              </a:spcBef>
              <a:spcAft>
                <a:spcPts val="0"/>
              </a:spcAft>
              <a:buClr>
                <a:srgbClr val="00BCD0"/>
              </a:buClr>
              <a:buFont typeface="PT Sans"/>
              <a:buNone/>
            </a:pPr>
            <a:r>
              <a:rPr lang="es" sz="1000"/>
              <a:t>This recipe we eat during family gatherings and on Chinese new year. But we mainly eat it during a normal day or at a restaurant. It is also great on a winter day and summer days so it is a versatile dish. On most family gatherings where someone cooks we normally always have dumplings. You can enjoy this recipe any day you want to. When we visit China we always get dumplings from stores or someone in our family makes the dumplings. This food is from China invented in the Han dynasty but, many cultures and different countries enjoy different forms of dumplings. The filling makes it delicious if the filling is bad the dumpling is not a good dumpling. However, the skin should still be good the skin matters too. My favorite part of a dumpling is the filling it gives all the flavor and it tastes very good.</a:t>
            </a:r>
            <a:endParaRPr sz="1000"/>
          </a:p>
          <a:p>
            <a:pPr indent="0" lvl="0" marL="0" marR="0" rtl="0" algn="l">
              <a:lnSpc>
                <a:spcPct val="100000"/>
              </a:lnSpc>
              <a:spcBef>
                <a:spcPts val="60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000">
              <a:latin typeface="Open Sans"/>
              <a:ea typeface="Open Sans"/>
              <a:cs typeface="Open Sans"/>
              <a:sym typeface="Open Sans"/>
            </a:endParaRPr>
          </a:p>
        </p:txBody>
      </p:sp>
      <p:pic>
        <p:nvPicPr>
          <p:cNvPr id="488" name="Google Shape;488;p54"/>
          <p:cNvPicPr preferRelativeResize="0"/>
          <p:nvPr/>
        </p:nvPicPr>
        <p:blipFill rotWithShape="1">
          <a:blip r:embed="rId3">
            <a:alphaModFix/>
          </a:blip>
          <a:srcRect b="1190" l="0" r="0" t="1190"/>
          <a:stretch/>
        </p:blipFill>
        <p:spPr>
          <a:xfrm>
            <a:off x="179900" y="97525"/>
            <a:ext cx="4359600" cy="2395200"/>
          </a:xfrm>
          <a:prstGeom prst="roundRect">
            <a:avLst>
              <a:gd fmla="val 16667" name="adj"/>
            </a:avLst>
          </a:prstGeom>
          <a:noFill/>
          <a:ln>
            <a:noFill/>
          </a:ln>
        </p:spPr>
      </p:pic>
      <p:pic>
        <p:nvPicPr>
          <p:cNvPr id="489" name="Google Shape;489;p54"/>
          <p:cNvPicPr preferRelativeResize="0"/>
          <p:nvPr/>
        </p:nvPicPr>
        <p:blipFill rotWithShape="1">
          <a:blip r:embed="rId4">
            <a:alphaModFix/>
          </a:blip>
          <a:srcRect b="34650" l="0" r="0" t="11377"/>
          <a:stretch/>
        </p:blipFill>
        <p:spPr>
          <a:xfrm>
            <a:off x="4485850" y="2541100"/>
            <a:ext cx="4586700" cy="2487600"/>
          </a:xfrm>
          <a:prstGeom prst="roundRect">
            <a:avLst>
              <a:gd fmla="val 16667" name="adj"/>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id="494" name="Google Shape;494;p55"/>
          <p:cNvPicPr preferRelativeResize="0"/>
          <p:nvPr/>
        </p:nvPicPr>
        <p:blipFill rotWithShape="1">
          <a:blip r:embed="rId3">
            <a:alphaModFix/>
          </a:blip>
          <a:srcRect b="0" l="26737" r="39832" t="0"/>
          <a:stretch/>
        </p:blipFill>
        <p:spPr>
          <a:xfrm>
            <a:off x="0" y="0"/>
            <a:ext cx="2585700" cy="5143500"/>
          </a:xfrm>
          <a:prstGeom prst="rect">
            <a:avLst/>
          </a:prstGeom>
          <a:noFill/>
          <a:ln>
            <a:noFill/>
          </a:ln>
        </p:spPr>
      </p:pic>
      <p:sp>
        <p:nvSpPr>
          <p:cNvPr id="495" name="Google Shape;495;p55"/>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Farro Salad</a:t>
            </a:r>
            <a:endParaRPr sz="800"/>
          </a:p>
        </p:txBody>
      </p:sp>
      <p:sp>
        <p:nvSpPr>
          <p:cNvPr id="496" name="Google Shape;496;p55"/>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53499" lvl="0" marL="89999" marR="0" rtl="0" algn="l">
              <a:lnSpc>
                <a:spcPct val="100000"/>
              </a:lnSpc>
              <a:spcBef>
                <a:spcPts val="0"/>
              </a:spcBef>
              <a:spcAft>
                <a:spcPts val="0"/>
              </a:spcAft>
              <a:buSzPts val="1000"/>
              <a:buFont typeface="Open Sans"/>
              <a:buChar char="●"/>
            </a:pPr>
            <a:r>
              <a:rPr lang="es" sz="1000"/>
              <a:t>1 cup farro</a:t>
            </a:r>
            <a:endParaRPr sz="1000"/>
          </a:p>
          <a:p>
            <a:pPr indent="-153499" lvl="0" marL="89999" marR="0" rtl="0" algn="l">
              <a:lnSpc>
                <a:spcPct val="100000"/>
              </a:lnSpc>
              <a:spcBef>
                <a:spcPts val="0"/>
              </a:spcBef>
              <a:spcAft>
                <a:spcPts val="0"/>
              </a:spcAft>
              <a:buSzPts val="1000"/>
              <a:buFont typeface="Open Sans"/>
              <a:buChar char="●"/>
            </a:pPr>
            <a:r>
              <a:rPr lang="es" sz="1000"/>
              <a:t>1 cup apple cider</a:t>
            </a:r>
            <a:endParaRPr sz="1000"/>
          </a:p>
          <a:p>
            <a:pPr indent="-153499" lvl="0" marL="89999" marR="0" rtl="0" algn="l">
              <a:lnSpc>
                <a:spcPct val="100000"/>
              </a:lnSpc>
              <a:spcBef>
                <a:spcPts val="0"/>
              </a:spcBef>
              <a:spcAft>
                <a:spcPts val="0"/>
              </a:spcAft>
              <a:buSzPts val="1000"/>
              <a:buFont typeface="Open Sans"/>
              <a:buChar char="●"/>
            </a:pPr>
            <a:r>
              <a:rPr lang="es" sz="1000"/>
              <a:t>2 teaspoons salt</a:t>
            </a:r>
            <a:endParaRPr sz="1000"/>
          </a:p>
          <a:p>
            <a:pPr indent="-153499" lvl="0" marL="89999" marR="0" rtl="0" algn="l">
              <a:lnSpc>
                <a:spcPct val="100000"/>
              </a:lnSpc>
              <a:spcBef>
                <a:spcPts val="0"/>
              </a:spcBef>
              <a:spcAft>
                <a:spcPts val="0"/>
              </a:spcAft>
              <a:buSzPts val="1000"/>
              <a:buFont typeface="Open Sans"/>
              <a:buChar char="●"/>
            </a:pPr>
            <a:r>
              <a:rPr lang="es" sz="1000"/>
              <a:t>2 bay leaves</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97" name="Google Shape;497;p55"/>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Pazia Goldstein</a:t>
            </a:r>
            <a:endParaRPr sz="600"/>
          </a:p>
        </p:txBody>
      </p:sp>
      <p:sp>
        <p:nvSpPr>
          <p:cNvPr id="498" name="Google Shape;498;p55"/>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Salad </a:t>
            </a:r>
            <a:endParaRPr i="1" sz="600"/>
          </a:p>
        </p:txBody>
      </p:sp>
      <p:sp>
        <p:nvSpPr>
          <p:cNvPr id="499" name="Google Shape;499;p55"/>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5-6</a:t>
            </a:r>
            <a:endParaRPr i="1" sz="600"/>
          </a:p>
        </p:txBody>
      </p:sp>
      <p:sp>
        <p:nvSpPr>
          <p:cNvPr id="500" name="Google Shape;500;p55"/>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AutoNum type="arabicPeriod"/>
            </a:pPr>
            <a:r>
              <a:rPr lang="es" sz="1200"/>
              <a:t>In a medium saucepan, bring farro, apple cider, salt, bay leaves and 2 cups of water to a simmer. Simmer until farro is tender and liquid evaporates, about 30 minutes. If all the liquid evaporates before the farro is done, add a little more water. Let farro cool, then take out bay leaves.</a:t>
            </a:r>
            <a:endParaRPr sz="1200"/>
          </a:p>
          <a:p>
            <a:pPr indent="0" lvl="0" marL="0" marR="0" rtl="0" algn="l">
              <a:lnSpc>
                <a:spcPct val="100000"/>
              </a:lnSpc>
              <a:spcBef>
                <a:spcPts val="0"/>
              </a:spcBef>
              <a:spcAft>
                <a:spcPts val="0"/>
              </a:spcAft>
              <a:buNone/>
            </a:pPr>
            <a:r>
              <a:t/>
            </a:r>
            <a:endParaRPr sz="1200"/>
          </a:p>
          <a:p>
            <a:pPr indent="-304800" lvl="0" marL="457200" marR="0" rtl="0" algn="l">
              <a:lnSpc>
                <a:spcPct val="100000"/>
              </a:lnSpc>
              <a:spcBef>
                <a:spcPts val="0"/>
              </a:spcBef>
              <a:spcAft>
                <a:spcPts val="0"/>
              </a:spcAft>
              <a:buSzPts val="1200"/>
              <a:buAutoNum type="arabicPeriod"/>
            </a:pPr>
            <a:r>
              <a:rPr lang="es" sz="1200"/>
              <a:t>In a salad bowl, whisk together olive oil, lemon juice and a pinch of salt. Add farro, cheese and pistachios and mix well. Just before serving, fold in arugula, herbs, tomatoes and flaky salt to taste.</a:t>
            </a:r>
            <a:endParaRPr sz="1200"/>
          </a:p>
          <a:p>
            <a:pPr indent="0" lvl="0" marL="0" marR="0" rtl="0" algn="l">
              <a:lnSpc>
                <a:spcPct val="100000"/>
              </a:lnSpc>
              <a:spcBef>
                <a:spcPts val="600"/>
              </a:spcBef>
              <a:spcAft>
                <a:spcPts val="0"/>
              </a:spcAft>
              <a:buClr>
                <a:srgbClr val="000000"/>
              </a:buClr>
              <a:buFont typeface="Arial"/>
              <a:buNone/>
            </a:pPr>
            <a:r>
              <a:t/>
            </a:r>
            <a:endParaRPr b="0" i="0" sz="1300" u="none" cap="none" strike="noStrike">
              <a:solidFill>
                <a:srgbClr val="000000"/>
              </a:solidFill>
              <a:latin typeface="Open Sans"/>
              <a:ea typeface="Open Sans"/>
              <a:cs typeface="Open Sans"/>
              <a:sym typeface="Open Sans"/>
            </a:endParaRPr>
          </a:p>
        </p:txBody>
      </p:sp>
      <p:sp>
        <p:nvSpPr>
          <p:cNvPr id="501" name="Google Shape;501;p55"/>
          <p:cNvSpPr txBox="1"/>
          <p:nvPr/>
        </p:nvSpPr>
        <p:spPr>
          <a:xfrm>
            <a:off x="4547550" y="1377925"/>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8 tablespoons extra-virgin olive oil</a:t>
            </a:r>
            <a:endParaRPr sz="1000"/>
          </a:p>
          <a:p>
            <a:pPr indent="-166199" lvl="0" marL="89999" marR="0" rtl="0" algn="l">
              <a:lnSpc>
                <a:spcPct val="100000"/>
              </a:lnSpc>
              <a:spcBef>
                <a:spcPts val="0"/>
              </a:spcBef>
              <a:spcAft>
                <a:spcPts val="0"/>
              </a:spcAft>
              <a:buSzPts val="1200"/>
              <a:buFont typeface="Open Sans"/>
              <a:buChar char="●"/>
            </a:pPr>
            <a:r>
              <a:rPr lang="es" sz="1000"/>
              <a:t>2 tablespoons fresh lemon juice</a:t>
            </a:r>
            <a:endParaRPr sz="1000"/>
          </a:p>
          <a:p>
            <a:pPr indent="-166199" lvl="0" marL="89999" marR="0" rtl="0" algn="l">
              <a:lnSpc>
                <a:spcPct val="100000"/>
              </a:lnSpc>
              <a:spcBef>
                <a:spcPts val="0"/>
              </a:spcBef>
              <a:spcAft>
                <a:spcPts val="0"/>
              </a:spcAft>
              <a:buSzPts val="1200"/>
              <a:buFont typeface="Open Sans"/>
              <a:buChar char="●"/>
            </a:pPr>
            <a:r>
              <a:rPr lang="es" sz="1000"/>
              <a:t>½ cup parmesan cheese, shaved with vegetable peeler</a:t>
            </a:r>
            <a:endParaRPr sz="1000"/>
          </a:p>
          <a:p>
            <a:pPr indent="-166199" lvl="0" marL="89999" marR="0" rtl="0" algn="l">
              <a:lnSpc>
                <a:spcPct val="100000"/>
              </a:lnSpc>
              <a:spcBef>
                <a:spcPts val="0"/>
              </a:spcBef>
              <a:spcAft>
                <a:spcPts val="0"/>
              </a:spcAft>
              <a:buSzPts val="1200"/>
              <a:buFont typeface="Open Sans"/>
              <a:buChar char="●"/>
            </a:pPr>
            <a:r>
              <a:rPr lang="es" sz="1000"/>
              <a:t>½ cup chopped pistachio nuts</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None/>
            </a:pPr>
            <a:r>
              <a:t/>
            </a:r>
            <a:endParaRPr sz="1300"/>
          </a:p>
        </p:txBody>
      </p:sp>
      <p:sp>
        <p:nvSpPr>
          <p:cNvPr id="502" name="Google Shape;502;p55"/>
          <p:cNvSpPr txBox="1"/>
          <p:nvPr/>
        </p:nvSpPr>
        <p:spPr>
          <a:xfrm>
            <a:off x="6906750" y="1329775"/>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SzPts val="1200"/>
              <a:buFont typeface="Open Sans"/>
              <a:buChar char="●"/>
            </a:pPr>
            <a:r>
              <a:rPr lang="es" sz="1000"/>
              <a:t>2 cups arugula leaves</a:t>
            </a:r>
            <a:endParaRPr sz="1000"/>
          </a:p>
          <a:p>
            <a:pPr indent="-166199" lvl="0" marL="89999" marR="0" rtl="0" algn="l">
              <a:lnSpc>
                <a:spcPct val="100000"/>
              </a:lnSpc>
              <a:spcBef>
                <a:spcPts val="0"/>
              </a:spcBef>
              <a:spcAft>
                <a:spcPts val="0"/>
              </a:spcAft>
              <a:buSzPts val="1200"/>
              <a:buFont typeface="Open Sans"/>
              <a:buChar char="●"/>
            </a:pPr>
            <a:r>
              <a:rPr lang="es" sz="1000"/>
              <a:t>1 cup basil leaves, torn</a:t>
            </a:r>
            <a:endParaRPr sz="1000"/>
          </a:p>
          <a:p>
            <a:pPr indent="-166199" lvl="0" marL="89999" marR="0" rtl="0" algn="l">
              <a:lnSpc>
                <a:spcPct val="100000"/>
              </a:lnSpc>
              <a:spcBef>
                <a:spcPts val="0"/>
              </a:spcBef>
              <a:spcAft>
                <a:spcPts val="0"/>
              </a:spcAft>
              <a:buSzPts val="1200"/>
              <a:buFont typeface="Open Sans"/>
              <a:buChar char="●"/>
            </a:pPr>
            <a:r>
              <a:rPr lang="es" sz="1000"/>
              <a:t>1 cup mint leaves, torn</a:t>
            </a:r>
            <a:endParaRPr sz="1000"/>
          </a:p>
          <a:p>
            <a:pPr indent="-166199" lvl="0" marL="89999" marR="0" rtl="0" algn="l">
              <a:lnSpc>
                <a:spcPct val="100000"/>
              </a:lnSpc>
              <a:spcBef>
                <a:spcPts val="0"/>
              </a:spcBef>
              <a:spcAft>
                <a:spcPts val="0"/>
              </a:spcAft>
              <a:buSzPts val="1200"/>
              <a:buFont typeface="Open Sans"/>
              <a:buChar char="●"/>
            </a:pPr>
            <a:r>
              <a:rPr lang="es" sz="1000"/>
              <a:t>¾ cup halved cherry tomatoes</a:t>
            </a:r>
            <a:endParaRPr sz="1000"/>
          </a:p>
          <a:p>
            <a:pPr indent="-166199" lvl="0" marL="89999" marR="0" rtl="0" algn="l">
              <a:lnSpc>
                <a:spcPct val="100000"/>
              </a:lnSpc>
              <a:spcBef>
                <a:spcPts val="0"/>
              </a:spcBef>
              <a:spcAft>
                <a:spcPts val="0"/>
              </a:spcAft>
              <a:buSzPts val="1200"/>
              <a:buFont typeface="Open Sans"/>
              <a:buChar char="●"/>
            </a:pPr>
            <a:r>
              <a:rPr lang="es" sz="1000"/>
              <a:t>Flaky sea salt for finishing </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03" name="Google Shape;503;p55">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56"/>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ARUGULA</a:t>
            </a:r>
            <a:endParaRPr/>
          </a:p>
          <a:p>
            <a:pPr indent="0" lvl="0" marL="0" rtl="0" algn="l">
              <a:spcBef>
                <a:spcPts val="0"/>
              </a:spcBef>
              <a:spcAft>
                <a:spcPts val="0"/>
              </a:spcAft>
              <a:buClr>
                <a:schemeClr val="dk1"/>
              </a:buClr>
              <a:buSzPts val="1100"/>
              <a:buFont typeface="Arial"/>
              <a:buNone/>
            </a:pPr>
            <a:r>
              <a:rPr lang="es">
                <a:solidFill>
                  <a:schemeClr val="dk1"/>
                </a:solidFill>
              </a:rPr>
              <a:t>My spotlight ingredient is arugula. Arugula is a green leaf that tastes like it is a little bitter but not too bitter. The leaf looks like an oak tree leaf but it is not. Arugula needs about as little as 30 days before it can be harvested. The flavor grows stronger after it blooms. Arugula has calcium, vitamin C, and vitamin K. Vitamin C makes your blood more healthy.</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a:p>
            <a:pPr indent="0" lvl="0" marL="0" marR="0" rtl="0" algn="l">
              <a:lnSpc>
                <a:spcPct val="100000"/>
              </a:lnSpc>
              <a:spcBef>
                <a:spcPts val="600"/>
              </a:spcBef>
              <a:spcAft>
                <a:spcPts val="0"/>
              </a:spcAft>
              <a:buClr>
                <a:srgbClr val="000000"/>
              </a:buClr>
              <a:buFont typeface="PT Sans"/>
              <a:buNone/>
            </a:pPr>
            <a:r>
              <a:t/>
            </a:r>
            <a:endParaRPr sz="1200"/>
          </a:p>
        </p:txBody>
      </p:sp>
      <p:sp>
        <p:nvSpPr>
          <p:cNvPr id="509" name="Google Shape;509;p56"/>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a:solidFill>
                  <a:schemeClr val="dk1"/>
                </a:solidFill>
              </a:rPr>
              <a:t>This recipe is important to me and my family because during the summer, my mom makes it and puts it in the refrigerator and we eat cold to refresh us. We usually eat it in the summer or spring. I grow most of the herbs in our garden on the balcony. To me, this recipe is so amazing because it feels very refreshing when I eat it and tastes like it has a lot of herbs and plants (because it does).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510" name="Google Shape;510;p56"/>
          <p:cNvPicPr preferRelativeResize="0"/>
          <p:nvPr/>
        </p:nvPicPr>
        <p:blipFill rotWithShape="1">
          <a:blip r:embed="rId3">
            <a:alphaModFix/>
          </a:blip>
          <a:srcRect b="8019" l="0" r="0" t="8010"/>
          <a:stretch/>
        </p:blipFill>
        <p:spPr>
          <a:xfrm>
            <a:off x="126250" y="97525"/>
            <a:ext cx="4359600" cy="2395200"/>
          </a:xfrm>
          <a:prstGeom prst="rect">
            <a:avLst/>
          </a:prstGeom>
          <a:noFill/>
          <a:ln>
            <a:noFill/>
          </a:ln>
        </p:spPr>
      </p:pic>
      <p:pic>
        <p:nvPicPr>
          <p:cNvPr id="511" name="Google Shape;511;p56"/>
          <p:cNvPicPr preferRelativeResize="0"/>
          <p:nvPr/>
        </p:nvPicPr>
        <p:blipFill rotWithShape="1">
          <a:blip r:embed="rId4">
            <a:alphaModFix/>
          </a:blip>
          <a:srcRect b="32009" l="0" r="0" t="32009"/>
          <a:stretch/>
        </p:blipFill>
        <p:spPr>
          <a:xfrm>
            <a:off x="4619575" y="2655250"/>
            <a:ext cx="4437900" cy="2395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id="516" name="Google Shape;516;p57"/>
          <p:cNvPicPr preferRelativeResize="0"/>
          <p:nvPr/>
        </p:nvPicPr>
        <p:blipFill rotWithShape="1">
          <a:blip r:embed="rId3">
            <a:alphaModFix/>
          </a:blip>
          <a:srcRect b="0" l="27854" r="27854" t="0"/>
          <a:stretch/>
        </p:blipFill>
        <p:spPr>
          <a:xfrm>
            <a:off x="0" y="0"/>
            <a:ext cx="3037500" cy="5143500"/>
          </a:xfrm>
          <a:prstGeom prst="rect">
            <a:avLst/>
          </a:prstGeom>
          <a:noFill/>
          <a:ln>
            <a:noFill/>
          </a:ln>
        </p:spPr>
      </p:pic>
      <p:sp>
        <p:nvSpPr>
          <p:cNvPr id="517" name="Google Shape;517;p57"/>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TACOS DORADOS</a:t>
            </a:r>
            <a:endParaRPr sz="800"/>
          </a:p>
        </p:txBody>
      </p:sp>
      <p:sp>
        <p:nvSpPr>
          <p:cNvPr id="518" name="Google Shape;518;p57"/>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Char char="●"/>
            </a:pPr>
            <a:r>
              <a:rPr lang="es">
                <a:solidFill>
                  <a:schemeClr val="dk1"/>
                </a:solidFill>
              </a:rPr>
              <a:t>1 Tortilla</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½ liter of oil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1 toothpick</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¼ a teaspoon of pepper </a:t>
            </a:r>
            <a:endParaRPr b="1">
              <a:solidFill>
                <a:schemeClr val="dk1"/>
              </a:solidFill>
            </a:endParaRPr>
          </a:p>
          <a:p>
            <a:pPr indent="0" lvl="0" marL="457200" rtl="0" algn="l">
              <a:spcBef>
                <a:spcPts val="0"/>
              </a:spcBef>
              <a:spcAft>
                <a:spcPts val="0"/>
              </a:spcAft>
              <a:buNone/>
            </a:pPr>
            <a:r>
              <a:rPr b="1" lang="es">
                <a:solidFill>
                  <a:schemeClr val="dk1"/>
                </a:solidFill>
                <a:latin typeface="Comfortaa"/>
                <a:ea typeface="Comfortaa"/>
                <a:cs typeface="Comfortaa"/>
                <a:sym typeface="Comfortaa"/>
              </a:rPr>
              <a:t> </a:t>
            </a:r>
            <a:endParaRPr b="1">
              <a:solidFill>
                <a:schemeClr val="dk1"/>
              </a:solidFill>
              <a:latin typeface="Comfortaa"/>
              <a:ea typeface="Comfortaa"/>
              <a:cs typeface="Comfortaa"/>
              <a:sym typeface="Comfortaa"/>
            </a:endParaRPr>
          </a:p>
          <a:p>
            <a:pPr indent="0" lvl="0" marL="457200" marR="0" rtl="0" algn="l">
              <a:lnSpc>
                <a:spcPct val="100000"/>
              </a:lnSpc>
              <a:spcBef>
                <a:spcPts val="500"/>
              </a:spcBef>
              <a:spcAft>
                <a:spcPts val="0"/>
              </a:spcAft>
              <a:buNone/>
            </a:pPr>
            <a:r>
              <a:t/>
            </a:r>
            <a:endParaRPr b="1">
              <a:solidFill>
                <a:schemeClr val="dk1"/>
              </a:solidFill>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19" name="Google Shape;519;p57"/>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By Angel Torralba</a:t>
            </a:r>
            <a:endParaRPr sz="600"/>
          </a:p>
        </p:txBody>
      </p:sp>
      <p:sp>
        <p:nvSpPr>
          <p:cNvPr id="520" name="Google Shape;520;p57"/>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521" name="Google Shape;521;p57"/>
          <p:cNvSpPr txBox="1"/>
          <p:nvPr/>
        </p:nvSpPr>
        <p:spPr>
          <a:xfrm>
            <a:off x="3292475" y="297595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AutoNum type="arabicPeriod"/>
            </a:pPr>
            <a:r>
              <a:rPr lang="es" sz="1200">
                <a:solidFill>
                  <a:schemeClr val="dk1"/>
                </a:solidFill>
              </a:rPr>
              <a:t>Take a tortilla and warm it up for approximately 2 minutes on medium heat</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Slice up your cheese </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Take your slice of cheese and put it in the middle of the tortilla then sprinkle the ¼ of pepper and then grab one end and roll it up and grab a toothpick and put it in the middle to hold the taco while it’s cooking in the oil.</a:t>
            </a:r>
            <a:endParaRPr sz="1200">
              <a:solidFill>
                <a:schemeClr val="dk1"/>
              </a:solidFill>
            </a:endParaRPr>
          </a:p>
          <a:p>
            <a:pPr indent="-317500" lvl="0" marL="457200" rtl="0" algn="l">
              <a:spcBef>
                <a:spcPts val="0"/>
              </a:spcBef>
              <a:spcAft>
                <a:spcPts val="0"/>
              </a:spcAft>
              <a:buSzPts val="1400"/>
              <a:buAutoNum type="arabicPeriod"/>
            </a:pPr>
            <a:r>
              <a:rPr lang="es" sz="1200">
                <a:solidFill>
                  <a:schemeClr val="dk1"/>
                </a:solidFill>
              </a:rPr>
              <a:t>Warm up the oil on your pan for approximately 3 minutes</a:t>
            </a:r>
            <a:endParaRPr/>
          </a:p>
          <a:p>
            <a:pPr indent="-304800" lvl="0" marL="457200" rtl="0" algn="l">
              <a:spcBef>
                <a:spcPts val="0"/>
              </a:spcBef>
              <a:spcAft>
                <a:spcPts val="0"/>
              </a:spcAft>
              <a:buClr>
                <a:schemeClr val="dk1"/>
              </a:buClr>
              <a:buSzPts val="1200"/>
              <a:buAutoNum type="arabicPeriod"/>
            </a:pPr>
            <a:r>
              <a:rPr lang="es" sz="1200">
                <a:solidFill>
                  <a:schemeClr val="dk1"/>
                </a:solidFill>
              </a:rPr>
              <a:t>Once your oil is ready place the taco on the pan for approximately 5-8 minutes and take it out once it has a yellowish color</a:t>
            </a:r>
            <a:endParaRPr sz="1200">
              <a:solidFill>
                <a:schemeClr val="dk1"/>
              </a:solidFill>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latin typeface="Playfair Display"/>
              <a:ea typeface="Playfair Display"/>
              <a:cs typeface="Playfair Display"/>
              <a:sym typeface="Playfair Display"/>
            </a:endParaRPr>
          </a:p>
        </p:txBody>
      </p:sp>
      <p:sp>
        <p:nvSpPr>
          <p:cNvPr id="522" name="Google Shape;522;p57">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8"/>
          <p:cNvSpPr txBox="1"/>
          <p:nvPr/>
        </p:nvSpPr>
        <p:spPr>
          <a:xfrm>
            <a:off x="0" y="2670325"/>
            <a:ext cx="4250100" cy="249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SHISHITO PEPPERS</a:t>
            </a:r>
            <a:r>
              <a:rPr lang="es" sz="1200">
                <a:solidFill>
                  <a:schemeClr val="dk1"/>
                </a:solidFill>
                <a:latin typeface="Courier New"/>
                <a:ea typeface="Courier New"/>
                <a:cs typeface="Courier New"/>
                <a:sym typeface="Courier New"/>
              </a:rPr>
              <a:t>   </a:t>
            </a:r>
            <a:endParaRPr sz="1200">
              <a:solidFill>
                <a:schemeClr val="dk1"/>
              </a:solidFill>
              <a:latin typeface="Courier New"/>
              <a:ea typeface="Courier New"/>
              <a:cs typeface="Courier New"/>
              <a:sym typeface="Courier New"/>
            </a:endParaRPr>
          </a:p>
          <a:p>
            <a:pPr indent="0" lvl="0" marL="0" rtl="0" algn="l">
              <a:lnSpc>
                <a:spcPct val="115000"/>
              </a:lnSpc>
              <a:spcBef>
                <a:spcPts val="0"/>
              </a:spcBef>
              <a:spcAft>
                <a:spcPts val="0"/>
              </a:spcAft>
              <a:buClr>
                <a:srgbClr val="00BCD0"/>
              </a:buClr>
              <a:buFont typeface="PT Sans"/>
              <a:buNone/>
            </a:pPr>
            <a:r>
              <a:rPr lang="es" sz="1200">
                <a:solidFill>
                  <a:schemeClr val="dk1"/>
                </a:solidFill>
              </a:rPr>
              <a:t>My spotlight ingredient is the Shishito Pepper I saw it at the Green Market. The Shishito Peppers can sometimes be Red or sometimes be Green. It is actually the fruit part of the plant. It will take within 60-90 days till it can be harvested. Shishito Peppers have a lot of Vitamin C which helps reduce heart diseases and provides antioxidants.</a:t>
            </a:r>
            <a:endParaRPr sz="12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latin typeface="Courier New"/>
              <a:ea typeface="Courier New"/>
              <a:cs typeface="Courier New"/>
              <a:sym typeface="Courier New"/>
            </a:endParaRPr>
          </a:p>
        </p:txBody>
      </p:sp>
      <p:sp>
        <p:nvSpPr>
          <p:cNvPr id="528" name="Google Shape;528;p58"/>
          <p:cNvSpPr txBox="1"/>
          <p:nvPr/>
        </p:nvSpPr>
        <p:spPr>
          <a:xfrm>
            <a:off x="4552800" y="158475"/>
            <a:ext cx="4624200" cy="23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s" sz="1200">
                <a:solidFill>
                  <a:schemeClr val="dk1"/>
                </a:solidFill>
                <a:latin typeface="Comfortaa"/>
                <a:ea typeface="Comfortaa"/>
                <a:cs typeface="Comfortaa"/>
                <a:sym typeface="Comfortaa"/>
              </a:rPr>
              <a:t>    </a:t>
            </a:r>
            <a:r>
              <a:rPr lang="es" sz="1200">
                <a:solidFill>
                  <a:schemeClr val="dk1"/>
                </a:solidFill>
              </a:rPr>
              <a:t>This recipe is important because it comes from my culture which is Mexico and me and my family always eat this recipe for holidays like Thanksgiving, Christmas etc. Well, my family love every type of food but especially Taco Dorados a special memory to my family is when everyone from my family came to visit and all we ate were Taco Dorados. This recipe is a Mexican food it first came from Mexico and then expanded into more Latin countries. In my opinion, it would have to be the fried tortilla it is delicious. </a:t>
            </a:r>
            <a:endParaRPr sz="1200">
              <a:solidFill>
                <a:schemeClr val="dk1"/>
              </a:solidFill>
            </a:endParaRPr>
          </a:p>
          <a:p>
            <a:pPr indent="0" lvl="0" marL="0" marR="0" rtl="0" algn="l">
              <a:lnSpc>
                <a:spcPct val="115000"/>
              </a:lnSpc>
              <a:spcBef>
                <a:spcPts val="600"/>
              </a:spcBef>
              <a:spcAft>
                <a:spcPts val="0"/>
              </a:spcAft>
              <a:buClr>
                <a:srgbClr val="000000"/>
              </a:buClr>
              <a:buFont typeface="PT Sans"/>
              <a:buNone/>
            </a:pPr>
            <a:r>
              <a:t/>
            </a:r>
            <a:endParaRPr sz="1200"/>
          </a:p>
        </p:txBody>
      </p:sp>
      <p:pic>
        <p:nvPicPr>
          <p:cNvPr id="529" name="Google Shape;529;p58"/>
          <p:cNvPicPr preferRelativeResize="0"/>
          <p:nvPr/>
        </p:nvPicPr>
        <p:blipFill rotWithShape="1">
          <a:blip r:embed="rId3">
            <a:alphaModFix/>
          </a:blip>
          <a:srcRect b="14018" l="0" r="2733" t="14018"/>
          <a:stretch/>
        </p:blipFill>
        <p:spPr>
          <a:xfrm>
            <a:off x="4364625" y="2492725"/>
            <a:ext cx="4812300" cy="2670300"/>
          </a:xfrm>
          <a:prstGeom prst="rect">
            <a:avLst/>
          </a:prstGeom>
          <a:noFill/>
          <a:ln>
            <a:noFill/>
          </a:ln>
        </p:spPr>
      </p:pic>
      <p:pic>
        <p:nvPicPr>
          <p:cNvPr descr="Image result for tacos dorados" id="530" name="Google Shape;530;p58"/>
          <p:cNvPicPr preferRelativeResize="0"/>
          <p:nvPr/>
        </p:nvPicPr>
        <p:blipFill>
          <a:blip r:embed="rId4">
            <a:alphaModFix/>
          </a:blip>
          <a:stretch>
            <a:fillRect/>
          </a:stretch>
        </p:blipFill>
        <p:spPr>
          <a:xfrm>
            <a:off x="0" y="0"/>
            <a:ext cx="4359600" cy="252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pic>
        <p:nvPicPr>
          <p:cNvPr id="535" name="Google Shape;535;p59"/>
          <p:cNvPicPr preferRelativeResize="0"/>
          <p:nvPr/>
        </p:nvPicPr>
        <p:blipFill rotWithShape="1">
          <a:blip r:embed="rId3">
            <a:alphaModFix/>
          </a:blip>
          <a:srcRect b="0" l="31146" r="31150" t="0"/>
          <a:stretch/>
        </p:blipFill>
        <p:spPr>
          <a:xfrm>
            <a:off x="0" y="0"/>
            <a:ext cx="2585700" cy="5143500"/>
          </a:xfrm>
          <a:prstGeom prst="rect">
            <a:avLst/>
          </a:prstGeom>
          <a:noFill/>
          <a:ln>
            <a:noFill/>
          </a:ln>
        </p:spPr>
      </p:pic>
      <p:sp>
        <p:nvSpPr>
          <p:cNvPr id="536" name="Google Shape;536;p59"/>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RICE &amp; BEANS</a:t>
            </a:r>
            <a:endParaRPr sz="800"/>
          </a:p>
        </p:txBody>
      </p:sp>
      <p:sp>
        <p:nvSpPr>
          <p:cNvPr id="537" name="Google Shape;537;p59"/>
          <p:cNvSpPr txBox="1"/>
          <p:nvPr/>
        </p:nvSpPr>
        <p:spPr>
          <a:xfrm>
            <a:off x="2675613"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Clr>
                <a:srgbClr val="000000"/>
              </a:buClr>
              <a:buSzPts val="900"/>
              <a:buFont typeface="Open Sans"/>
              <a:buChar char="●"/>
            </a:pPr>
            <a:r>
              <a:rPr lang="es" sz="900"/>
              <a:t>1 tbsp olive oil</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2 large cloves of garlic (lightly crushed and minced</a:t>
            </a:r>
            <a:endParaRPr sz="1200"/>
          </a:p>
          <a:p>
            <a:pPr indent="-147149" lvl="0" marL="89999" marR="0" rtl="0" algn="l">
              <a:lnSpc>
                <a:spcPct val="100000"/>
              </a:lnSpc>
              <a:spcBef>
                <a:spcPts val="0"/>
              </a:spcBef>
              <a:spcAft>
                <a:spcPts val="0"/>
              </a:spcAft>
              <a:buSzPts val="900"/>
              <a:buChar char="●"/>
            </a:pPr>
            <a:r>
              <a:rPr lang="es" sz="900"/>
              <a:t>1 large red onion (diced)</a:t>
            </a:r>
            <a:endParaRPr sz="900"/>
          </a:p>
          <a:p>
            <a:pPr indent="-147149" lvl="0" marL="89999" marR="0" rtl="0" algn="l">
              <a:lnSpc>
                <a:spcPct val="100000"/>
              </a:lnSpc>
              <a:spcBef>
                <a:spcPts val="0"/>
              </a:spcBef>
              <a:spcAft>
                <a:spcPts val="0"/>
              </a:spcAft>
              <a:buSzPts val="900"/>
              <a:buChar char="●"/>
            </a:pPr>
            <a:r>
              <a:rPr lang="es" sz="900"/>
              <a:t>1 stalk of celery (diced)</a:t>
            </a:r>
            <a:endParaRPr sz="900"/>
          </a:p>
          <a:p>
            <a:pPr indent="-147149" lvl="0" marL="89999" marR="0" rtl="0" algn="l">
              <a:lnSpc>
                <a:spcPct val="100000"/>
              </a:lnSpc>
              <a:spcBef>
                <a:spcPts val="0"/>
              </a:spcBef>
              <a:spcAft>
                <a:spcPts val="0"/>
              </a:spcAft>
              <a:buSzPts val="900"/>
              <a:buChar char="●"/>
            </a:pPr>
            <a:r>
              <a:rPr lang="es" sz="900"/>
              <a:t>1 green bell pepper (stem and seeds removed)</a:t>
            </a:r>
            <a:endParaRPr sz="900"/>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900">
              <a:latin typeface="Open Sans"/>
              <a:ea typeface="Open Sans"/>
              <a:cs typeface="Open Sans"/>
              <a:sym typeface="Open Sans"/>
            </a:endParaRPr>
          </a:p>
          <a:p>
            <a:pPr indent="0" lvl="0" marL="0" marR="0" rtl="0" algn="l">
              <a:lnSpc>
                <a:spcPct val="100000"/>
              </a:lnSpc>
              <a:spcBef>
                <a:spcPts val="0"/>
              </a:spcBef>
              <a:spcAft>
                <a:spcPts val="0"/>
              </a:spcAft>
              <a:buNone/>
            </a:pPr>
            <a:r>
              <a:t/>
            </a:r>
            <a:endParaRPr sz="900"/>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sz="1800">
              <a:latin typeface="Open Sans"/>
              <a:ea typeface="Open Sans"/>
              <a:cs typeface="Open Sans"/>
              <a:sym typeface="Open Sans"/>
            </a:endParaRPr>
          </a:p>
        </p:txBody>
      </p:sp>
      <p:sp>
        <p:nvSpPr>
          <p:cNvPr id="538" name="Google Shape;538;p59"/>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Diego Quiroz</a:t>
            </a:r>
            <a:endParaRPr sz="600"/>
          </a:p>
        </p:txBody>
      </p:sp>
      <p:sp>
        <p:nvSpPr>
          <p:cNvPr id="539" name="Google Shape;539;p59"/>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Entrée</a:t>
            </a:r>
            <a:endParaRPr i="1" sz="600"/>
          </a:p>
        </p:txBody>
      </p:sp>
      <p:sp>
        <p:nvSpPr>
          <p:cNvPr id="540" name="Google Shape;540;p59"/>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2-3 servings</a:t>
            </a:r>
            <a:endParaRPr i="1" sz="600"/>
          </a:p>
        </p:txBody>
      </p:sp>
      <p:sp>
        <p:nvSpPr>
          <p:cNvPr id="541" name="Google Shape;541;p59"/>
          <p:cNvSpPr txBox="1"/>
          <p:nvPr/>
        </p:nvSpPr>
        <p:spPr>
          <a:xfrm>
            <a:off x="4745925" y="12377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2 (1-lb) cans of beans (any)</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1 tsp onion powder</a:t>
            </a:r>
            <a:endParaRPr sz="900"/>
          </a:p>
          <a:p>
            <a:pPr indent="-147149" lvl="0" marL="89999" marR="0" rtl="0" algn="l">
              <a:lnSpc>
                <a:spcPct val="100000"/>
              </a:lnSpc>
              <a:spcBef>
                <a:spcPts val="0"/>
              </a:spcBef>
              <a:spcAft>
                <a:spcPts val="0"/>
              </a:spcAft>
              <a:buSzPts val="900"/>
              <a:buChar char="●"/>
            </a:pPr>
            <a:r>
              <a:rPr lang="es" sz="900"/>
              <a:t>1 tsp salt</a:t>
            </a:r>
            <a:endParaRPr sz="900"/>
          </a:p>
          <a:p>
            <a:pPr indent="-147149" lvl="0" marL="89999" marR="0" rtl="0" algn="l">
              <a:lnSpc>
                <a:spcPct val="100000"/>
              </a:lnSpc>
              <a:spcBef>
                <a:spcPts val="0"/>
              </a:spcBef>
              <a:spcAft>
                <a:spcPts val="0"/>
              </a:spcAft>
              <a:buSzPts val="900"/>
              <a:buChar char="●"/>
            </a:pPr>
            <a:r>
              <a:rPr lang="es" sz="900"/>
              <a:t>¼ tsp ground black pepper</a:t>
            </a:r>
            <a:endParaRPr sz="900"/>
          </a:p>
          <a:p>
            <a:pPr indent="-147149" lvl="0" marL="89999" marR="0" rtl="0" algn="l">
              <a:lnSpc>
                <a:spcPct val="100000"/>
              </a:lnSpc>
              <a:spcBef>
                <a:spcPts val="0"/>
              </a:spcBef>
              <a:spcAft>
                <a:spcPts val="0"/>
              </a:spcAft>
              <a:buSzPts val="900"/>
              <a:buChar char="●"/>
            </a:pPr>
            <a:r>
              <a:rPr lang="es" sz="900"/>
              <a:t>2 ½ cups chicken stock</a:t>
            </a:r>
            <a:endParaRPr sz="900"/>
          </a:p>
          <a:p>
            <a:pPr indent="-147149" lvl="0" marL="89999" marR="0" rtl="0" algn="l">
              <a:lnSpc>
                <a:spcPct val="100000"/>
              </a:lnSpc>
              <a:spcBef>
                <a:spcPts val="0"/>
              </a:spcBef>
              <a:spcAft>
                <a:spcPts val="0"/>
              </a:spcAft>
              <a:buSzPts val="900"/>
              <a:buChar char="●"/>
            </a:pPr>
            <a:r>
              <a:rPr lang="es" sz="900"/>
              <a:t>1 cup uncooked white rice</a:t>
            </a:r>
            <a:endParaRPr sz="900"/>
          </a:p>
          <a:p>
            <a:pPr indent="-147149" lvl="0" marL="89999" marR="0" rtl="0" algn="l">
              <a:lnSpc>
                <a:spcPct val="100000"/>
              </a:lnSpc>
              <a:spcBef>
                <a:spcPts val="0"/>
              </a:spcBef>
              <a:spcAft>
                <a:spcPts val="0"/>
              </a:spcAft>
              <a:buSzPts val="900"/>
              <a:buChar char="●"/>
            </a:pPr>
            <a:r>
              <a:rPr lang="es" sz="900"/>
              <a:t>1 tbsp butter</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42" name="Google Shape;542;p59"/>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Clr>
                <a:srgbClr val="000000"/>
              </a:buClr>
              <a:buSzPts val="900"/>
              <a:buFont typeface="Open Sans"/>
              <a:buChar char="●"/>
            </a:pPr>
            <a:r>
              <a:rPr lang="es" sz="900"/>
              <a:t>1 tbsp minced fresh cilantro leaves (optional)</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43" name="Google Shape;543;p59"/>
          <p:cNvSpPr txBox="1"/>
          <p:nvPr/>
        </p:nvSpPr>
        <p:spPr>
          <a:xfrm>
            <a:off x="2675625" y="2487850"/>
            <a:ext cx="6169800" cy="24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2100" lvl="0" marL="457200" rtl="0" algn="l">
              <a:spcBef>
                <a:spcPts val="0"/>
              </a:spcBef>
              <a:spcAft>
                <a:spcPts val="0"/>
              </a:spcAft>
              <a:buSzPts val="1000"/>
              <a:buAutoNum type="arabicPeriod"/>
            </a:pPr>
            <a:r>
              <a:rPr lang="es" sz="1000"/>
              <a:t>Heat olive oil over medium-high heat in a large saucepan.</a:t>
            </a:r>
            <a:endParaRPr sz="1000"/>
          </a:p>
          <a:p>
            <a:pPr indent="-292100" lvl="0" marL="457200" rtl="0" algn="l">
              <a:spcBef>
                <a:spcPts val="0"/>
              </a:spcBef>
              <a:spcAft>
                <a:spcPts val="0"/>
              </a:spcAft>
              <a:buSzPts val="1000"/>
              <a:buAutoNum type="arabicPeriod"/>
            </a:pPr>
            <a:r>
              <a:rPr lang="es" sz="1000"/>
              <a:t>Sauté garlic, onion, celery, and bell pepper until tender.</a:t>
            </a:r>
            <a:endParaRPr sz="1000"/>
          </a:p>
          <a:p>
            <a:pPr indent="-292100" lvl="0" marL="457200" rtl="0" algn="l">
              <a:spcBef>
                <a:spcPts val="0"/>
              </a:spcBef>
              <a:spcAft>
                <a:spcPts val="0"/>
              </a:spcAft>
              <a:buSzPts val="1000"/>
              <a:buAutoNum type="arabicPeriod"/>
            </a:pPr>
            <a:r>
              <a:rPr lang="es" sz="1000"/>
              <a:t>Stir in kidney beans, onion powder, salt, and pepper.</a:t>
            </a:r>
            <a:endParaRPr sz="1000"/>
          </a:p>
          <a:p>
            <a:pPr indent="-292100" lvl="0" marL="457200" rtl="0" algn="l">
              <a:spcBef>
                <a:spcPts val="0"/>
              </a:spcBef>
              <a:spcAft>
                <a:spcPts val="0"/>
              </a:spcAft>
              <a:buSzPts val="1000"/>
              <a:buAutoNum type="arabicPeriod"/>
            </a:pPr>
            <a:r>
              <a:rPr lang="es" sz="1000"/>
              <a:t>Reduce heat to low and let mixture simmer slowly while you cook the rice.</a:t>
            </a:r>
            <a:endParaRPr sz="1000"/>
          </a:p>
          <a:p>
            <a:pPr indent="-292100" lvl="0" marL="457200" rtl="0" algn="l">
              <a:spcBef>
                <a:spcPts val="0"/>
              </a:spcBef>
              <a:spcAft>
                <a:spcPts val="0"/>
              </a:spcAft>
              <a:buSzPts val="1000"/>
              <a:buAutoNum type="arabicPeriod"/>
            </a:pPr>
            <a:r>
              <a:rPr lang="es" sz="1000"/>
              <a:t>Bring the chicken stock to a boil and stir in rice and butter.</a:t>
            </a:r>
            <a:endParaRPr sz="1000"/>
          </a:p>
          <a:p>
            <a:pPr indent="-292100" lvl="0" marL="457200" rtl="0" algn="l">
              <a:spcBef>
                <a:spcPts val="0"/>
              </a:spcBef>
              <a:spcAft>
                <a:spcPts val="0"/>
              </a:spcAft>
              <a:buSzPts val="1000"/>
              <a:buAutoNum type="arabicPeriod"/>
            </a:pPr>
            <a:r>
              <a:rPr lang="es" sz="1000"/>
              <a:t>Heat olive oil over medium-high heat in a large saucepan.</a:t>
            </a:r>
            <a:endParaRPr sz="1000"/>
          </a:p>
          <a:p>
            <a:pPr indent="-292100" lvl="0" marL="457200" rtl="0" algn="l">
              <a:spcBef>
                <a:spcPts val="0"/>
              </a:spcBef>
              <a:spcAft>
                <a:spcPts val="0"/>
              </a:spcAft>
              <a:buSzPts val="1000"/>
              <a:buAutoNum type="arabicPeriod"/>
            </a:pPr>
            <a:r>
              <a:rPr lang="es" sz="1000"/>
              <a:t>Sauté garlic, onion, celery, and bell pepper until tender.</a:t>
            </a:r>
            <a:endParaRPr sz="1000"/>
          </a:p>
          <a:p>
            <a:pPr indent="-292100" lvl="0" marL="457200" rtl="0" algn="l">
              <a:spcBef>
                <a:spcPts val="0"/>
              </a:spcBef>
              <a:spcAft>
                <a:spcPts val="0"/>
              </a:spcAft>
              <a:buSzPts val="1000"/>
              <a:buAutoNum type="arabicPeriod"/>
            </a:pPr>
            <a:r>
              <a:rPr lang="es" sz="1000"/>
              <a:t>Stir in kidney beans, onion powder, salt, and pepper.</a:t>
            </a:r>
            <a:endParaRPr sz="1000"/>
          </a:p>
          <a:p>
            <a:pPr indent="-292100" lvl="0" marL="457200" rtl="0" algn="l">
              <a:spcBef>
                <a:spcPts val="0"/>
              </a:spcBef>
              <a:spcAft>
                <a:spcPts val="0"/>
              </a:spcAft>
              <a:buSzPts val="1000"/>
              <a:buAutoNum type="arabicPeriod"/>
            </a:pPr>
            <a:r>
              <a:rPr lang="es" sz="1000"/>
              <a:t>Reduce heat to low and let mixture simmer slowly while you cook the rice.</a:t>
            </a:r>
            <a:endParaRPr sz="1000"/>
          </a:p>
          <a:p>
            <a:pPr indent="-292100" lvl="0" marL="457200" rtl="0" algn="l">
              <a:spcBef>
                <a:spcPts val="0"/>
              </a:spcBef>
              <a:spcAft>
                <a:spcPts val="0"/>
              </a:spcAft>
              <a:buSzPts val="1000"/>
              <a:buAutoNum type="arabicPeriod"/>
            </a:pPr>
            <a:r>
              <a:rPr lang="es" sz="1000"/>
              <a:t>Bring the chicken stock to a boil and stir in rice and butter.</a:t>
            </a:r>
            <a:endParaRPr sz="1000"/>
          </a:p>
          <a:p>
            <a:pPr indent="-292100" lvl="0" marL="457200" rtl="0" algn="l">
              <a:spcBef>
                <a:spcPts val="0"/>
              </a:spcBef>
              <a:spcAft>
                <a:spcPts val="0"/>
              </a:spcAft>
              <a:buSzPts val="1000"/>
              <a:buAutoNum type="arabicPeriod"/>
            </a:pPr>
            <a:r>
              <a:rPr lang="es" sz="1000"/>
              <a:t>Return to a boil, reduce heat to low, cover and cook for 20 minutes without removing the lid.</a:t>
            </a:r>
            <a:endParaRPr sz="1000"/>
          </a:p>
          <a:p>
            <a:pPr indent="-292100" lvl="0" marL="457200" rtl="0" algn="l">
              <a:spcBef>
                <a:spcPts val="0"/>
              </a:spcBef>
              <a:spcAft>
                <a:spcPts val="0"/>
              </a:spcAft>
              <a:buSzPts val="1000"/>
              <a:buAutoNum type="arabicPeriod"/>
            </a:pPr>
            <a:r>
              <a:rPr lang="es" sz="1000"/>
              <a:t>Remove from heat and let stand for 5 minutes to cool down. </a:t>
            </a:r>
            <a:endParaRPr sz="1000"/>
          </a:p>
          <a:p>
            <a:pPr indent="-292100" lvl="0" marL="457200" rtl="0" algn="l">
              <a:spcBef>
                <a:spcPts val="0"/>
              </a:spcBef>
              <a:spcAft>
                <a:spcPts val="0"/>
              </a:spcAft>
              <a:buSzPts val="1000"/>
              <a:buAutoNum type="arabicPeriod"/>
            </a:pPr>
            <a:r>
              <a:rPr lang="es" sz="1000"/>
              <a:t>Fold rice and beans gently together and transfer to a serving dish. Serve garnished with cilantro (optional).</a:t>
            </a:r>
            <a:endParaRPr sz="1000"/>
          </a:p>
        </p:txBody>
      </p:sp>
      <p:sp>
        <p:nvSpPr>
          <p:cNvPr id="544" name="Google Shape;544;p59">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6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GARLIC</a:t>
            </a:r>
            <a:endParaRPr/>
          </a:p>
          <a:p>
            <a:pPr indent="0" lvl="0" marL="0" marR="0" rtl="0" algn="l">
              <a:lnSpc>
                <a:spcPct val="100000"/>
              </a:lnSpc>
              <a:spcBef>
                <a:spcPts val="600"/>
              </a:spcBef>
              <a:spcAft>
                <a:spcPts val="0"/>
              </a:spcAft>
              <a:buClr>
                <a:srgbClr val="000000"/>
              </a:buClr>
              <a:buFont typeface="PT Sans"/>
              <a:buNone/>
            </a:pPr>
            <a:r>
              <a:rPr lang="es" sz="1200"/>
              <a:t>My spotlight ingredient is garlic, which is flavorful bulbs that are white, and have a strong taste. Garlic is a popular food ingredient around the world, whether it be minced or in cloves, many people eat the ingredient. Garlic is actually a bulb. Onions are bulbs too. Garlic plants are harvested when the leaves are one-third brown. There are many health benefits that come from garlic. It’s very nutritious, yet has few calories. Garlic supplements can actually help boost your immune system, and there’s tons more benefits as well.</a:t>
            </a:r>
            <a:endParaRPr sz="1200"/>
          </a:p>
        </p:txBody>
      </p:sp>
      <p:sp>
        <p:nvSpPr>
          <p:cNvPr id="550" name="Google Shape;550;p60"/>
          <p:cNvSpPr txBox="1"/>
          <p:nvPr/>
        </p:nvSpPr>
        <p:spPr>
          <a:xfrm>
            <a:off x="45455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t>Rice &amp; beans is special to my family because it’s a tradition. We eat the dish nearly every day, and we usually add meat as well. Any meat can go along with rice and beans - whether it be chicken, pork, or beef. Rice &amp; beans is a Spanish dish, and considering I come from a Spanish family, it’s perfect! There’s a lot of variety with rice &amp; beans. You can use any type of rice and any type of beans, and it’s still delicious every time. Plus, meat isn’t the only thing you can add to the recipe. Experiment!</a:t>
            </a:r>
            <a:endParaRPr sz="1200"/>
          </a:p>
          <a:p>
            <a:pPr indent="0" lvl="0" marL="0" marR="0" rtl="0" algn="l">
              <a:lnSpc>
                <a:spcPct val="100000"/>
              </a:lnSpc>
              <a:spcBef>
                <a:spcPts val="600"/>
              </a:spcBef>
              <a:spcAft>
                <a:spcPts val="0"/>
              </a:spcAft>
              <a:buClr>
                <a:schemeClr val="dk1"/>
              </a:buClr>
              <a:buSzPts val="1100"/>
              <a:buFont typeface="Arial"/>
              <a:buNone/>
            </a:pPr>
            <a:r>
              <a:t/>
            </a:r>
            <a:endParaRPr sz="1200"/>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551" name="Google Shape;551;p60"/>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52" name="Google Shape;552;p60"/>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pic>
        <p:nvPicPr>
          <p:cNvPr id="557" name="Google Shape;557;p61"/>
          <p:cNvPicPr preferRelativeResize="0"/>
          <p:nvPr/>
        </p:nvPicPr>
        <p:blipFill rotWithShape="1">
          <a:blip r:embed="rId3">
            <a:alphaModFix/>
          </a:blip>
          <a:srcRect b="0" l="51640" r="25438" t="0"/>
          <a:stretch/>
        </p:blipFill>
        <p:spPr>
          <a:xfrm>
            <a:off x="0" y="0"/>
            <a:ext cx="2585700" cy="5143500"/>
          </a:xfrm>
          <a:prstGeom prst="rect">
            <a:avLst/>
          </a:prstGeom>
          <a:noFill/>
          <a:ln>
            <a:noFill/>
          </a:ln>
        </p:spPr>
      </p:pic>
      <p:sp>
        <p:nvSpPr>
          <p:cNvPr id="558" name="Google Shape;558;p61"/>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Pie</a:t>
            </a:r>
            <a:endParaRPr sz="800">
              <a:latin typeface="Open Sans"/>
              <a:ea typeface="Open Sans"/>
              <a:cs typeface="Open Sans"/>
              <a:sym typeface="Open Sans"/>
            </a:endParaRPr>
          </a:p>
        </p:txBody>
      </p:sp>
      <p:sp>
        <p:nvSpPr>
          <p:cNvPr id="559" name="Google Shape;559;p61"/>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INGREDIENTS:</a:t>
            </a:r>
            <a:endParaRPr b="1" sz="1200"/>
          </a:p>
          <a:p>
            <a:pPr indent="-159849" lvl="0" marL="89999" marR="0" rtl="0" algn="l">
              <a:lnSpc>
                <a:spcPct val="100000"/>
              </a:lnSpc>
              <a:spcBef>
                <a:spcPts val="0"/>
              </a:spcBef>
              <a:spcAft>
                <a:spcPts val="0"/>
              </a:spcAft>
              <a:buClr>
                <a:srgbClr val="000000"/>
              </a:buClr>
              <a:buSzPts val="1100"/>
              <a:buChar char="●"/>
            </a:pPr>
            <a:r>
              <a:rPr lang="es" sz="1100"/>
              <a:t>1 ⅓ cups all purpose flour</a:t>
            </a:r>
            <a:endParaRPr sz="1100"/>
          </a:p>
          <a:p>
            <a:pPr indent="-159849" lvl="0" marL="89999" marR="0" rtl="0" algn="l">
              <a:lnSpc>
                <a:spcPct val="100000"/>
              </a:lnSpc>
              <a:spcBef>
                <a:spcPts val="0"/>
              </a:spcBef>
              <a:spcAft>
                <a:spcPts val="0"/>
              </a:spcAft>
              <a:buClr>
                <a:srgbClr val="000000"/>
              </a:buClr>
              <a:buSzPts val="1100"/>
              <a:buChar char="●"/>
            </a:pPr>
            <a:r>
              <a:rPr lang="es" sz="1100"/>
              <a:t>½ teaspoon salt</a:t>
            </a:r>
            <a:endParaRPr sz="1100"/>
          </a:p>
          <a:p>
            <a:pPr indent="-159849" lvl="0" marL="89999" marR="0" rtl="0" algn="l">
              <a:lnSpc>
                <a:spcPct val="100000"/>
              </a:lnSpc>
              <a:spcBef>
                <a:spcPts val="0"/>
              </a:spcBef>
              <a:spcAft>
                <a:spcPts val="0"/>
              </a:spcAft>
              <a:buClr>
                <a:srgbClr val="000000"/>
              </a:buClr>
              <a:buSzPts val="1100"/>
              <a:buChar char="●"/>
            </a:pPr>
            <a:r>
              <a:rPr lang="es" sz="1100"/>
              <a:t>½ cup shortening</a:t>
            </a:r>
            <a:endParaRPr sz="1100"/>
          </a:p>
          <a:p>
            <a:pPr indent="-159849" lvl="0" marL="89999" marR="0" rtl="0" algn="l">
              <a:lnSpc>
                <a:spcPct val="100000"/>
              </a:lnSpc>
              <a:spcBef>
                <a:spcPts val="0"/>
              </a:spcBef>
              <a:spcAft>
                <a:spcPts val="0"/>
              </a:spcAft>
              <a:buSzPts val="1100"/>
              <a:buChar char="●"/>
            </a:pPr>
            <a:r>
              <a:rPr lang="es" sz="1100"/>
              <a:t>½ teaspoon ground ginger</a:t>
            </a:r>
            <a:endParaRPr sz="11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Times New Roman"/>
              <a:ea typeface="Times New Roman"/>
              <a:cs typeface="Times New Roman"/>
              <a:sym typeface="Times New Roman"/>
            </a:endParaRPr>
          </a:p>
        </p:txBody>
      </p:sp>
      <p:sp>
        <p:nvSpPr>
          <p:cNvPr id="560" name="Google Shape;560;p61"/>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000">
                <a:latin typeface="Open Sans"/>
                <a:ea typeface="Open Sans"/>
                <a:cs typeface="Open Sans"/>
                <a:sym typeface="Open Sans"/>
              </a:rPr>
              <a:t>Sebastian Wells</a:t>
            </a:r>
            <a:endParaRPr b="1" sz="600">
              <a:latin typeface="Open Sans"/>
              <a:ea typeface="Open Sans"/>
              <a:cs typeface="Open Sans"/>
              <a:sym typeface="Open Sans"/>
            </a:endParaRPr>
          </a:p>
        </p:txBody>
      </p:sp>
      <p:sp>
        <p:nvSpPr>
          <p:cNvPr id="561" name="Google Shape;561;p61"/>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i="1" lang="es">
                <a:latin typeface="Open Sans"/>
                <a:ea typeface="Open Sans"/>
                <a:cs typeface="Open Sans"/>
                <a:sym typeface="Open Sans"/>
              </a:rPr>
              <a:t>Dessert</a:t>
            </a:r>
            <a:endParaRPr b="1" i="1" sz="600">
              <a:latin typeface="Open Sans"/>
              <a:ea typeface="Open Sans"/>
              <a:cs typeface="Open Sans"/>
              <a:sym typeface="Open Sans"/>
            </a:endParaRPr>
          </a:p>
        </p:txBody>
      </p:sp>
      <p:sp>
        <p:nvSpPr>
          <p:cNvPr id="562" name="Google Shape;562;p61"/>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i="1" lang="es">
                <a:latin typeface="Open Sans"/>
                <a:ea typeface="Open Sans"/>
                <a:cs typeface="Open Sans"/>
                <a:sym typeface="Open Sans"/>
              </a:rPr>
              <a:t>8 Servings</a:t>
            </a:r>
            <a:endParaRPr b="1" i="1" sz="600">
              <a:latin typeface="Open Sans"/>
              <a:ea typeface="Open Sans"/>
              <a:cs typeface="Open Sans"/>
              <a:sym typeface="Open Sans"/>
            </a:endParaRPr>
          </a:p>
        </p:txBody>
      </p:sp>
      <p:sp>
        <p:nvSpPr>
          <p:cNvPr id="563" name="Google Shape;563;p61"/>
          <p:cNvSpPr txBox="1"/>
          <p:nvPr/>
        </p:nvSpPr>
        <p:spPr>
          <a:xfrm>
            <a:off x="2667150" y="255780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PROCEDURE:</a:t>
            </a:r>
            <a:r>
              <a:rPr lang="es" sz="1200"/>
              <a:t> 20 minutes prep, 40 minutes cook, ready in 1 hour.</a:t>
            </a:r>
            <a:endParaRPr sz="1200"/>
          </a:p>
          <a:p>
            <a:pPr indent="-298450" lvl="0" marL="457200" marR="0" rtl="0" algn="l">
              <a:lnSpc>
                <a:spcPct val="100000"/>
              </a:lnSpc>
              <a:spcBef>
                <a:spcPts val="0"/>
              </a:spcBef>
              <a:spcAft>
                <a:spcPts val="0"/>
              </a:spcAft>
              <a:buClr>
                <a:srgbClr val="000000"/>
              </a:buClr>
              <a:buSzPts val="1100"/>
              <a:buAutoNum type="arabicPeriod"/>
            </a:pPr>
            <a:r>
              <a:rPr lang="es" sz="1100"/>
              <a:t>Preheat oven to 400 degrees F (200 degrees C).</a:t>
            </a:r>
            <a:endParaRPr sz="1100"/>
          </a:p>
          <a:p>
            <a:pPr indent="-298450" lvl="0" marL="457200" marR="0" rtl="0" algn="l">
              <a:lnSpc>
                <a:spcPct val="100000"/>
              </a:lnSpc>
              <a:spcBef>
                <a:spcPts val="0"/>
              </a:spcBef>
              <a:spcAft>
                <a:spcPts val="0"/>
              </a:spcAft>
              <a:buSzPts val="1100"/>
              <a:buAutoNum type="arabicPeriod"/>
            </a:pPr>
            <a:r>
              <a:rPr lang="es" sz="1100"/>
              <a:t>Prepare pie crust by mixing together the flour and salt. Cut shortening into flour; add cold water 1 tablespoon at a time (you may need only 3 tablespoons, or up to 4 tablespoons). Mix dough and repeat until dough is moist enough to hold together.</a:t>
            </a:r>
            <a:endParaRPr sz="1100"/>
          </a:p>
          <a:p>
            <a:pPr indent="-298450" lvl="0" marL="457200" marR="0" rtl="0" algn="l">
              <a:lnSpc>
                <a:spcPct val="100000"/>
              </a:lnSpc>
              <a:spcBef>
                <a:spcPts val="0"/>
              </a:spcBef>
              <a:spcAft>
                <a:spcPts val="0"/>
              </a:spcAft>
              <a:buSzPts val="1100"/>
              <a:buAutoNum type="arabicPeriod"/>
            </a:pPr>
            <a:r>
              <a:rPr lang="es" sz="1100"/>
              <a:t>With lightly floured, hands shape dough into a ball. On a lightly floured board roll dough out to about 1/8 inch thickness. With a sharp knife, cut dough 1 1/2 inch larger than the upside-down 8- to 9-inch pie pan. Gently roll the dough around the rolling pin and transfer it right-side up onto the pie pan. Unroll, easing dough into the bottom of the pie pan.</a:t>
            </a:r>
            <a:endParaRPr sz="1100"/>
          </a:p>
          <a:p>
            <a:pPr indent="-298450" lvl="0" marL="457200" marR="0" rtl="0" algn="l">
              <a:lnSpc>
                <a:spcPct val="100000"/>
              </a:lnSpc>
              <a:spcBef>
                <a:spcPts val="0"/>
              </a:spcBef>
              <a:spcAft>
                <a:spcPts val="0"/>
              </a:spcAft>
              <a:buSzPts val="1100"/>
              <a:buAutoNum type="arabicPeriod"/>
            </a:pPr>
            <a:r>
              <a:rPr lang="es" sz="1100"/>
              <a:t>In a large bowl, beat pumpkin with evaporated milk, eggs, brown sugar, cinnamon, ginger, nutmeg and salt with an electric mixer or immersion blender. Mix well. Pour into a prepared crust. Bake 40 minutes or until when a knife is inserted 1 inch from the edge comes out clean.</a:t>
            </a:r>
            <a:endParaRPr sz="1100"/>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latin typeface="Times New Roman"/>
              <a:ea typeface="Times New Roman"/>
              <a:cs typeface="Times New Roman"/>
              <a:sym typeface="Times New Roman"/>
            </a:endParaRPr>
          </a:p>
        </p:txBody>
      </p:sp>
      <p:sp>
        <p:nvSpPr>
          <p:cNvPr id="564" name="Google Shape;564;p61"/>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100"/>
          </a:p>
          <a:p>
            <a:pPr indent="-159849" lvl="0" marL="89999" marR="0" rtl="0" algn="l">
              <a:lnSpc>
                <a:spcPct val="100000"/>
              </a:lnSpc>
              <a:spcBef>
                <a:spcPts val="0"/>
              </a:spcBef>
              <a:spcAft>
                <a:spcPts val="0"/>
              </a:spcAft>
              <a:buClr>
                <a:srgbClr val="000000"/>
              </a:buClr>
              <a:buSzPts val="1100"/>
              <a:buChar char="●"/>
            </a:pPr>
            <a:r>
              <a:rPr lang="es" sz="1100"/>
              <a:t>3 ½ tablespoons cold water</a:t>
            </a:r>
            <a:endParaRPr sz="1100"/>
          </a:p>
          <a:p>
            <a:pPr indent="-159849" lvl="0" marL="89999" marR="0" rtl="0" algn="l">
              <a:lnSpc>
                <a:spcPct val="100000"/>
              </a:lnSpc>
              <a:spcBef>
                <a:spcPts val="0"/>
              </a:spcBef>
              <a:spcAft>
                <a:spcPts val="0"/>
              </a:spcAft>
              <a:buClr>
                <a:srgbClr val="000000"/>
              </a:buClr>
              <a:buSzPts val="1100"/>
              <a:buChar char="●"/>
            </a:pPr>
            <a:r>
              <a:rPr lang="es" sz="1100"/>
              <a:t>2 cups mashed cooked pumpkin</a:t>
            </a:r>
            <a:endParaRPr sz="1100"/>
          </a:p>
          <a:p>
            <a:pPr indent="-159849" lvl="0" marL="89999" marR="0" rtl="0" algn="l">
              <a:lnSpc>
                <a:spcPct val="100000"/>
              </a:lnSpc>
              <a:spcBef>
                <a:spcPts val="0"/>
              </a:spcBef>
              <a:spcAft>
                <a:spcPts val="0"/>
              </a:spcAft>
              <a:buClr>
                <a:srgbClr val="000000"/>
              </a:buClr>
              <a:buSzPts val="1100"/>
              <a:buChar char="●"/>
            </a:pPr>
            <a:r>
              <a:rPr lang="es" sz="1100"/>
              <a:t>12 fluid ounce evaporated milk</a:t>
            </a:r>
            <a:endParaRPr sz="11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Times New Roman"/>
              <a:ea typeface="Times New Roman"/>
              <a:cs typeface="Times New Roman"/>
              <a:sym typeface="Times New Roman"/>
            </a:endParaRPr>
          </a:p>
        </p:txBody>
      </p:sp>
      <p:sp>
        <p:nvSpPr>
          <p:cNvPr id="565" name="Google Shape;565;p61"/>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100">
              <a:latin typeface="Open Sans"/>
              <a:ea typeface="Open Sans"/>
              <a:cs typeface="Open Sans"/>
              <a:sym typeface="Open Sans"/>
            </a:endParaRPr>
          </a:p>
          <a:p>
            <a:pPr indent="-159849" lvl="0" marL="89999" marR="0" rtl="0" algn="l">
              <a:lnSpc>
                <a:spcPct val="100000"/>
              </a:lnSpc>
              <a:spcBef>
                <a:spcPts val="0"/>
              </a:spcBef>
              <a:spcAft>
                <a:spcPts val="0"/>
              </a:spcAft>
              <a:buClr>
                <a:srgbClr val="000000"/>
              </a:buClr>
              <a:buSzPts val="1100"/>
              <a:buChar char="●"/>
            </a:pPr>
            <a:r>
              <a:rPr lang="es" sz="1100"/>
              <a:t>2 eggs beaten</a:t>
            </a:r>
            <a:endParaRPr sz="1100"/>
          </a:p>
          <a:p>
            <a:pPr indent="-159849" lvl="0" marL="89999" marR="0" rtl="0" algn="l">
              <a:lnSpc>
                <a:spcPct val="100000"/>
              </a:lnSpc>
              <a:spcBef>
                <a:spcPts val="0"/>
              </a:spcBef>
              <a:spcAft>
                <a:spcPts val="0"/>
              </a:spcAft>
              <a:buClr>
                <a:srgbClr val="000000"/>
              </a:buClr>
              <a:buSzPts val="1100"/>
              <a:buChar char="●"/>
            </a:pPr>
            <a:r>
              <a:rPr lang="es" sz="1100"/>
              <a:t>¾ cup packed brown sugar </a:t>
            </a:r>
            <a:endParaRPr sz="1100"/>
          </a:p>
          <a:p>
            <a:pPr indent="-159849" lvl="0" marL="89999" marR="0" rtl="0" algn="l">
              <a:lnSpc>
                <a:spcPct val="100000"/>
              </a:lnSpc>
              <a:spcBef>
                <a:spcPts val="0"/>
              </a:spcBef>
              <a:spcAft>
                <a:spcPts val="0"/>
              </a:spcAft>
              <a:buClr>
                <a:srgbClr val="000000"/>
              </a:buClr>
              <a:buSzPts val="1100"/>
              <a:buChar char="●"/>
            </a:pPr>
            <a:r>
              <a:rPr lang="es" sz="1100"/>
              <a:t>½ teaspoon ground cinnamon</a:t>
            </a:r>
            <a:endParaRPr sz="1100"/>
          </a:p>
          <a:p>
            <a:pPr indent="-159849" lvl="0" marL="89999" marR="0" rtl="0" algn="l">
              <a:lnSpc>
                <a:spcPct val="100000"/>
              </a:lnSpc>
              <a:spcBef>
                <a:spcPts val="0"/>
              </a:spcBef>
              <a:spcAft>
                <a:spcPts val="0"/>
              </a:spcAft>
              <a:buSzPts val="1100"/>
              <a:buChar char="●"/>
            </a:pPr>
            <a:r>
              <a:rPr lang="es" sz="1100"/>
              <a:t>½ teaspoon ground nutmeg</a:t>
            </a:r>
            <a:endParaRPr sz="11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Times New Roman"/>
              <a:ea typeface="Times New Roman"/>
              <a:cs typeface="Times New Roman"/>
              <a:sym typeface="Times New Roman"/>
            </a:endParaRPr>
          </a:p>
        </p:txBody>
      </p:sp>
      <p:sp>
        <p:nvSpPr>
          <p:cNvPr id="566" name="Google Shape;566;p61">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b="8793" l="0" r="0" t="8793"/>
          <a:stretch/>
        </p:blipFill>
        <p:spPr>
          <a:xfrm>
            <a:off x="4629150" y="2624125"/>
            <a:ext cx="4188647" cy="2295525"/>
          </a:xfrm>
          <a:prstGeom prst="rect">
            <a:avLst/>
          </a:prstGeom>
          <a:noFill/>
          <a:ln>
            <a:noFill/>
          </a:ln>
        </p:spPr>
      </p:pic>
      <p:pic>
        <p:nvPicPr>
          <p:cNvPr id="88" name="Google Shape;88;p17"/>
          <p:cNvPicPr preferRelativeResize="0"/>
          <p:nvPr/>
        </p:nvPicPr>
        <p:blipFill rotWithShape="1">
          <a:blip r:embed="rId4">
            <a:alphaModFix/>
          </a:blip>
          <a:srcRect b="9310" l="0" r="0" t="9302"/>
          <a:stretch/>
        </p:blipFill>
        <p:spPr>
          <a:xfrm>
            <a:off x="152400" y="152400"/>
            <a:ext cx="4438650" cy="2390775"/>
          </a:xfrm>
          <a:prstGeom prst="rect">
            <a:avLst/>
          </a:prstGeom>
          <a:noFill/>
          <a:ln>
            <a:noFill/>
          </a:ln>
        </p:spPr>
      </p:pic>
      <p:sp>
        <p:nvSpPr>
          <p:cNvPr id="89" name="Google Shape;89;p17"/>
          <p:cNvSpPr txBox="1"/>
          <p:nvPr/>
        </p:nvSpPr>
        <p:spPr>
          <a:xfrm>
            <a:off x="815975" y="2379675"/>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500">
                <a:latin typeface="Open Sans"/>
                <a:ea typeface="Open Sans"/>
                <a:cs typeface="Open Sans"/>
                <a:sym typeface="Open Sans"/>
              </a:rPr>
              <a:t>ALL ABOUT MY RECIPE</a:t>
            </a:r>
            <a:endParaRPr b="1" sz="1500">
              <a:latin typeface="Open Sans"/>
              <a:ea typeface="Open Sans"/>
              <a:cs typeface="Open Sans"/>
              <a:sym typeface="Open Sans"/>
            </a:endParaRPr>
          </a:p>
          <a:p>
            <a:pPr indent="0" lvl="0" marL="0" rtl="0" algn="l">
              <a:lnSpc>
                <a:spcPct val="115000"/>
              </a:lnSpc>
              <a:spcBef>
                <a:spcPts val="0"/>
              </a:spcBef>
              <a:spcAft>
                <a:spcPts val="0"/>
              </a:spcAft>
              <a:buNone/>
            </a:pPr>
            <a:r>
              <a:rPr lang="es" sz="1200">
                <a:latin typeface="Times New Roman"/>
                <a:ea typeface="Times New Roman"/>
                <a:cs typeface="Times New Roman"/>
                <a:sym typeface="Times New Roman"/>
              </a:rPr>
              <a:t>Whenever me and my family goes to couchouge we go pumpkin picking and when we come back, we make pumpkin bread with my cousins so we always have it in the fall when pumpkins are in season</a:t>
            </a:r>
            <a:endParaRPr sz="1200">
              <a:latin typeface="Times New Roman"/>
              <a:ea typeface="Times New Roman"/>
              <a:cs typeface="Times New Roman"/>
              <a:sym typeface="Times New Roman"/>
            </a:endParaRPr>
          </a:p>
          <a:p>
            <a:pPr indent="0" lvl="0" marL="0" rtl="0" algn="l">
              <a:spcBef>
                <a:spcPts val="0"/>
              </a:spcBef>
              <a:spcAft>
                <a:spcPts val="0"/>
              </a:spcAft>
              <a:buNone/>
            </a:pPr>
            <a:r>
              <a:rPr lang="es" sz="1200">
                <a:latin typeface="Times New Roman"/>
                <a:ea typeface="Times New Roman"/>
                <a:cs typeface="Times New Roman"/>
                <a:sym typeface="Times New Roman"/>
              </a:rPr>
              <a:t>Pumpkin bread originated in Mexico and central America </a:t>
            </a:r>
            <a:endParaRPr sz="1200">
              <a:latin typeface="Times New Roman"/>
              <a:ea typeface="Times New Roman"/>
              <a:cs typeface="Times New Roman"/>
              <a:sym typeface="Times New Roman"/>
            </a:endParaRPr>
          </a:p>
          <a:p>
            <a:pPr indent="0" lvl="0" marL="0" rtl="0" algn="l">
              <a:spcBef>
                <a:spcPts val="0"/>
              </a:spcBef>
              <a:spcAft>
                <a:spcPts val="0"/>
              </a:spcAft>
              <a:buNone/>
            </a:pPr>
            <a:r>
              <a:rPr lang="es" sz="1200">
                <a:latin typeface="Times New Roman"/>
                <a:ea typeface="Times New Roman"/>
                <a:cs typeface="Times New Roman"/>
                <a:sym typeface="Times New Roman"/>
              </a:rPr>
              <a:t>What makes this recipe delicious is the top of the bread because it gets rubbery and it tastes beautiful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500">
              <a:latin typeface="Open Sans"/>
              <a:ea typeface="Open Sans"/>
              <a:cs typeface="Open Sans"/>
              <a:sym typeface="Open Sans"/>
            </a:endParaRPr>
          </a:p>
          <a:p>
            <a:pPr indent="0" lvl="0" marL="0" rtl="0" algn="l">
              <a:lnSpc>
                <a:spcPct val="115000"/>
              </a:lnSpc>
              <a:spcBef>
                <a:spcPts val="0"/>
              </a:spcBef>
              <a:spcAft>
                <a:spcPts val="0"/>
              </a:spcAft>
              <a:buNone/>
            </a:pPr>
            <a:r>
              <a:t/>
            </a:r>
            <a:endParaRPr sz="1100"/>
          </a:p>
        </p:txBody>
      </p:sp>
      <p:sp>
        <p:nvSpPr>
          <p:cNvPr id="90" name="Google Shape;90;p17"/>
          <p:cNvSpPr txBox="1"/>
          <p:nvPr/>
        </p:nvSpPr>
        <p:spPr>
          <a:xfrm>
            <a:off x="5223475" y="746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chemeClr val="dk1"/>
                </a:solidFill>
                <a:latin typeface="Times New Roman"/>
                <a:ea typeface="Times New Roman"/>
                <a:cs typeface="Times New Roman"/>
                <a:sym typeface="Times New Roman"/>
              </a:rPr>
              <a:t> Paragraph: All About Your Spotlight Ingredient</a:t>
            </a:r>
            <a:endParaRPr b="1"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None/>
            </a:pPr>
            <a:r>
              <a:rPr lang="es" sz="1200">
                <a:solidFill>
                  <a:schemeClr val="dk1"/>
                </a:solidFill>
                <a:latin typeface="Times New Roman"/>
                <a:ea typeface="Times New Roman"/>
                <a:cs typeface="Times New Roman"/>
                <a:sym typeface="Times New Roman"/>
              </a:rPr>
              <a:t> My spotlight ingredient is a big huge awesome orange PUMPKIN!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1 Pumpkins are round with a brown stem and they taste like sweet stuff but they don’t taste good alone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2 Pumpkins are the fruit of the plant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3 it takes a pumpkin 90 to 120 days to grow from being planted as a seed</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s" sz="1200">
                <a:solidFill>
                  <a:schemeClr val="dk1"/>
                </a:solidFill>
                <a:latin typeface="Times New Roman"/>
                <a:ea typeface="Times New Roman"/>
                <a:cs typeface="Times New Roman"/>
                <a:sym typeface="Times New Roman"/>
              </a:rPr>
              <a:t>4 pumpkins contain potassium, fiber and vitamin C it also supports the heart</a:t>
            </a:r>
            <a:endParaRPr sz="1200">
              <a:solidFill>
                <a:schemeClr val="dk1"/>
              </a:solidFill>
              <a:latin typeface="Times New Roman"/>
              <a:ea typeface="Times New Roman"/>
              <a:cs typeface="Times New Roman"/>
              <a:sym typeface="Times New Roman"/>
            </a:endParaRPr>
          </a:p>
        </p:txBody>
      </p:sp>
      <p:sp>
        <p:nvSpPr>
          <p:cNvPr id="91" name="Google Shape;91;p17">
            <a:hlinkClick action="ppaction://hlinksldjump" r:id="rId5"/>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Boogaloo"/>
              <a:ea typeface="Boogaloo"/>
              <a:cs typeface="Boogaloo"/>
              <a:sym typeface="Boogalo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62"/>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600">
                <a:solidFill>
                  <a:schemeClr val="dk1"/>
                </a:solidFill>
              </a:rPr>
              <a:t>SPOTLIGHT INGREDIENT: PUMPKIN</a:t>
            </a:r>
            <a:endParaRPr b="1" sz="1500"/>
          </a:p>
          <a:p>
            <a:pPr indent="0" lvl="0" marL="0" marR="0" rtl="0" algn="l">
              <a:lnSpc>
                <a:spcPct val="100000"/>
              </a:lnSpc>
              <a:spcBef>
                <a:spcPts val="600"/>
              </a:spcBef>
              <a:spcAft>
                <a:spcPts val="0"/>
              </a:spcAft>
              <a:buClr>
                <a:schemeClr val="dk1"/>
              </a:buClr>
              <a:buSzPts val="1100"/>
              <a:buFont typeface="Arial"/>
              <a:buNone/>
            </a:pPr>
            <a:r>
              <a:rPr lang="es"/>
              <a:t>My spotlight ingredient is pumpkin. I saw this at the green market. “A large rounded orange-yellow fruit with a thick rind, edible flesh, and many seeds.” From the dictionary. The pumpkin is a fruit. The pumpkin takes about 5 months to grow and then you eat the pumpkin. Other uses are: Jack-O-Lantern, pumpkin pie, and people use the seeds for roasting, because they are claimed to be good roasted. This tastes like bitter sugar. This way, sweet and savory makes up this pumpkin pie.</a:t>
            </a:r>
            <a:endParaRPr/>
          </a:p>
          <a:p>
            <a:pPr indent="0" lvl="0" marL="0" marR="0" rtl="0" algn="l">
              <a:lnSpc>
                <a:spcPct val="100000"/>
              </a:lnSpc>
              <a:spcBef>
                <a:spcPts val="600"/>
              </a:spcBef>
              <a:spcAft>
                <a:spcPts val="0"/>
              </a:spcAft>
              <a:buClr>
                <a:schemeClr val="dk1"/>
              </a:buClr>
              <a:buSzPts val="1100"/>
              <a:buFont typeface="Arial"/>
              <a:buNone/>
            </a:pPr>
            <a:r>
              <a:t/>
            </a:r>
            <a:endParaRPr b="1" sz="1200">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b="1" sz="1200">
              <a:latin typeface="Times New Roman"/>
              <a:ea typeface="Times New Roman"/>
              <a:cs typeface="Times New Roman"/>
              <a:sym typeface="Times New Roman"/>
            </a:endParaRPr>
          </a:p>
        </p:txBody>
      </p:sp>
      <p:sp>
        <p:nvSpPr>
          <p:cNvPr id="572" name="Google Shape;572;p62"/>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700">
                <a:solidFill>
                  <a:schemeClr val="dk1"/>
                </a:solidFill>
              </a:rPr>
              <a:t>ALL ABOUT MY RECIPE: PUMPKIN PIE</a:t>
            </a:r>
            <a:endParaRPr b="1" sz="1700">
              <a:solidFill>
                <a:schemeClr val="dk1"/>
              </a:solidFill>
            </a:endParaRPr>
          </a:p>
          <a:p>
            <a:pPr indent="0" lvl="0" marL="0" marR="0" rtl="0" algn="l">
              <a:lnSpc>
                <a:spcPct val="100000"/>
              </a:lnSpc>
              <a:spcBef>
                <a:spcPts val="600"/>
              </a:spcBef>
              <a:spcAft>
                <a:spcPts val="0"/>
              </a:spcAft>
              <a:buClr>
                <a:schemeClr val="dk1"/>
              </a:buClr>
              <a:buSzPts val="1100"/>
              <a:buFont typeface="Arial"/>
              <a:buNone/>
            </a:pPr>
            <a:r>
              <a:rPr lang="es" sz="1700"/>
              <a:t>This recipe is special to me because my dad makes it sometimes. We usually eat pumpkin pie around October and November. This recipe comes from no culture at all. This recipe is good because it has lots of sugar in it. I like to eat pumpkin pie.</a:t>
            </a:r>
            <a:endParaRPr sz="1700"/>
          </a:p>
          <a:p>
            <a:pPr indent="0" lvl="0" marL="0" marR="0" rtl="0" algn="l">
              <a:lnSpc>
                <a:spcPct val="100000"/>
              </a:lnSpc>
              <a:spcBef>
                <a:spcPts val="600"/>
              </a:spcBef>
              <a:spcAft>
                <a:spcPts val="0"/>
              </a:spcAft>
              <a:buClr>
                <a:schemeClr val="dk1"/>
              </a:buClr>
              <a:buSzPts val="1100"/>
              <a:buFont typeface="Arial"/>
              <a:buNone/>
            </a:pPr>
            <a:r>
              <a:t/>
            </a:r>
            <a:endParaRPr b="1" sz="1200">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b="1" sz="1200">
              <a:latin typeface="Times New Roman"/>
              <a:ea typeface="Times New Roman"/>
              <a:cs typeface="Times New Roman"/>
              <a:sym typeface="Times New Roman"/>
            </a:endParaRPr>
          </a:p>
        </p:txBody>
      </p:sp>
      <p:pic>
        <p:nvPicPr>
          <p:cNvPr id="573" name="Google Shape;573;p62"/>
          <p:cNvPicPr preferRelativeResize="0"/>
          <p:nvPr/>
        </p:nvPicPr>
        <p:blipFill rotWithShape="1">
          <a:blip r:embed="rId3">
            <a:alphaModFix/>
          </a:blip>
          <a:srcRect b="8684" l="0" r="0" t="8684"/>
          <a:stretch/>
        </p:blipFill>
        <p:spPr>
          <a:xfrm>
            <a:off x="126250" y="97525"/>
            <a:ext cx="4359600" cy="2395200"/>
          </a:xfrm>
          <a:prstGeom prst="rect">
            <a:avLst/>
          </a:prstGeom>
          <a:noFill/>
          <a:ln>
            <a:noFill/>
          </a:ln>
        </p:spPr>
      </p:pic>
      <p:pic>
        <p:nvPicPr>
          <p:cNvPr id="574" name="Google Shape;574;p62"/>
          <p:cNvPicPr preferRelativeResize="0"/>
          <p:nvPr/>
        </p:nvPicPr>
        <p:blipFill rotWithShape="1">
          <a:blip r:embed="rId4">
            <a:alphaModFix/>
          </a:blip>
          <a:srcRect b="9436" l="0" r="0" t="9427"/>
          <a:stretch/>
        </p:blipFill>
        <p:spPr>
          <a:xfrm>
            <a:off x="4619450" y="2655200"/>
            <a:ext cx="4437900" cy="2395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pic>
        <p:nvPicPr>
          <p:cNvPr id="579" name="Google Shape;579;p63"/>
          <p:cNvPicPr preferRelativeResize="0"/>
          <p:nvPr/>
        </p:nvPicPr>
        <p:blipFill rotWithShape="1">
          <a:blip r:embed="rId3">
            <a:alphaModFix/>
          </a:blip>
          <a:srcRect b="0" l="26086" r="26082" t="0"/>
          <a:stretch/>
        </p:blipFill>
        <p:spPr>
          <a:xfrm>
            <a:off x="0" y="0"/>
            <a:ext cx="3280200" cy="5143500"/>
          </a:xfrm>
          <a:prstGeom prst="rect">
            <a:avLst/>
          </a:prstGeom>
          <a:noFill/>
          <a:ln>
            <a:noFill/>
          </a:ln>
        </p:spPr>
      </p:pic>
      <p:sp>
        <p:nvSpPr>
          <p:cNvPr id="580" name="Google Shape;580;p63"/>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45720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Sweet Ball Of Dough</a:t>
            </a:r>
            <a:endParaRPr sz="800"/>
          </a:p>
        </p:txBody>
      </p:sp>
      <p:sp>
        <p:nvSpPr>
          <p:cNvPr id="581" name="Google Shape;581;p63"/>
          <p:cNvSpPr txBox="1"/>
          <p:nvPr/>
        </p:nvSpPr>
        <p:spPr>
          <a:xfrm>
            <a:off x="32959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s" sz="1200">
                <a:solidFill>
                  <a:schemeClr val="dk1"/>
                </a:solidFill>
                <a:latin typeface="Times New Roman"/>
                <a:ea typeface="Times New Roman"/>
                <a:cs typeface="Times New Roman"/>
                <a:sym typeface="Times New Roman"/>
              </a:rPr>
              <a:t>Dough</a:t>
            </a:r>
            <a:endParaRPr/>
          </a:p>
          <a:p>
            <a:pPr indent="-330200" lvl="0" marL="457200" rtl="0" algn="l">
              <a:spcBef>
                <a:spcPts val="0"/>
              </a:spcBef>
              <a:spcAft>
                <a:spcPts val="0"/>
              </a:spcAft>
              <a:buSzPts val="1600"/>
              <a:buFont typeface="Open Sans"/>
              <a:buChar char="●"/>
            </a:pPr>
            <a:r>
              <a:rPr lang="es" sz="1200">
                <a:solidFill>
                  <a:schemeClr val="dk1"/>
                </a:solidFill>
                <a:latin typeface="Times New Roman"/>
                <a:ea typeface="Times New Roman"/>
                <a:cs typeface="Times New Roman"/>
                <a:sym typeface="Times New Roman"/>
              </a:rPr>
              <a:t>types of any kind of sugar that can be used in food</a:t>
            </a:r>
            <a:endParaRPr/>
          </a:p>
          <a:p>
            <a:pPr indent="-330200" lvl="0" marL="457200" rtl="0" algn="l">
              <a:spcBef>
                <a:spcPts val="0"/>
              </a:spcBef>
              <a:spcAft>
                <a:spcPts val="0"/>
              </a:spcAft>
              <a:buSzPts val="1600"/>
              <a:buFont typeface="Open Sans"/>
              <a:buChar char="●"/>
            </a:pPr>
            <a:r>
              <a:rPr lang="es" sz="1200">
                <a:solidFill>
                  <a:schemeClr val="dk1"/>
                </a:solidFill>
                <a:latin typeface="Times New Roman"/>
                <a:ea typeface="Times New Roman"/>
                <a:cs typeface="Times New Roman"/>
                <a:sym typeface="Times New Roman"/>
              </a:rPr>
              <a:t>flour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82" name="Google Shape;582;p63"/>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JiaYuan Lin</a:t>
            </a:r>
            <a:endParaRPr sz="600"/>
          </a:p>
        </p:txBody>
      </p:sp>
      <p:sp>
        <p:nvSpPr>
          <p:cNvPr id="583" name="Google Shape;583;p63"/>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 </a:t>
            </a:r>
            <a:endParaRPr i="1" sz="600"/>
          </a:p>
        </p:txBody>
      </p:sp>
      <p:sp>
        <p:nvSpPr>
          <p:cNvPr id="584" name="Google Shape;584;p63"/>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4-8</a:t>
            </a:r>
            <a:endParaRPr i="1" sz="600"/>
          </a:p>
        </p:txBody>
      </p:sp>
      <p:sp>
        <p:nvSpPr>
          <p:cNvPr id="585" name="Google Shape;585;p63"/>
          <p:cNvSpPr txBox="1"/>
          <p:nvPr/>
        </p:nvSpPr>
        <p:spPr>
          <a:xfrm>
            <a:off x="62322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s" sz="1200">
                <a:solidFill>
                  <a:schemeClr val="dk1"/>
                </a:solidFill>
                <a:latin typeface="Times New Roman"/>
                <a:ea typeface="Times New Roman"/>
                <a:cs typeface="Times New Roman"/>
                <a:sym typeface="Times New Roman"/>
              </a:rPr>
              <a:t>sesame[mostly black]</a:t>
            </a:r>
            <a:endParaRPr/>
          </a:p>
          <a:p>
            <a:pPr indent="-330200" lvl="0" marL="457200" rtl="0" algn="l">
              <a:spcBef>
                <a:spcPts val="0"/>
              </a:spcBef>
              <a:spcAft>
                <a:spcPts val="0"/>
              </a:spcAft>
              <a:buSzPts val="1600"/>
              <a:buFont typeface="Open Sans"/>
              <a:buChar char="●"/>
            </a:pPr>
            <a:r>
              <a:rPr lang="es" sz="1200">
                <a:solidFill>
                  <a:schemeClr val="dk1"/>
                </a:solidFill>
                <a:latin typeface="Times New Roman"/>
                <a:ea typeface="Times New Roman"/>
                <a:cs typeface="Times New Roman"/>
                <a:sym typeface="Times New Roman"/>
              </a:rPr>
              <a:t>2 to 3 cm[If you want bigger you can do 5 cm].</a:t>
            </a:r>
            <a:endParaRPr b="1">
              <a:solidFill>
                <a:schemeClr val="dk1"/>
              </a:solidFill>
            </a:endParaRPr>
          </a:p>
          <a:p>
            <a:pPr indent="0" lvl="0" marL="457200" rtl="0" algn="l">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86" name="Google Shape;586;p63"/>
          <p:cNvSpPr txBox="1"/>
          <p:nvPr/>
        </p:nvSpPr>
        <p:spPr>
          <a:xfrm>
            <a:off x="32959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AutoNum type="arabicPeriod"/>
            </a:pPr>
            <a:r>
              <a:rPr lang="es" sz="1200">
                <a:solidFill>
                  <a:schemeClr val="dk1"/>
                </a:solidFill>
                <a:latin typeface="Times New Roman"/>
                <a:ea typeface="Times New Roman"/>
                <a:cs typeface="Times New Roman"/>
                <a:sym typeface="Times New Roman"/>
              </a:rPr>
              <a:t>you need dough		          </a:t>
            </a:r>
            <a:r>
              <a:rPr lang="es" sz="1600">
                <a:solidFill>
                  <a:schemeClr val="dk1"/>
                </a:solidFill>
                <a:latin typeface="Open Sans"/>
                <a:ea typeface="Open Sans"/>
                <a:cs typeface="Open Sans"/>
                <a:sym typeface="Open Sans"/>
              </a:rPr>
              <a:t>6.</a:t>
            </a:r>
            <a:r>
              <a:rPr lang="es" sz="1200">
                <a:solidFill>
                  <a:schemeClr val="dk1"/>
                </a:solidFill>
                <a:latin typeface="Times New Roman"/>
                <a:ea typeface="Times New Roman"/>
                <a:cs typeface="Times New Roman"/>
                <a:sym typeface="Times New Roman"/>
              </a:rPr>
              <a:t>put it into a bowl and put some water into it </a:t>
            </a:r>
            <a:endParaRPr sz="1600">
              <a:solidFill>
                <a:schemeClr val="dk1"/>
              </a:solidFill>
              <a:latin typeface="Open Sans"/>
              <a:ea typeface="Open Sans"/>
              <a:cs typeface="Open Sans"/>
              <a:sym typeface="Open Sans"/>
            </a:endParaRPr>
          </a:p>
          <a:p>
            <a:pPr indent="-330200" lvl="0" marL="457200" rtl="0" algn="l">
              <a:spcBef>
                <a:spcPts val="0"/>
              </a:spcBef>
              <a:spcAft>
                <a:spcPts val="0"/>
              </a:spcAft>
              <a:buClr>
                <a:schemeClr val="dk1"/>
              </a:buClr>
              <a:buSzPts val="1600"/>
              <a:buFont typeface="Open Sans"/>
              <a:buAutoNum type="arabicPeriod"/>
            </a:pPr>
            <a:r>
              <a:rPr lang="es" sz="1200">
                <a:solidFill>
                  <a:schemeClr val="dk1"/>
                </a:solidFill>
                <a:latin typeface="Times New Roman"/>
                <a:ea typeface="Times New Roman"/>
                <a:cs typeface="Times New Roman"/>
                <a:sym typeface="Times New Roman"/>
              </a:rPr>
              <a:t>you need sesame and black sugar     </a:t>
            </a:r>
            <a:r>
              <a:rPr lang="es" sz="1600">
                <a:solidFill>
                  <a:schemeClr val="dk1"/>
                </a:solidFill>
                <a:latin typeface="Open Sans"/>
                <a:ea typeface="Open Sans"/>
                <a:cs typeface="Open Sans"/>
                <a:sym typeface="Open Sans"/>
              </a:rPr>
              <a:t>7.</a:t>
            </a:r>
            <a:r>
              <a:rPr lang="es" sz="1200">
                <a:solidFill>
                  <a:schemeClr val="dk1"/>
                </a:solidFill>
                <a:latin typeface="Times New Roman"/>
                <a:ea typeface="Times New Roman"/>
                <a:cs typeface="Times New Roman"/>
                <a:sym typeface="Times New Roman"/>
              </a:rPr>
              <a:t>cook it</a:t>
            </a:r>
            <a:endParaRPr sz="1200">
              <a:latin typeface="Times New Roman"/>
              <a:ea typeface="Times New Roman"/>
              <a:cs typeface="Times New Roman"/>
              <a:sym typeface="Times New Roman"/>
            </a:endParaRPr>
          </a:p>
          <a:p>
            <a:pPr indent="-330200" lvl="0" marL="457200" rtl="0" algn="l">
              <a:spcBef>
                <a:spcPts val="0"/>
              </a:spcBef>
              <a:spcAft>
                <a:spcPts val="0"/>
              </a:spcAft>
              <a:buClr>
                <a:schemeClr val="dk1"/>
              </a:buClr>
              <a:buSzPts val="1600"/>
              <a:buFont typeface="Open Sans"/>
              <a:buAutoNum type="arabicPeriod"/>
            </a:pPr>
            <a:r>
              <a:rPr lang="es" sz="1200">
                <a:solidFill>
                  <a:schemeClr val="dk1"/>
                </a:solidFill>
                <a:latin typeface="Times New Roman"/>
                <a:ea typeface="Times New Roman"/>
                <a:cs typeface="Times New Roman"/>
                <a:sym typeface="Times New Roman"/>
              </a:rPr>
              <a:t>separate the dough into 5 or 6 cm     </a:t>
            </a:r>
            <a:r>
              <a:rPr lang="es" sz="1600">
                <a:solidFill>
                  <a:schemeClr val="dk1"/>
                </a:solidFill>
                <a:latin typeface="Open Sans"/>
                <a:ea typeface="Open Sans"/>
                <a:cs typeface="Open Sans"/>
                <a:sym typeface="Open Sans"/>
              </a:rPr>
              <a:t>8.</a:t>
            </a:r>
            <a:r>
              <a:rPr lang="es" sz="1200">
                <a:solidFill>
                  <a:schemeClr val="dk1"/>
                </a:solidFill>
                <a:latin typeface="Times New Roman"/>
                <a:ea typeface="Times New Roman"/>
                <a:cs typeface="Times New Roman"/>
                <a:sym typeface="Times New Roman"/>
              </a:rPr>
              <a:t>it’s ready to be eaten       </a:t>
            </a:r>
            <a:endParaRPr sz="1200">
              <a:latin typeface="Times New Roman"/>
              <a:ea typeface="Times New Roman"/>
              <a:cs typeface="Times New Roman"/>
              <a:sym typeface="Times New Roman"/>
            </a:endParaRPr>
          </a:p>
          <a:p>
            <a:pPr indent="-330200" lvl="0" marL="457200" rtl="0" algn="l">
              <a:spcBef>
                <a:spcPts val="0"/>
              </a:spcBef>
              <a:spcAft>
                <a:spcPts val="0"/>
              </a:spcAft>
              <a:buClr>
                <a:schemeClr val="dk1"/>
              </a:buClr>
              <a:buSzPts val="1600"/>
              <a:buFont typeface="Open Sans"/>
              <a:buAutoNum type="arabicPeriod"/>
            </a:pPr>
            <a:r>
              <a:rPr lang="es" sz="1200">
                <a:solidFill>
                  <a:schemeClr val="dk1"/>
                </a:solidFill>
                <a:latin typeface="Times New Roman"/>
                <a:ea typeface="Times New Roman"/>
                <a:cs typeface="Times New Roman"/>
                <a:sym typeface="Times New Roman"/>
              </a:rPr>
              <a:t>put a amount of sugar into the dough </a:t>
            </a:r>
            <a:endParaRPr/>
          </a:p>
          <a:p>
            <a:pPr indent="-330200" lvl="0" marL="457200" marR="0" rtl="0" algn="l">
              <a:lnSpc>
                <a:spcPct val="100000"/>
              </a:lnSpc>
              <a:spcBef>
                <a:spcPts val="0"/>
              </a:spcBef>
              <a:spcAft>
                <a:spcPts val="0"/>
              </a:spcAft>
              <a:buSzPts val="1600"/>
              <a:buFont typeface="Open Sans"/>
              <a:buAutoNum type="arabicPeriod"/>
            </a:pPr>
            <a:r>
              <a:rPr lang="es" sz="1200">
                <a:solidFill>
                  <a:schemeClr val="dk1"/>
                </a:solidFill>
                <a:latin typeface="Times New Roman"/>
                <a:ea typeface="Times New Roman"/>
                <a:cs typeface="Times New Roman"/>
                <a:sym typeface="Times New Roman"/>
              </a:rPr>
              <a:t>roll the dough into a ball	 						                 	  </a:t>
            </a:r>
            <a:endParaRPr b="0" i="0" sz="1600" u="none" cap="none" strike="noStrike">
              <a:solidFill>
                <a:srgbClr val="000000"/>
              </a:solidFill>
              <a:latin typeface="Open Sans"/>
              <a:ea typeface="Open Sans"/>
              <a:cs typeface="Open Sans"/>
              <a:sym typeface="Open Sans"/>
            </a:endParaRPr>
          </a:p>
        </p:txBody>
      </p:sp>
      <p:sp>
        <p:nvSpPr>
          <p:cNvPr id="587" name="Google Shape;587;p63">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64"/>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GINGER</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My spotlight ingredient is Ginger syrup.It tastes kind of spicy in a way.And many people used it in their meals. Also it looked like a twig in a way just thicker and more yellow.It’s a root so it would be harvested around the middle of the plant life cycle.</a:t>
            </a:r>
            <a:endParaRPr sz="11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And it would take it eight-ten months to be full grown.It could be used to r</a:t>
            </a:r>
            <a:r>
              <a:rPr lang="es" sz="1100">
                <a:solidFill>
                  <a:srgbClr val="222222"/>
                </a:solidFill>
                <a:highlight>
                  <a:srgbClr val="FFFFFF"/>
                </a:highlight>
                <a:latin typeface="Open Sans"/>
                <a:ea typeface="Open Sans"/>
                <a:cs typeface="Open Sans"/>
                <a:sym typeface="Open Sans"/>
              </a:rPr>
              <a:t>elieve nausea, loss of appetite, motion sickness, and pain.So ginger is a very good food for you when your sick or when you are having a stomach problem.</a:t>
            </a:r>
            <a:endParaRPr sz="1100">
              <a:latin typeface="Open Sans"/>
              <a:ea typeface="Open Sans"/>
              <a:cs typeface="Open Sans"/>
              <a:sym typeface="Open Sans"/>
            </a:endParaRPr>
          </a:p>
        </p:txBody>
      </p:sp>
      <p:sp>
        <p:nvSpPr>
          <p:cNvPr id="593" name="Google Shape;593;p64"/>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This is special to my family because it’s a food where we eat when it is a holiday called Lantern Festival.                                       We enjoyed eat it because it is very sweet and if you bite inside of it you can taste the good sweet black sugar in there. And we had a good time celebrating the holiday. The food culture is in China. In my opinion I think the sugar and things inside of it makes it very delicious</a:t>
            </a:r>
            <a:r>
              <a:rPr lang="es" sz="1100">
                <a:solidFill>
                  <a:schemeClr val="dk1"/>
                </a:solidFill>
                <a:latin typeface="Times New Roman"/>
                <a:ea typeface="Times New Roman"/>
                <a:cs typeface="Times New Roman"/>
                <a:sym typeface="Times New Roman"/>
              </a:rPr>
              <a:t>.</a:t>
            </a:r>
            <a:endParaRPr sz="1100"/>
          </a:p>
        </p:txBody>
      </p:sp>
      <p:pic>
        <p:nvPicPr>
          <p:cNvPr id="594" name="Google Shape;594;p64"/>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95" name="Google Shape;595;p64"/>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pic>
        <p:nvPicPr>
          <p:cNvPr id="600" name="Google Shape;600;p65"/>
          <p:cNvPicPr preferRelativeResize="0"/>
          <p:nvPr/>
        </p:nvPicPr>
        <p:blipFill rotWithShape="1">
          <a:blip r:embed="rId3">
            <a:alphaModFix/>
          </a:blip>
          <a:srcRect b="0" l="31146" r="31150" t="0"/>
          <a:stretch/>
        </p:blipFill>
        <p:spPr>
          <a:xfrm>
            <a:off x="0" y="0"/>
            <a:ext cx="2585700" cy="5143500"/>
          </a:xfrm>
          <a:prstGeom prst="rect">
            <a:avLst/>
          </a:prstGeom>
          <a:noFill/>
          <a:ln>
            <a:noFill/>
          </a:ln>
        </p:spPr>
      </p:pic>
      <p:sp>
        <p:nvSpPr>
          <p:cNvPr id="601" name="Google Shape;601;p65"/>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TOSTADAS </a:t>
            </a:r>
            <a:endParaRPr b="1" sz="3900">
              <a:latin typeface="Open Sans"/>
              <a:ea typeface="Open Sans"/>
              <a:cs typeface="Open Sans"/>
              <a:sym typeface="Open Sans"/>
            </a:endParaRPr>
          </a:p>
        </p:txBody>
      </p:sp>
      <p:sp>
        <p:nvSpPr>
          <p:cNvPr id="602" name="Google Shape;602;p65"/>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rtl="0" algn="l">
              <a:spcBef>
                <a:spcPts val="0"/>
              </a:spcBef>
              <a:spcAft>
                <a:spcPts val="0"/>
              </a:spcAft>
              <a:buClr>
                <a:srgbClr val="000000"/>
              </a:buClr>
              <a:buSzPts val="1100"/>
              <a:buFont typeface="Open Sans"/>
              <a:buChar char="●"/>
            </a:pPr>
            <a:r>
              <a:rPr lang="es" sz="1100">
                <a:solidFill>
                  <a:srgbClr val="000000"/>
                </a:solidFill>
              </a:rPr>
              <a:t>Shredded chicken</a:t>
            </a:r>
            <a:endParaRPr sz="1100">
              <a:solidFill>
                <a:srgbClr val="000000"/>
              </a:solidFill>
            </a:endParaRPr>
          </a:p>
          <a:p>
            <a:pPr indent="-159849" lvl="0" marL="89999" rtl="0" algn="l">
              <a:spcBef>
                <a:spcPts val="0"/>
              </a:spcBef>
              <a:spcAft>
                <a:spcPts val="0"/>
              </a:spcAft>
              <a:buClr>
                <a:srgbClr val="000000"/>
              </a:buClr>
              <a:buSzPts val="1100"/>
              <a:buFont typeface="Open Sans"/>
              <a:buChar char="●"/>
            </a:pPr>
            <a:r>
              <a:rPr lang="es" sz="1100">
                <a:solidFill>
                  <a:srgbClr val="000000"/>
                </a:solidFill>
              </a:rPr>
              <a:t>Beans</a:t>
            </a:r>
            <a:endParaRPr sz="1100">
              <a:solidFill>
                <a:srgbClr val="000000"/>
              </a:solidFill>
            </a:endParaRPr>
          </a:p>
          <a:p>
            <a:pPr indent="-159849" lvl="0" marL="89999" rtl="0" algn="l">
              <a:spcBef>
                <a:spcPts val="0"/>
              </a:spcBef>
              <a:spcAft>
                <a:spcPts val="0"/>
              </a:spcAft>
              <a:buClr>
                <a:srgbClr val="000000"/>
              </a:buClr>
              <a:buSzPts val="1100"/>
              <a:buFont typeface="Open Sans"/>
              <a:buChar char="●"/>
            </a:pPr>
            <a:r>
              <a:rPr lang="es" sz="1100">
                <a:solidFill>
                  <a:srgbClr val="000000"/>
                </a:solidFill>
              </a:rPr>
              <a:t> Vegetable oil</a:t>
            </a:r>
            <a:endParaRPr sz="1100">
              <a:solidFill>
                <a:srgbClr val="000000"/>
              </a:solidFill>
            </a:endParaRPr>
          </a:p>
          <a:p>
            <a:pPr indent="-159849" lvl="0" marL="89999" rtl="0" algn="l">
              <a:spcBef>
                <a:spcPts val="0"/>
              </a:spcBef>
              <a:spcAft>
                <a:spcPts val="0"/>
              </a:spcAft>
              <a:buClr>
                <a:srgbClr val="000000"/>
              </a:buClr>
              <a:buSzPts val="1100"/>
              <a:buFont typeface="Open Sans"/>
              <a:buChar char="●"/>
            </a:pPr>
            <a:r>
              <a:rPr lang="es" sz="1100">
                <a:solidFill>
                  <a:srgbClr val="000000"/>
                </a:solidFill>
              </a:rPr>
              <a:t> Fried Tortilla</a:t>
            </a:r>
            <a:endParaRPr sz="1100">
              <a:solidFill>
                <a:srgbClr val="000000"/>
              </a:solidFill>
            </a:endParaRPr>
          </a:p>
          <a:p>
            <a:pPr indent="-159849" lvl="0" marL="89999" rtl="0" algn="l">
              <a:spcBef>
                <a:spcPts val="0"/>
              </a:spcBef>
              <a:spcAft>
                <a:spcPts val="0"/>
              </a:spcAft>
              <a:buClr>
                <a:srgbClr val="000000"/>
              </a:buClr>
              <a:buSzPts val="1100"/>
              <a:buFont typeface="Open Sans"/>
              <a:buChar char="●"/>
            </a:pPr>
            <a:r>
              <a:rPr lang="es" sz="1100">
                <a:solidFill>
                  <a:srgbClr val="000000"/>
                </a:solidFill>
              </a:rPr>
              <a:t>Lettuce</a:t>
            </a:r>
            <a:endParaRPr sz="1100">
              <a:solidFill>
                <a:srgbClr val="000000"/>
              </a:solidFill>
            </a:endParaRPr>
          </a:p>
          <a:p>
            <a:pPr indent="0" lvl="0" marL="457200" rtl="0" algn="l">
              <a:spcBef>
                <a:spcPts val="0"/>
              </a:spcBef>
              <a:spcAft>
                <a:spcPts val="0"/>
              </a:spcAft>
              <a:buNone/>
            </a:pPr>
            <a:r>
              <a:t/>
            </a:r>
            <a:endParaRPr sz="1200">
              <a:solidFill>
                <a:srgbClr val="000000"/>
              </a:solidFill>
            </a:endParaRPr>
          </a:p>
          <a:p>
            <a:pPr indent="0" lvl="0" marL="0" rtl="0" algn="l">
              <a:spcBef>
                <a:spcPts val="0"/>
              </a:spcBef>
              <a:spcAft>
                <a:spcPts val="0"/>
              </a:spcAft>
              <a:buClr>
                <a:srgbClr val="000000"/>
              </a:buClr>
              <a:buFont typeface="Arial"/>
              <a:buNone/>
            </a:pPr>
            <a:r>
              <a:t/>
            </a:r>
            <a:endParaRPr sz="1800">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900"/>
          </a:p>
        </p:txBody>
      </p:sp>
      <p:sp>
        <p:nvSpPr>
          <p:cNvPr id="603" name="Google Shape;603;p65"/>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VALERIA PAVON</a:t>
            </a:r>
            <a:endParaRPr sz="600"/>
          </a:p>
        </p:txBody>
      </p:sp>
      <p:sp>
        <p:nvSpPr>
          <p:cNvPr id="604" name="Google Shape;604;p65"/>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 </a:t>
            </a:r>
            <a:endParaRPr i="1" sz="600"/>
          </a:p>
        </p:txBody>
      </p:sp>
      <p:sp>
        <p:nvSpPr>
          <p:cNvPr id="605" name="Google Shape;605;p65"/>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Around 10 people </a:t>
            </a:r>
            <a:endParaRPr i="1" sz="600"/>
          </a:p>
        </p:txBody>
      </p:sp>
      <p:sp>
        <p:nvSpPr>
          <p:cNvPr id="606" name="Google Shape;606;p65"/>
          <p:cNvSpPr txBox="1"/>
          <p:nvPr/>
        </p:nvSpPr>
        <p:spPr>
          <a:xfrm>
            <a:off x="2667150" y="2455075"/>
            <a:ext cx="6320100" cy="285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AutoNum type="arabicPeriod"/>
            </a:pPr>
            <a:r>
              <a:rPr lang="es" sz="900"/>
              <a:t>Use vegetable oil to fry the a tortilla or you can just buy one at the store</a:t>
            </a:r>
            <a:endParaRPr sz="900"/>
          </a:p>
          <a:p>
            <a:pPr indent="-298450" lvl="0" marL="457200" marR="0" rtl="0" algn="l">
              <a:lnSpc>
                <a:spcPct val="100000"/>
              </a:lnSpc>
              <a:spcBef>
                <a:spcPts val="0"/>
              </a:spcBef>
              <a:spcAft>
                <a:spcPts val="0"/>
              </a:spcAft>
              <a:buSzPts val="1100"/>
              <a:buFont typeface="Open Sans"/>
              <a:buAutoNum type="arabicPeriod"/>
            </a:pPr>
            <a:r>
              <a:rPr lang="es" sz="900"/>
              <a:t>Cook 3 cups of shredded chicken until nice and warm</a:t>
            </a:r>
            <a:endParaRPr sz="900"/>
          </a:p>
          <a:p>
            <a:pPr indent="-298450" lvl="0" marL="457200" marR="0" rtl="0" algn="l">
              <a:lnSpc>
                <a:spcPct val="100000"/>
              </a:lnSpc>
              <a:spcBef>
                <a:spcPts val="0"/>
              </a:spcBef>
              <a:spcAft>
                <a:spcPts val="0"/>
              </a:spcAft>
              <a:buSzPts val="1100"/>
              <a:buFont typeface="Open Sans"/>
              <a:buAutoNum type="arabicPeriod"/>
            </a:pPr>
            <a:r>
              <a:rPr lang="es" sz="900"/>
              <a:t>Add chicken in a bowl with oil, lime juice and most importantly salt and pepper </a:t>
            </a:r>
            <a:endParaRPr sz="900"/>
          </a:p>
          <a:p>
            <a:pPr indent="-298450" lvl="0" marL="457200" marR="0" rtl="0" algn="l">
              <a:lnSpc>
                <a:spcPct val="100000"/>
              </a:lnSpc>
              <a:spcBef>
                <a:spcPts val="0"/>
              </a:spcBef>
              <a:spcAft>
                <a:spcPts val="0"/>
              </a:spcAft>
              <a:buSzPts val="1100"/>
              <a:buFont typeface="Open Sans"/>
              <a:buAutoNum type="arabicPeriod"/>
            </a:pPr>
            <a:r>
              <a:rPr lang="es" sz="900"/>
              <a:t>Then put in container and close</a:t>
            </a:r>
            <a:endParaRPr sz="900"/>
          </a:p>
          <a:p>
            <a:pPr indent="-298450" lvl="0" marL="457200" marR="0" rtl="0" algn="l">
              <a:lnSpc>
                <a:spcPct val="100000"/>
              </a:lnSpc>
              <a:spcBef>
                <a:spcPts val="0"/>
              </a:spcBef>
              <a:spcAft>
                <a:spcPts val="0"/>
              </a:spcAft>
              <a:buSzPts val="1100"/>
              <a:buFont typeface="Open Sans"/>
              <a:buAutoNum type="arabicPeriod"/>
            </a:pPr>
            <a:r>
              <a:rPr lang="es" sz="900"/>
              <a:t>Heat 2 tablespoons of oil in a large skillet</a:t>
            </a:r>
            <a:endParaRPr sz="900"/>
          </a:p>
          <a:p>
            <a:pPr indent="-298450" lvl="0" marL="457200" marR="0" rtl="0" algn="l">
              <a:lnSpc>
                <a:spcPct val="100000"/>
              </a:lnSpc>
              <a:spcBef>
                <a:spcPts val="0"/>
              </a:spcBef>
              <a:spcAft>
                <a:spcPts val="0"/>
              </a:spcAft>
              <a:buSzPts val="1100"/>
              <a:buFont typeface="Open Sans"/>
              <a:buAutoNum type="arabicPeriod"/>
            </a:pPr>
            <a:r>
              <a:rPr lang="es" sz="900"/>
              <a:t>Add ¼ of medium spanish onion, finely chopped, add ¼ of medium spanish onion, finely chopped, 1 teaspoon ground coriander, 1 teaspoon ground cumin</a:t>
            </a:r>
            <a:endParaRPr sz="900"/>
          </a:p>
          <a:p>
            <a:pPr indent="-298450" lvl="0" marL="457200" marR="0" rtl="0" algn="l">
              <a:lnSpc>
                <a:spcPct val="100000"/>
              </a:lnSpc>
              <a:spcBef>
                <a:spcPts val="0"/>
              </a:spcBef>
              <a:spcAft>
                <a:spcPts val="0"/>
              </a:spcAft>
              <a:buSzPts val="1100"/>
              <a:buFont typeface="Open Sans"/>
              <a:buAutoNum type="arabicPeriod"/>
            </a:pPr>
            <a:r>
              <a:rPr lang="es" sz="900"/>
              <a:t>Add beans and wait for 2 min for them to get lightly brown and then add 4 cloves garlic that are minced</a:t>
            </a:r>
            <a:endParaRPr sz="900"/>
          </a:p>
          <a:p>
            <a:pPr indent="-298450" lvl="0" marL="457200" marR="0" rtl="0" algn="l">
              <a:lnSpc>
                <a:spcPct val="100000"/>
              </a:lnSpc>
              <a:spcBef>
                <a:spcPts val="0"/>
              </a:spcBef>
              <a:spcAft>
                <a:spcPts val="0"/>
              </a:spcAft>
              <a:buSzPts val="1100"/>
              <a:buFont typeface="Open Sans"/>
              <a:buAutoNum type="arabicPeriod"/>
            </a:pPr>
            <a:r>
              <a:rPr lang="es" sz="900"/>
              <a:t>Then in 5 min add salt and wait for beans to finish </a:t>
            </a:r>
            <a:endParaRPr sz="900"/>
          </a:p>
          <a:p>
            <a:pPr indent="-298450" lvl="0" marL="457200" marR="0" rtl="0" algn="l">
              <a:lnSpc>
                <a:spcPct val="100000"/>
              </a:lnSpc>
              <a:spcBef>
                <a:spcPts val="0"/>
              </a:spcBef>
              <a:spcAft>
                <a:spcPts val="0"/>
              </a:spcAft>
              <a:buSzPts val="1100"/>
              <a:buFont typeface="Open Sans"/>
              <a:buAutoNum type="arabicPeriod"/>
            </a:pPr>
            <a:r>
              <a:rPr lang="es" sz="900"/>
              <a:t>It’s time to ensemble the tostadas, first add the beans on the fried tortilla</a:t>
            </a:r>
            <a:endParaRPr sz="900"/>
          </a:p>
          <a:p>
            <a:pPr indent="-298450" lvl="0" marL="457200" marR="0" rtl="0" algn="l">
              <a:lnSpc>
                <a:spcPct val="100000"/>
              </a:lnSpc>
              <a:spcBef>
                <a:spcPts val="0"/>
              </a:spcBef>
              <a:spcAft>
                <a:spcPts val="0"/>
              </a:spcAft>
              <a:buSzPts val="1100"/>
              <a:buFont typeface="Open Sans"/>
              <a:buAutoNum type="arabicPeriod"/>
            </a:pPr>
            <a:r>
              <a:rPr lang="es" sz="900"/>
              <a:t>Add the cooked shredded chicken </a:t>
            </a:r>
            <a:endParaRPr sz="900"/>
          </a:p>
          <a:p>
            <a:pPr indent="-298450" lvl="0" marL="457200" marR="0" rtl="0" algn="l">
              <a:lnSpc>
                <a:spcPct val="100000"/>
              </a:lnSpc>
              <a:spcBef>
                <a:spcPts val="0"/>
              </a:spcBef>
              <a:spcAft>
                <a:spcPts val="0"/>
              </a:spcAft>
              <a:buSzPts val="1100"/>
              <a:buFont typeface="Open Sans"/>
              <a:buAutoNum type="arabicPeriod"/>
            </a:pPr>
            <a:r>
              <a:rPr lang="es" sz="900"/>
              <a:t>Add shredded cheese </a:t>
            </a:r>
            <a:endParaRPr sz="900"/>
          </a:p>
          <a:p>
            <a:pPr indent="-298450" lvl="0" marL="457200" marR="0" rtl="0" algn="l">
              <a:lnSpc>
                <a:spcPct val="100000"/>
              </a:lnSpc>
              <a:spcBef>
                <a:spcPts val="0"/>
              </a:spcBef>
              <a:spcAft>
                <a:spcPts val="0"/>
              </a:spcAft>
              <a:buSzPts val="1100"/>
              <a:buFont typeface="Open Sans"/>
              <a:buAutoNum type="arabicPeriod"/>
            </a:pPr>
            <a:r>
              <a:rPr lang="es" sz="900"/>
              <a:t>Then cut up some fresh lettuce</a:t>
            </a:r>
            <a:endParaRPr sz="900"/>
          </a:p>
          <a:p>
            <a:pPr indent="-298450" lvl="0" marL="457200" marR="0" rtl="0" algn="l">
              <a:lnSpc>
                <a:spcPct val="100000"/>
              </a:lnSpc>
              <a:spcBef>
                <a:spcPts val="0"/>
              </a:spcBef>
              <a:spcAft>
                <a:spcPts val="0"/>
              </a:spcAft>
              <a:buSzPts val="1100"/>
              <a:buFont typeface="Open Sans"/>
              <a:buAutoNum type="arabicPeriod"/>
            </a:pPr>
            <a:r>
              <a:rPr lang="es" sz="900"/>
              <a:t>Then add it on top of the cheese </a:t>
            </a:r>
            <a:endParaRPr sz="900"/>
          </a:p>
          <a:p>
            <a:pPr indent="-298450" lvl="0" marL="457200" marR="0" rtl="0" algn="l">
              <a:lnSpc>
                <a:spcPct val="100000"/>
              </a:lnSpc>
              <a:spcBef>
                <a:spcPts val="0"/>
              </a:spcBef>
              <a:spcAft>
                <a:spcPts val="0"/>
              </a:spcAft>
              <a:buSzPts val="1100"/>
              <a:buFont typeface="Open Sans"/>
              <a:buAutoNum type="arabicPeriod"/>
            </a:pPr>
            <a:r>
              <a:rPr lang="es" sz="900"/>
              <a:t>Time to eat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07" name="Google Shape;607;p65"/>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Shredded Cheese</a:t>
            </a:r>
            <a:endParaRPr sz="1200">
              <a:solidFill>
                <a:srgbClr val="000000"/>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 Cloves Garlic Minced</a:t>
            </a:r>
            <a:endParaRPr sz="1200">
              <a:solidFill>
                <a:srgbClr val="000000"/>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Salt</a:t>
            </a:r>
            <a:endParaRPr sz="1200">
              <a:solidFill>
                <a:srgbClr val="000000"/>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Spanish onion </a:t>
            </a:r>
            <a:endParaRPr sz="1200">
              <a:solidFill>
                <a:srgbClr val="000000"/>
              </a:solidFill>
              <a:latin typeface="Times New Roman"/>
              <a:ea typeface="Times New Roman"/>
              <a:cs typeface="Times New Roman"/>
              <a:sym typeface="Times New Roman"/>
            </a:endParaRPr>
          </a:p>
          <a:p>
            <a:pPr indent="-304800" lvl="0" marL="457200" marR="0" rtl="0" algn="l">
              <a:lnSpc>
                <a:spcPct val="100000"/>
              </a:lnSpc>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Pepper</a:t>
            </a:r>
            <a:endParaRPr sz="1200">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sz="1200">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sz="1200">
              <a:solidFill>
                <a:srgbClr val="000000"/>
              </a:solidFill>
              <a:latin typeface="Times New Roman"/>
              <a:ea typeface="Times New Roman"/>
              <a:cs typeface="Times New Roman"/>
              <a:sym typeface="Times New Roman"/>
            </a:endParaRPr>
          </a:p>
        </p:txBody>
      </p:sp>
      <p:sp>
        <p:nvSpPr>
          <p:cNvPr id="608" name="Google Shape;608;p65"/>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000"/>
          </a:p>
          <a:p>
            <a:pPr indent="-153499" lvl="0" marL="89999" marR="0" rtl="0" algn="l">
              <a:lnSpc>
                <a:spcPct val="100000"/>
              </a:lnSpc>
              <a:spcBef>
                <a:spcPts val="0"/>
              </a:spcBef>
              <a:spcAft>
                <a:spcPts val="0"/>
              </a:spcAft>
              <a:buSzPts val="1000"/>
              <a:buChar char="●"/>
            </a:pPr>
            <a:r>
              <a:rPr lang="es" sz="1000"/>
              <a:t>Ground cumin</a:t>
            </a:r>
            <a:endParaRPr sz="1000"/>
          </a:p>
          <a:p>
            <a:pPr indent="-153499" lvl="0" marL="89999" marR="0" rtl="0" algn="l">
              <a:lnSpc>
                <a:spcPct val="100000"/>
              </a:lnSpc>
              <a:spcBef>
                <a:spcPts val="0"/>
              </a:spcBef>
              <a:spcAft>
                <a:spcPts val="0"/>
              </a:spcAft>
              <a:buSzPts val="1000"/>
              <a:buChar char="●"/>
            </a:pPr>
            <a:r>
              <a:rPr lang="es" sz="1000"/>
              <a:t>Ground coriander</a:t>
            </a:r>
            <a:endParaRPr sz="1000"/>
          </a:p>
          <a:p>
            <a:pPr indent="-153499" lvl="0" marL="89999" marR="0" rtl="0" algn="l">
              <a:lnSpc>
                <a:spcPct val="100000"/>
              </a:lnSpc>
              <a:spcBef>
                <a:spcPts val="0"/>
              </a:spcBef>
              <a:spcAft>
                <a:spcPts val="0"/>
              </a:spcAft>
              <a:buSzPts val="1000"/>
              <a:buChar char="●"/>
            </a:pPr>
            <a:r>
              <a:rPr lang="es" sz="1000"/>
              <a:t> Lime Juice</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09" name="Google Shape;609;p65">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6"/>
          <p:cNvSpPr txBox="1"/>
          <p:nvPr/>
        </p:nvSpPr>
        <p:spPr>
          <a:xfrm>
            <a:off x="0" y="1784575"/>
            <a:ext cx="4359600" cy="283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LETTUCE </a:t>
            </a:r>
            <a:endParaRPr/>
          </a:p>
          <a:p>
            <a:pPr indent="0" lvl="0" marL="0" rtl="0" algn="l">
              <a:lnSpc>
                <a:spcPct val="200000"/>
              </a:lnSpc>
              <a:spcBef>
                <a:spcPts val="0"/>
              </a:spcBef>
              <a:spcAft>
                <a:spcPts val="0"/>
              </a:spcAft>
              <a:buClr>
                <a:srgbClr val="000000"/>
              </a:buClr>
              <a:buSzPts val="1100"/>
              <a:buFont typeface="Arial"/>
              <a:buNone/>
            </a:pPr>
            <a:r>
              <a:rPr lang="es" sz="1100">
                <a:solidFill>
                  <a:srgbClr val="000000"/>
                </a:solidFill>
                <a:latin typeface="Times New Roman"/>
                <a:ea typeface="Times New Roman"/>
                <a:cs typeface="Times New Roman"/>
                <a:sym typeface="Times New Roman"/>
              </a:rPr>
              <a:t>        </a:t>
            </a:r>
            <a:r>
              <a:rPr lang="es" sz="1200">
                <a:solidFill>
                  <a:srgbClr val="000000"/>
                </a:solidFill>
                <a:latin typeface="Times New Roman"/>
                <a:ea typeface="Times New Roman"/>
                <a:cs typeface="Times New Roman"/>
                <a:sym typeface="Times New Roman"/>
              </a:rPr>
              <a:t> My spotlight ingredient is lettuce, I saw this ingredient at the supermarket. I couldn’t find a spotlight ingredient so I tried adding one. Then I realized that I already one. Lettuce is important in this dish because it adds a bit of freshness. There are a bunch of cooked ingredients so having a fresh vegetable really gives the dish a bit of nice taste to it. The lettuce has to be fresh in order for the tostadas to be amazing.  </a:t>
            </a:r>
            <a:endParaRPr b="1">
              <a:solidFill>
                <a:srgbClr val="000000"/>
              </a:solidFill>
            </a:endParaRPr>
          </a:p>
          <a:p>
            <a:pPr indent="0" lvl="0" marL="0" rtl="0" algn="l">
              <a:lnSpc>
                <a:spcPct val="200000"/>
              </a:lnSpc>
              <a:spcBef>
                <a:spcPts val="0"/>
              </a:spcBef>
              <a:spcAft>
                <a:spcPts val="0"/>
              </a:spcAft>
              <a:buClr>
                <a:srgbClr val="000000"/>
              </a:buClr>
              <a:buSzPts val="1100"/>
              <a:buFont typeface="Arial"/>
              <a:buNone/>
            </a:pPr>
            <a:r>
              <a:t/>
            </a:r>
            <a:endParaRPr sz="1100">
              <a:solidFill>
                <a:srgbClr val="000000"/>
              </a:solidFill>
              <a:latin typeface="Times New Roman"/>
              <a:ea typeface="Times New Roman"/>
              <a:cs typeface="Times New Roman"/>
              <a:sym typeface="Times New Roman"/>
            </a:endParaRPr>
          </a:p>
        </p:txBody>
      </p:sp>
      <p:sp>
        <p:nvSpPr>
          <p:cNvPr id="615" name="Google Shape;615;p66"/>
          <p:cNvSpPr txBox="1"/>
          <p:nvPr/>
        </p:nvSpPr>
        <p:spPr>
          <a:xfrm>
            <a:off x="4619575" y="97525"/>
            <a:ext cx="4437900" cy="327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rtl="0" algn="l">
              <a:lnSpc>
                <a:spcPct val="200000"/>
              </a:lnSpc>
              <a:spcBef>
                <a:spcPts val="0"/>
              </a:spcBef>
              <a:spcAft>
                <a:spcPts val="0"/>
              </a:spcAft>
              <a:buClr>
                <a:srgbClr val="000000"/>
              </a:buClr>
              <a:buSzPts val="1100"/>
              <a:buFont typeface="Arial"/>
              <a:buNone/>
            </a:pPr>
            <a:r>
              <a:rPr lang="es" sz="1200">
                <a:solidFill>
                  <a:srgbClr val="000000"/>
                </a:solidFill>
                <a:latin typeface="Times New Roman"/>
                <a:ea typeface="Times New Roman"/>
                <a:cs typeface="Times New Roman"/>
                <a:sym typeface="Times New Roman"/>
              </a:rPr>
              <a:t>       </a:t>
            </a:r>
            <a:r>
              <a:rPr lang="es" sz="1100">
                <a:solidFill>
                  <a:srgbClr val="000000"/>
                </a:solidFill>
                <a:latin typeface="Times New Roman"/>
                <a:ea typeface="Times New Roman"/>
                <a:cs typeface="Times New Roman"/>
                <a:sym typeface="Times New Roman"/>
              </a:rPr>
              <a:t>My recipe is tostadas, it has over 10 steps to make this dish. This dish is very complicated because the chicken has to be just right which makes the dish amazing. This dish is very special to my family because it has been a tradition to my family since I was born. My mom made this dish in Mexico and she makes here in New York. My grandmother showed my mother and my mom still is trying to teach me. In Mexico they didn't have much things to cook with so they had to be creative. I hope I can pass down this dish like mother did. She makes a bunch of dishes but this is my favorite dish out of all them she made. </a:t>
            </a:r>
            <a:endParaRPr sz="1100"/>
          </a:p>
        </p:txBody>
      </p:sp>
      <p:pic>
        <p:nvPicPr>
          <p:cNvPr id="616" name="Google Shape;616;p66"/>
          <p:cNvPicPr preferRelativeResize="0"/>
          <p:nvPr/>
        </p:nvPicPr>
        <p:blipFill rotWithShape="1">
          <a:blip r:embed="rId3">
            <a:alphaModFix/>
          </a:blip>
          <a:srcRect b="22425" l="0" r="0" t="22420"/>
          <a:stretch/>
        </p:blipFill>
        <p:spPr>
          <a:xfrm>
            <a:off x="0" y="0"/>
            <a:ext cx="4359600" cy="1587000"/>
          </a:xfrm>
          <a:prstGeom prst="rect">
            <a:avLst/>
          </a:prstGeom>
          <a:noFill/>
          <a:ln>
            <a:noFill/>
          </a:ln>
        </p:spPr>
      </p:pic>
      <p:pic>
        <p:nvPicPr>
          <p:cNvPr id="617" name="Google Shape;617;p66"/>
          <p:cNvPicPr preferRelativeResize="0"/>
          <p:nvPr/>
        </p:nvPicPr>
        <p:blipFill rotWithShape="1">
          <a:blip r:embed="rId4">
            <a:alphaModFix/>
          </a:blip>
          <a:srcRect b="9540" l="0" r="0" t="9540"/>
          <a:stretch/>
        </p:blipFill>
        <p:spPr>
          <a:xfrm>
            <a:off x="4948200" y="3374725"/>
            <a:ext cx="3277500" cy="1768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pic>
        <p:nvPicPr>
          <p:cNvPr id="622" name="Google Shape;622;p67"/>
          <p:cNvPicPr preferRelativeResize="0"/>
          <p:nvPr/>
        </p:nvPicPr>
        <p:blipFill rotWithShape="1">
          <a:blip r:embed="rId3">
            <a:alphaModFix/>
          </a:blip>
          <a:srcRect b="0" l="31630" r="34845" t="0"/>
          <a:stretch/>
        </p:blipFill>
        <p:spPr>
          <a:xfrm>
            <a:off x="25" y="0"/>
            <a:ext cx="2585700" cy="5143500"/>
          </a:xfrm>
          <a:prstGeom prst="rect">
            <a:avLst/>
          </a:prstGeom>
          <a:noFill/>
          <a:ln>
            <a:noFill/>
          </a:ln>
        </p:spPr>
      </p:pic>
      <p:sp>
        <p:nvSpPr>
          <p:cNvPr id="623" name="Google Shape;623;p67"/>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Green Pasta</a:t>
            </a:r>
            <a:endParaRPr sz="800"/>
          </a:p>
        </p:txBody>
      </p:sp>
      <p:sp>
        <p:nvSpPr>
          <p:cNvPr id="624" name="Google Shape;624;p67"/>
          <p:cNvSpPr txBox="1"/>
          <p:nvPr/>
        </p:nvSpPr>
        <p:spPr>
          <a:xfrm>
            <a:off x="2675613"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285750" lvl="0" marL="457200" marR="0" rtl="0" algn="l">
              <a:lnSpc>
                <a:spcPct val="100000"/>
              </a:lnSpc>
              <a:spcBef>
                <a:spcPts val="0"/>
              </a:spcBef>
              <a:spcAft>
                <a:spcPts val="0"/>
              </a:spcAft>
              <a:buSzPts val="900"/>
              <a:buChar char="●"/>
            </a:pPr>
            <a:r>
              <a:rPr lang="es" sz="900"/>
              <a:t>1 green pepper</a:t>
            </a:r>
            <a:endParaRPr sz="900"/>
          </a:p>
          <a:p>
            <a:pPr indent="-285750" lvl="0" marL="457200" marR="0" rtl="0" algn="l">
              <a:lnSpc>
                <a:spcPct val="100000"/>
              </a:lnSpc>
              <a:spcBef>
                <a:spcPts val="0"/>
              </a:spcBef>
              <a:spcAft>
                <a:spcPts val="0"/>
              </a:spcAft>
              <a:buSzPts val="900"/>
              <a:buChar char="●"/>
            </a:pPr>
            <a:r>
              <a:rPr lang="es" sz="900"/>
              <a:t>1 pouch of cilantro</a:t>
            </a:r>
            <a:endParaRPr sz="900"/>
          </a:p>
          <a:p>
            <a:pPr indent="-285750" lvl="0" marL="457200" marR="0" rtl="0" algn="l">
              <a:lnSpc>
                <a:spcPct val="100000"/>
              </a:lnSpc>
              <a:spcBef>
                <a:spcPts val="0"/>
              </a:spcBef>
              <a:spcAft>
                <a:spcPts val="0"/>
              </a:spcAft>
              <a:buSzPts val="900"/>
              <a:buChar char="●"/>
            </a:pPr>
            <a:r>
              <a:rPr lang="es" sz="900"/>
              <a:t>1 pack of pasta(or how many packs of pasta you want)</a:t>
            </a:r>
            <a:endParaRPr sz="900"/>
          </a:p>
          <a:p>
            <a:pPr indent="0" lvl="0" marL="0" marR="0" rtl="0" algn="l">
              <a:lnSpc>
                <a:spcPct val="100000"/>
              </a:lnSpc>
              <a:spcBef>
                <a:spcPts val="0"/>
              </a:spcBef>
              <a:spcAft>
                <a:spcPts val="0"/>
              </a:spcAft>
              <a:buClr>
                <a:schemeClr val="dk1"/>
              </a:buClr>
              <a:buSzPts val="1100"/>
              <a:buFont typeface="Arial"/>
              <a:buNone/>
            </a:pPr>
            <a:r>
              <a:t/>
            </a:r>
            <a:endParaRPr sz="900"/>
          </a:p>
          <a:p>
            <a:pPr indent="0" lvl="0" marL="0" marR="0" rtl="0" algn="l">
              <a:lnSpc>
                <a:spcPct val="100000"/>
              </a:lnSpc>
              <a:spcBef>
                <a:spcPts val="0"/>
              </a:spcBef>
              <a:spcAft>
                <a:spcPts val="0"/>
              </a:spcAft>
              <a:buClr>
                <a:srgbClr val="000000"/>
              </a:buClr>
              <a:buFont typeface="Arial"/>
              <a:buNone/>
            </a:pPr>
            <a:r>
              <a:t/>
            </a:r>
            <a:endParaRPr sz="900"/>
          </a:p>
        </p:txBody>
      </p:sp>
      <p:sp>
        <p:nvSpPr>
          <p:cNvPr id="625" name="Google Shape;625;p67"/>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Andrea Andrade</a:t>
            </a:r>
            <a:endParaRPr sz="600"/>
          </a:p>
        </p:txBody>
      </p:sp>
      <p:sp>
        <p:nvSpPr>
          <p:cNvPr id="626" name="Google Shape;626;p67"/>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27" name="Google Shape;627;p67"/>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About 5-6 people</a:t>
            </a:r>
            <a:endParaRPr i="1" sz="600"/>
          </a:p>
        </p:txBody>
      </p:sp>
      <p:sp>
        <p:nvSpPr>
          <p:cNvPr id="628" name="Google Shape;628;p67"/>
          <p:cNvSpPr txBox="1"/>
          <p:nvPr/>
        </p:nvSpPr>
        <p:spPr>
          <a:xfrm>
            <a:off x="2675625" y="245515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Get a pot with water put in a pack of pasta and wait until the pasta is ready </a:t>
            </a:r>
            <a:endParaRPr/>
          </a:p>
          <a:p>
            <a:pPr indent="-317500" lvl="0" marL="457200" marR="0" rtl="0" algn="l">
              <a:lnSpc>
                <a:spcPct val="100000"/>
              </a:lnSpc>
              <a:spcBef>
                <a:spcPts val="0"/>
              </a:spcBef>
              <a:spcAft>
                <a:spcPts val="0"/>
              </a:spcAft>
              <a:buSzPts val="1400"/>
              <a:buAutoNum type="arabicPeriod"/>
            </a:pPr>
            <a:r>
              <a:rPr lang="es"/>
              <a:t>Get the cilantro, green pepper water and blend</a:t>
            </a:r>
            <a:endParaRPr/>
          </a:p>
          <a:p>
            <a:pPr indent="-317500" lvl="0" marL="457200" marR="0" rtl="0" algn="l">
              <a:lnSpc>
                <a:spcPct val="100000"/>
              </a:lnSpc>
              <a:spcBef>
                <a:spcPts val="0"/>
              </a:spcBef>
              <a:spcAft>
                <a:spcPts val="0"/>
              </a:spcAft>
              <a:buSzPts val="1400"/>
              <a:buAutoNum type="arabicPeriod"/>
            </a:pPr>
            <a:r>
              <a:rPr lang="es"/>
              <a:t>On a seperated pot, put the pasta and the mix together until the mix is light green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29" name="Google Shape;629;p67"/>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92100" lvl="0" marL="457200" marR="0" rtl="0" algn="l">
              <a:lnSpc>
                <a:spcPct val="100000"/>
              </a:lnSpc>
              <a:spcBef>
                <a:spcPts val="0"/>
              </a:spcBef>
              <a:spcAft>
                <a:spcPts val="0"/>
              </a:spcAft>
              <a:buSzPts val="1000"/>
              <a:buChar char="●"/>
            </a:pPr>
            <a:r>
              <a:rPr lang="es" sz="1000"/>
              <a:t>1 piece of garlic</a:t>
            </a:r>
            <a:endParaRPr sz="1000"/>
          </a:p>
          <a:p>
            <a:pPr indent="-292100" lvl="0" marL="457200" marR="0" rtl="0" algn="l">
              <a:lnSpc>
                <a:spcPct val="100000"/>
              </a:lnSpc>
              <a:spcBef>
                <a:spcPts val="0"/>
              </a:spcBef>
              <a:spcAft>
                <a:spcPts val="0"/>
              </a:spcAft>
              <a:buSzPts val="1000"/>
              <a:buChar char="●"/>
            </a:pPr>
            <a:r>
              <a:rPr lang="es" sz="1000"/>
              <a:t>⅘ of pieces of onions</a:t>
            </a:r>
            <a:endParaRPr sz="1000"/>
          </a:p>
          <a:p>
            <a:pPr indent="-292100" lvl="0" marL="457200" marR="0" rtl="0" algn="l">
              <a:lnSpc>
                <a:spcPct val="100000"/>
              </a:lnSpc>
              <a:spcBef>
                <a:spcPts val="0"/>
              </a:spcBef>
              <a:spcAft>
                <a:spcPts val="0"/>
              </a:spcAft>
              <a:buSzPts val="1000"/>
              <a:buChar char="●"/>
            </a:pPr>
            <a:r>
              <a:rPr lang="es" sz="1000"/>
              <a:t>Half cream </a:t>
            </a:r>
            <a:endParaRPr sz="1000"/>
          </a:p>
          <a:p>
            <a:pPr indent="-292100" lvl="0" marL="457200" rtl="0" algn="l">
              <a:spcBef>
                <a:spcPts val="0"/>
              </a:spcBef>
              <a:spcAft>
                <a:spcPts val="0"/>
              </a:spcAft>
              <a:buClr>
                <a:schemeClr val="dk1"/>
              </a:buClr>
              <a:buSzPts val="1000"/>
              <a:buFont typeface="Open Sans"/>
              <a:buChar char="●"/>
            </a:pPr>
            <a:r>
              <a:rPr lang="es" sz="1000">
                <a:solidFill>
                  <a:schemeClr val="dk1"/>
                </a:solidFill>
                <a:latin typeface="Open Sans"/>
                <a:ea typeface="Open Sans"/>
                <a:cs typeface="Open Sans"/>
                <a:sym typeface="Open Sans"/>
              </a:rPr>
              <a:t>water</a:t>
            </a:r>
            <a:endParaRPr sz="1000"/>
          </a:p>
        </p:txBody>
      </p:sp>
      <p:sp>
        <p:nvSpPr>
          <p:cNvPr id="630" name="Google Shape;630;p67"/>
          <p:cNvSpPr txBox="1"/>
          <p:nvPr/>
        </p:nvSpPr>
        <p:spPr>
          <a:xfrm>
            <a:off x="6889125" y="123310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292100" lvl="0" marL="457200" marR="0" rtl="0" algn="l">
              <a:lnSpc>
                <a:spcPct val="100000"/>
              </a:lnSpc>
              <a:spcBef>
                <a:spcPts val="0"/>
              </a:spcBef>
              <a:spcAft>
                <a:spcPts val="0"/>
              </a:spcAft>
              <a:buSzPts val="1000"/>
              <a:buFont typeface="Open Sans"/>
              <a:buChar char="●"/>
            </a:pPr>
            <a:r>
              <a:rPr lang="es" sz="1000">
                <a:latin typeface="Open Sans"/>
                <a:ea typeface="Open Sans"/>
                <a:cs typeface="Open Sans"/>
                <a:sym typeface="Open Sans"/>
              </a:rPr>
              <a:t>1  spoonful of butter(smallest spoon you have)</a:t>
            </a:r>
            <a:endParaRPr sz="1000">
              <a:latin typeface="Open Sans"/>
              <a:ea typeface="Open Sans"/>
              <a:cs typeface="Open Sans"/>
              <a:sym typeface="Open Sans"/>
            </a:endParaRPr>
          </a:p>
          <a:p>
            <a:pPr indent="-292100" lvl="0" marL="457200" marR="0" rtl="0" algn="l">
              <a:lnSpc>
                <a:spcPct val="100000"/>
              </a:lnSpc>
              <a:spcBef>
                <a:spcPts val="0"/>
              </a:spcBef>
              <a:spcAft>
                <a:spcPts val="0"/>
              </a:spcAft>
              <a:buSzPts val="1000"/>
              <a:buFont typeface="Open Sans"/>
              <a:buChar char="●"/>
            </a:pPr>
            <a:r>
              <a:rPr lang="es" sz="1000">
                <a:latin typeface="Open Sans"/>
                <a:ea typeface="Open Sans"/>
                <a:cs typeface="Open Sans"/>
                <a:sym typeface="Open Sans"/>
              </a:rPr>
              <a:t>1 pinch of salt</a:t>
            </a:r>
            <a:endParaRPr sz="1000">
              <a:latin typeface="Open Sans"/>
              <a:ea typeface="Open Sans"/>
              <a:cs typeface="Open Sans"/>
              <a:sym typeface="Open Sans"/>
            </a:endParaRPr>
          </a:p>
          <a:p>
            <a:pPr indent="-292100" lvl="0" marL="457200" marR="0" rtl="0" algn="l">
              <a:lnSpc>
                <a:spcPct val="100000"/>
              </a:lnSpc>
              <a:spcBef>
                <a:spcPts val="0"/>
              </a:spcBef>
              <a:spcAft>
                <a:spcPts val="0"/>
              </a:spcAft>
              <a:buSzPts val="1000"/>
              <a:buFont typeface="Open Sans"/>
              <a:buChar char="●"/>
            </a:pPr>
            <a:r>
              <a:rPr lang="es" sz="1000">
                <a:latin typeface="Open Sans"/>
                <a:ea typeface="Open Sans"/>
                <a:cs typeface="Open Sans"/>
                <a:sym typeface="Open Sans"/>
              </a:rPr>
              <a:t>1 teaspoon of oil</a:t>
            </a:r>
            <a:endParaRPr sz="1000">
              <a:latin typeface="Open Sans"/>
              <a:ea typeface="Open Sans"/>
              <a:cs typeface="Open Sans"/>
              <a:sym typeface="Open Sans"/>
            </a:endParaRPr>
          </a:p>
          <a:p>
            <a:pPr indent="-292100" lvl="0" marL="457200" marR="0" rtl="0" algn="l">
              <a:lnSpc>
                <a:spcPct val="100000"/>
              </a:lnSpc>
              <a:spcBef>
                <a:spcPts val="0"/>
              </a:spcBef>
              <a:spcAft>
                <a:spcPts val="0"/>
              </a:spcAft>
              <a:buSzPts val="1000"/>
              <a:buFont typeface="Open Sans"/>
              <a:buChar char="●"/>
            </a:pPr>
            <a:r>
              <a:rPr lang="es" sz="1000">
                <a:latin typeface="Open Sans"/>
                <a:ea typeface="Open Sans"/>
                <a:cs typeface="Open Sans"/>
                <a:sym typeface="Open Sans"/>
              </a:rPr>
              <a:t>2 bay leaves</a:t>
            </a:r>
            <a:endParaRPr sz="1000">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sz="18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1800">
              <a:latin typeface="Open Sans"/>
              <a:ea typeface="Open Sans"/>
              <a:cs typeface="Open Sans"/>
              <a:sym typeface="Open Sans"/>
            </a:endParaRPr>
          </a:p>
        </p:txBody>
      </p:sp>
      <p:sp>
        <p:nvSpPr>
          <p:cNvPr id="631" name="Google Shape;631;p67">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pic>
        <p:nvPicPr>
          <p:cNvPr id="636" name="Google Shape;636;p68"/>
          <p:cNvPicPr preferRelativeResize="0"/>
          <p:nvPr/>
        </p:nvPicPr>
        <p:blipFill rotWithShape="1">
          <a:blip r:embed="rId3">
            <a:alphaModFix/>
          </a:blip>
          <a:srcRect b="0" l="13169" r="36830" t="0"/>
          <a:stretch/>
        </p:blipFill>
        <p:spPr>
          <a:xfrm>
            <a:off x="5714999" y="0"/>
            <a:ext cx="3429000" cy="5143500"/>
          </a:xfrm>
          <a:prstGeom prst="rect">
            <a:avLst/>
          </a:prstGeom>
          <a:noFill/>
          <a:ln>
            <a:noFill/>
          </a:ln>
        </p:spPr>
      </p:pic>
      <p:sp>
        <p:nvSpPr>
          <p:cNvPr id="637" name="Google Shape;637;p68"/>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638" name="Google Shape;638;p68"/>
          <p:cNvSpPr txBox="1"/>
          <p:nvPr/>
        </p:nvSpPr>
        <p:spPr>
          <a:xfrm>
            <a:off x="236700" y="192325"/>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CILANTRO</a:t>
            </a:r>
            <a:endParaRPr b="1" i="0" sz="2300" u="none" cap="none" strike="noStrike">
              <a:solidFill>
                <a:srgbClr val="000000"/>
              </a:solidFill>
              <a:latin typeface="Open Sans"/>
              <a:ea typeface="Open Sans"/>
              <a:cs typeface="Open Sans"/>
              <a:sym typeface="Open Sans"/>
            </a:endParaRPr>
          </a:p>
        </p:txBody>
      </p:sp>
      <p:sp>
        <p:nvSpPr>
          <p:cNvPr id="639" name="Google Shape;639;p68"/>
          <p:cNvSpPr txBox="1"/>
          <p:nvPr/>
        </p:nvSpPr>
        <p:spPr>
          <a:xfrm>
            <a:off x="374825" y="783600"/>
            <a:ext cx="5023200" cy="40398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s" sz="1800">
                <a:solidFill>
                  <a:schemeClr val="dk1"/>
                </a:solidFill>
                <a:latin typeface="Times New Roman"/>
                <a:ea typeface="Times New Roman"/>
                <a:cs typeface="Times New Roman"/>
                <a:sym typeface="Times New Roman"/>
              </a:rPr>
              <a:t>My spotlight ingredient is the cilantro.The cilantro adds the color and the taste of the pasta.The color of the cilantro is green and it tastes like a leaf.The cilantro is a leaf.The cilantro takes up to 3-4  weeks to grow.</a:t>
            </a:r>
            <a:endParaRPr b="1" sz="180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pic>
        <p:nvPicPr>
          <p:cNvPr id="644" name="Google Shape;644;p69"/>
          <p:cNvPicPr preferRelativeResize="0"/>
          <p:nvPr/>
        </p:nvPicPr>
        <p:blipFill rotWithShape="1">
          <a:blip r:embed="rId3">
            <a:alphaModFix/>
          </a:blip>
          <a:srcRect b="0" l="30318" r="35585" t="0"/>
          <a:stretch/>
        </p:blipFill>
        <p:spPr>
          <a:xfrm>
            <a:off x="0" y="0"/>
            <a:ext cx="2630400" cy="5143500"/>
          </a:xfrm>
          <a:prstGeom prst="rect">
            <a:avLst/>
          </a:prstGeom>
          <a:noFill/>
          <a:ln>
            <a:noFill/>
          </a:ln>
        </p:spPr>
      </p:pic>
      <p:sp>
        <p:nvSpPr>
          <p:cNvPr id="645" name="Google Shape;645;p69"/>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RECIPE TITLE</a:t>
            </a:r>
            <a:endParaRPr sz="800"/>
          </a:p>
        </p:txBody>
      </p:sp>
      <p:sp>
        <p:nvSpPr>
          <p:cNvPr id="646" name="Google Shape;646;p69"/>
          <p:cNvSpPr txBox="1"/>
          <p:nvPr/>
        </p:nvSpPr>
        <p:spPr>
          <a:xfrm>
            <a:off x="3195000" y="1433650"/>
            <a:ext cx="2754000" cy="13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lang="es" sz="1600"/>
              <a:t> 3 tbsp olive oil</a:t>
            </a:r>
            <a:endParaRPr sz="1600"/>
          </a:p>
          <a:p>
            <a:pPr indent="0" lvl="0" marL="0" marR="0" rtl="0" algn="l">
              <a:lnSpc>
                <a:spcPct val="100000"/>
              </a:lnSpc>
              <a:spcBef>
                <a:spcPts val="0"/>
              </a:spcBef>
              <a:spcAft>
                <a:spcPts val="0"/>
              </a:spcAft>
              <a:buNone/>
            </a:pPr>
            <a:r>
              <a:rPr lang="es" sz="1600"/>
              <a:t> 1 teaspoon salt</a:t>
            </a:r>
            <a:endParaRPr sz="1600"/>
          </a:p>
          <a:p>
            <a:pPr indent="0" lvl="0" marL="0" rtl="0" algn="l">
              <a:spcBef>
                <a:spcPts val="0"/>
              </a:spcBef>
              <a:spcAft>
                <a:spcPts val="0"/>
              </a:spcAft>
              <a:buNone/>
            </a:pPr>
            <a:r>
              <a:rPr lang="es" sz="1600">
                <a:solidFill>
                  <a:schemeClr val="dk1"/>
                </a:solidFill>
              </a:rPr>
              <a:t>basil 1</a:t>
            </a:r>
            <a:r>
              <a:rPr lang="es" sz="1600">
                <a:latin typeface="Open Sans"/>
                <a:ea typeface="Open Sans"/>
                <a:cs typeface="Open Sans"/>
                <a:sym typeface="Open Sans"/>
              </a:rPr>
              <a:t> full bushel</a:t>
            </a:r>
            <a:endParaRPr b="0" i="0" sz="1600" u="none" cap="none" strike="noStrike">
              <a:solidFill>
                <a:srgbClr val="000000"/>
              </a:solidFill>
              <a:latin typeface="Open Sans"/>
              <a:ea typeface="Open Sans"/>
              <a:cs typeface="Open Sans"/>
              <a:sym typeface="Open Sans"/>
            </a:endParaRPr>
          </a:p>
        </p:txBody>
      </p:sp>
      <p:sp>
        <p:nvSpPr>
          <p:cNvPr id="647" name="Google Shape;647;p69"/>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Ferdinand Connolly</a:t>
            </a:r>
            <a:endParaRPr sz="600"/>
          </a:p>
        </p:txBody>
      </p:sp>
      <p:sp>
        <p:nvSpPr>
          <p:cNvPr id="648" name="Google Shape;648;p69"/>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main course</a:t>
            </a:r>
            <a:endParaRPr i="1" sz="600"/>
          </a:p>
        </p:txBody>
      </p:sp>
      <p:sp>
        <p:nvSpPr>
          <p:cNvPr id="649" name="Google Shape;649;p69"/>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servings</a:t>
            </a:r>
            <a:endParaRPr i="1" sz="600"/>
          </a:p>
        </p:txBody>
      </p:sp>
      <p:sp>
        <p:nvSpPr>
          <p:cNvPr id="650" name="Google Shape;650;p69"/>
          <p:cNvSpPr txBox="1"/>
          <p:nvPr/>
        </p:nvSpPr>
        <p:spPr>
          <a:xfrm>
            <a:off x="6390000" y="1025575"/>
            <a:ext cx="2754000" cy="139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a:p>
          <a:p>
            <a:pPr indent="-330200" lvl="0" marL="457200" marR="0" rtl="0" algn="l">
              <a:lnSpc>
                <a:spcPct val="100000"/>
              </a:lnSpc>
              <a:spcBef>
                <a:spcPts val="0"/>
              </a:spcBef>
              <a:spcAft>
                <a:spcPts val="0"/>
              </a:spcAft>
              <a:buClr>
                <a:srgbClr val="000000"/>
              </a:buClr>
              <a:buSzPts val="1600"/>
              <a:buFont typeface="Open Sans"/>
              <a:buChar char="●"/>
            </a:pPr>
            <a:r>
              <a:rPr lang="es" sz="1600"/>
              <a:t>garlic 2 cloves</a:t>
            </a:r>
            <a:endParaRPr sz="1600"/>
          </a:p>
          <a:p>
            <a:pPr indent="-330200" lvl="0" marL="457200" marR="0" rtl="0" algn="l">
              <a:lnSpc>
                <a:spcPct val="100000"/>
              </a:lnSpc>
              <a:spcBef>
                <a:spcPts val="0"/>
              </a:spcBef>
              <a:spcAft>
                <a:spcPts val="0"/>
              </a:spcAft>
              <a:buClr>
                <a:srgbClr val="000000"/>
              </a:buClr>
              <a:buSzPts val="1600"/>
              <a:buFont typeface="Open Sans"/>
              <a:buChar char="●"/>
            </a:pPr>
            <a:r>
              <a:rPr lang="es" sz="1600"/>
              <a:t>pine nuts 2 handfuls</a:t>
            </a:r>
            <a:endParaRPr sz="1600"/>
          </a:p>
          <a:p>
            <a:pPr indent="-330200" lvl="0" marL="457200" marR="0" rtl="0" algn="l">
              <a:lnSpc>
                <a:spcPct val="100000"/>
              </a:lnSpc>
              <a:spcBef>
                <a:spcPts val="0"/>
              </a:spcBef>
              <a:spcAft>
                <a:spcPts val="0"/>
              </a:spcAft>
              <a:buClr>
                <a:srgbClr val="000000"/>
              </a:buClr>
              <a:buSzPts val="1600"/>
              <a:buFont typeface="Open Sans"/>
              <a:buChar char="●"/>
            </a:pPr>
            <a:r>
              <a:rPr lang="es" sz="1600"/>
              <a:t>parmesan cheese</a:t>
            </a:r>
            <a:endParaRPr sz="16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51" name="Google Shape;651;p69"/>
          <p:cNvSpPr txBox="1"/>
          <p:nvPr/>
        </p:nvSpPr>
        <p:spPr>
          <a:xfrm>
            <a:off x="3219750" y="2546875"/>
            <a:ext cx="5751000" cy="21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latin typeface="Open Sans"/>
                <a:ea typeface="Open Sans"/>
                <a:cs typeface="Open Sans"/>
                <a:sym typeface="Open Sans"/>
              </a:rPr>
              <a:t>PROCEDURE:</a:t>
            </a:r>
            <a:endParaRPr/>
          </a:p>
          <a:p>
            <a:pPr indent="-317500" lvl="0" marL="457200" rtl="0" algn="l">
              <a:spcBef>
                <a:spcPts val="500"/>
              </a:spcBef>
              <a:spcAft>
                <a:spcPts val="0"/>
              </a:spcAft>
              <a:buSzPts val="1400"/>
              <a:buAutoNum type="arabicPeriod"/>
            </a:pPr>
            <a:r>
              <a:rPr lang="es" sz="1600"/>
              <a:t>put all ingredients except the </a:t>
            </a:r>
            <a:r>
              <a:rPr lang="es" sz="1600">
                <a:solidFill>
                  <a:schemeClr val="dk1"/>
                </a:solidFill>
              </a:rPr>
              <a:t>parmesan cheese into a food processor or blender and turn it on till you have a smooth past</a:t>
            </a:r>
            <a:endParaRPr sz="1600"/>
          </a:p>
          <a:p>
            <a:pPr indent="-330200" lvl="0" marL="457200" rtl="0" algn="l">
              <a:spcBef>
                <a:spcPts val="0"/>
              </a:spcBef>
              <a:spcAft>
                <a:spcPts val="0"/>
              </a:spcAft>
              <a:buSzPts val="1600"/>
              <a:buFont typeface="Open Sans"/>
              <a:buAutoNum type="arabicPeriod"/>
            </a:pPr>
            <a:r>
              <a:rPr lang="es" sz="1600"/>
              <a:t>then boil some water and add the tortolini to the water and leave it on till the tortolini is soft</a:t>
            </a:r>
            <a:endParaRPr sz="1600"/>
          </a:p>
          <a:p>
            <a:pPr indent="-330200" lvl="0" marL="457200" rtl="0" algn="l">
              <a:spcBef>
                <a:spcPts val="0"/>
              </a:spcBef>
              <a:spcAft>
                <a:spcPts val="0"/>
              </a:spcAft>
              <a:buSzPts val="1600"/>
              <a:buAutoNum type="arabicPeriod"/>
            </a:pPr>
            <a:r>
              <a:rPr lang="es" sz="1600"/>
              <a:t>later strain the pasta and mix it in a bowl with the pesto.</a:t>
            </a:r>
            <a:endParaRPr sz="1600"/>
          </a:p>
          <a:p>
            <a:pPr indent="-330200" lvl="0" marL="457200" rtl="0" algn="l">
              <a:spcBef>
                <a:spcPts val="0"/>
              </a:spcBef>
              <a:spcAft>
                <a:spcPts val="0"/>
              </a:spcAft>
              <a:buSzPts val="1600"/>
              <a:buAutoNum type="arabicPeriod"/>
            </a:pPr>
            <a:r>
              <a:rPr lang="es" sz="1600"/>
              <a:t>then you have pesto and tortolini!</a:t>
            </a:r>
            <a:endParaRPr sz="1600"/>
          </a:p>
          <a:p>
            <a:pPr indent="0" lvl="0" marL="457200" rtl="0" algn="l">
              <a:spcBef>
                <a:spcPts val="600"/>
              </a:spcBef>
              <a:spcAft>
                <a:spcPts val="0"/>
              </a:spcAft>
              <a:buNone/>
            </a:pPr>
            <a:r>
              <a:t/>
            </a:r>
            <a:endParaRPr sz="16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52" name="Google Shape;652;p69"/>
          <p:cNvSpPr txBox="1"/>
          <p:nvPr/>
        </p:nvSpPr>
        <p:spPr>
          <a:xfrm>
            <a:off x="28552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t/>
            </a:r>
            <a:endParaRPr/>
          </a:p>
          <a:p>
            <a:pPr indent="-330200" lvl="0" marL="457200" marR="0" rtl="0" algn="l">
              <a:lnSpc>
                <a:spcPct val="100000"/>
              </a:lnSpc>
              <a:spcBef>
                <a:spcPts val="0"/>
              </a:spcBef>
              <a:spcAft>
                <a:spcPts val="0"/>
              </a:spcAft>
              <a:buClr>
                <a:srgbClr val="000000"/>
              </a:buClr>
              <a:buSzPts val="1600"/>
              <a:buFont typeface="Open Sans"/>
              <a:buChar char="●"/>
            </a:pPr>
            <a:r>
              <a:t/>
            </a:r>
            <a:endParaRPr/>
          </a:p>
          <a:p>
            <a:pPr indent="-330200" lvl="0" marL="457200" marR="0" rtl="0" algn="l">
              <a:lnSpc>
                <a:spcPct val="100000"/>
              </a:lnSpc>
              <a:spcBef>
                <a:spcPts val="0"/>
              </a:spcBef>
              <a:spcAft>
                <a:spcPts val="0"/>
              </a:spcAft>
              <a:buClr>
                <a:srgbClr val="000000"/>
              </a:buClr>
              <a:buSzPts val="1600"/>
              <a:buFont typeface="Open Sans"/>
              <a:buChar char="●"/>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53" name="Google Shape;653;p69">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sp>
        <p:nvSpPr>
          <p:cNvPr id="658" name="Google Shape;658;p7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basil</a:t>
            </a:r>
            <a:endParaRPr b="1" sz="1500">
              <a:solidFill>
                <a:schemeClr val="dk1"/>
              </a:solidFill>
              <a:latin typeface="Open Sans"/>
              <a:ea typeface="Open Sans"/>
              <a:cs typeface="Open Sans"/>
              <a:sym typeface="Open Sans"/>
            </a:endParaRPr>
          </a:p>
          <a:p>
            <a:pPr indent="0" lvl="0" marL="0" rtl="0" algn="l">
              <a:lnSpc>
                <a:spcPct val="200000"/>
              </a:lnSpc>
              <a:spcBef>
                <a:spcPts val="600"/>
              </a:spcBef>
              <a:spcAft>
                <a:spcPts val="0"/>
              </a:spcAft>
              <a:buClr>
                <a:schemeClr val="dk1"/>
              </a:buClr>
              <a:buFont typeface="PT Sans"/>
              <a:buNone/>
            </a:pPr>
            <a:r>
              <a:rPr lang="es">
                <a:solidFill>
                  <a:schemeClr val="dk1"/>
                </a:solidFill>
              </a:rPr>
              <a:t>Basil is a very delicious leaf that grows in a thick stem and has a very strong flavor. </a:t>
            </a:r>
            <a:endParaRPr b="1" sz="1500">
              <a:solidFill>
                <a:schemeClr val="dk1"/>
              </a:solidFill>
              <a:latin typeface="Open Sans"/>
              <a:ea typeface="Open Sans"/>
              <a:cs typeface="Open Sans"/>
              <a:sym typeface="Open Sans"/>
            </a:endParaRPr>
          </a:p>
        </p:txBody>
      </p:sp>
      <p:sp>
        <p:nvSpPr>
          <p:cNvPr id="659" name="Google Shape;659;p70"/>
          <p:cNvSpPr txBox="1"/>
          <p:nvPr/>
        </p:nvSpPr>
        <p:spPr>
          <a:xfrm>
            <a:off x="4619575" y="6620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lnSpc>
                <a:spcPct val="200000"/>
              </a:lnSpc>
              <a:spcBef>
                <a:spcPts val="0"/>
              </a:spcBef>
              <a:spcAft>
                <a:spcPts val="0"/>
              </a:spcAft>
              <a:buClr>
                <a:srgbClr val="00BCD0"/>
              </a:buClr>
              <a:buFont typeface="PT Sans"/>
              <a:buNone/>
            </a:pPr>
            <a:r>
              <a:rPr lang="es">
                <a:solidFill>
                  <a:schemeClr val="dk1"/>
                </a:solidFill>
              </a:rPr>
              <a:t>pesto and tortolini are so amazing it is also very helthy.</a:t>
            </a:r>
            <a:endParaRPr/>
          </a:p>
        </p:txBody>
      </p:sp>
      <p:pic>
        <p:nvPicPr>
          <p:cNvPr id="660" name="Google Shape;660;p70"/>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661" name="Google Shape;661;p70"/>
          <p:cNvPicPr preferRelativeResize="0"/>
          <p:nvPr/>
        </p:nvPicPr>
        <p:blipFill rotWithShape="1">
          <a:blip r:embed="rId4">
            <a:alphaModFix/>
          </a:blip>
          <a:srcRect b="14018" l="0" r="0" t="14018"/>
          <a:stretch/>
        </p:blipFill>
        <p:spPr>
          <a:xfrm>
            <a:off x="4540050" y="2519350"/>
            <a:ext cx="4437900" cy="239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Parfait Tarte aux Pommes</a:t>
            </a:r>
            <a:endParaRPr sz="3000"/>
          </a:p>
        </p:txBody>
      </p:sp>
      <p:sp>
        <p:nvSpPr>
          <p:cNvPr id="97" name="Google Shape;97;p18"/>
          <p:cNvSpPr txBox="1"/>
          <p:nvPr/>
        </p:nvSpPr>
        <p:spPr>
          <a:xfrm>
            <a:off x="3219750" y="1341250"/>
            <a:ext cx="2842500" cy="145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INGREDIENTS:</a:t>
            </a:r>
            <a:endParaRPr b="1" sz="13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4 apples </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100g flour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50g butter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30g sugar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large egg</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1-2 soup spoons water</a:t>
            </a:r>
            <a:endParaRPr sz="1200">
              <a:solidFill>
                <a:schemeClr val="dk1"/>
              </a:solidFill>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98" name="Google Shape;98;p18"/>
          <p:cNvSpPr txBox="1"/>
          <p:nvPr/>
        </p:nvSpPr>
        <p:spPr>
          <a:xfrm>
            <a:off x="3353875" y="6557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Oskana Moullé-Berteaux</a:t>
            </a:r>
            <a:endParaRPr sz="1800"/>
          </a:p>
        </p:txBody>
      </p:sp>
      <p:sp>
        <p:nvSpPr>
          <p:cNvPr id="99" name="Google Shape;99;p18"/>
          <p:cNvSpPr txBox="1"/>
          <p:nvPr/>
        </p:nvSpPr>
        <p:spPr>
          <a:xfrm>
            <a:off x="6208050" y="19144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Dessert</a:t>
            </a:r>
            <a:endParaRPr i="1" sz="600"/>
          </a:p>
        </p:txBody>
      </p:sp>
      <p:sp>
        <p:nvSpPr>
          <p:cNvPr id="100" name="Google Shape;100;p18"/>
          <p:cNvSpPr txBox="1"/>
          <p:nvPr/>
        </p:nvSpPr>
        <p:spPr>
          <a:xfrm>
            <a:off x="6273075" y="2295113"/>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6</a:t>
            </a:r>
            <a:endParaRPr i="1" sz="600"/>
          </a:p>
        </p:txBody>
      </p:sp>
      <p:sp>
        <p:nvSpPr>
          <p:cNvPr id="101" name="Google Shape;101;p18"/>
          <p:cNvSpPr txBox="1"/>
          <p:nvPr/>
        </p:nvSpPr>
        <p:spPr>
          <a:xfrm>
            <a:off x="3219750" y="2867300"/>
            <a:ext cx="5551800" cy="21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PROCEDURE:</a:t>
            </a:r>
            <a:endParaRPr b="1" sz="1300">
              <a:latin typeface="Open Sans"/>
              <a:ea typeface="Open Sans"/>
              <a:cs typeface="Open Sans"/>
              <a:sym typeface="Open Sans"/>
            </a:endParaRPr>
          </a:p>
          <a:p>
            <a:pPr indent="-298450" lvl="0" marL="457200" rtl="0" algn="l">
              <a:spcBef>
                <a:spcPts val="0"/>
              </a:spcBef>
              <a:spcAft>
                <a:spcPts val="0"/>
              </a:spcAft>
              <a:buClr>
                <a:schemeClr val="dk1"/>
              </a:buClr>
              <a:buSzPts val="1100"/>
              <a:buAutoNum type="arabicPeriod"/>
            </a:pPr>
            <a:r>
              <a:rPr lang="es" sz="1100">
                <a:solidFill>
                  <a:schemeClr val="dk1"/>
                </a:solidFill>
              </a:rPr>
              <a:t>preheat oven to 425 f for 30 minutes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make a flat sablée pastry: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butter,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mix in sugar,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yolk,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flour little by little</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fill in mold 26cm with the following mix of ingredients: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Put pastry in mold, down the bottom and up the side,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peel four apples.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cut  them into thin slices. </a:t>
            </a:r>
            <a:endParaRPr sz="1100">
              <a:solidFill>
                <a:schemeClr val="dk1"/>
              </a:solidFill>
            </a:endParaRPr>
          </a:p>
          <a:p>
            <a:pPr indent="-304800" lvl="0" marL="457200" rtl="0" algn="l">
              <a:spcBef>
                <a:spcPts val="0"/>
              </a:spcBef>
              <a:spcAft>
                <a:spcPts val="0"/>
              </a:spcAft>
              <a:buClr>
                <a:schemeClr val="dk1"/>
              </a:buClr>
              <a:buSzPts val="1200"/>
              <a:buFont typeface="Times New Roman"/>
              <a:buAutoNum type="arabicPeriod"/>
            </a:pPr>
            <a:r>
              <a:rPr lang="es" sz="1100">
                <a:solidFill>
                  <a:schemeClr val="dk1"/>
                </a:solidFill>
              </a:rPr>
              <a:t>lay into spiral at bottom of mold, on pastry</a:t>
            </a:r>
            <a:r>
              <a:rPr lang="e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Related image" id="102" name="Google Shape;102;p18"/>
          <p:cNvPicPr preferRelativeResize="0"/>
          <p:nvPr/>
        </p:nvPicPr>
        <p:blipFill rotWithShape="1">
          <a:blip r:embed="rId3">
            <a:alphaModFix/>
          </a:blip>
          <a:srcRect b="0" l="24564" r="-1641" t="0"/>
          <a:stretch/>
        </p:blipFill>
        <p:spPr>
          <a:xfrm>
            <a:off x="34400" y="0"/>
            <a:ext cx="3185351" cy="5143500"/>
          </a:xfrm>
          <a:prstGeom prst="rect">
            <a:avLst/>
          </a:prstGeom>
          <a:noFill/>
          <a:ln>
            <a:noFill/>
          </a:ln>
        </p:spPr>
      </p:pic>
      <p:sp>
        <p:nvSpPr>
          <p:cNvPr id="103" name="Google Shape;103;p18">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9"/>
          <p:cNvSpPr txBox="1"/>
          <p:nvPr/>
        </p:nvSpPr>
        <p:spPr>
          <a:xfrm>
            <a:off x="3118150" y="157450"/>
            <a:ext cx="58527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100">
                <a:latin typeface="Open Sans"/>
                <a:ea typeface="Open Sans"/>
                <a:cs typeface="Open Sans"/>
                <a:sym typeface="Open Sans"/>
              </a:rPr>
              <a:t>FRIED RICE WITH CHICKEN AND BROCCOLI</a:t>
            </a:r>
            <a:endParaRPr sz="2100"/>
          </a:p>
        </p:txBody>
      </p:sp>
      <p:sp>
        <p:nvSpPr>
          <p:cNvPr id="109" name="Google Shape;109;p19"/>
          <p:cNvSpPr txBox="1"/>
          <p:nvPr/>
        </p:nvSpPr>
        <p:spPr>
          <a:xfrm>
            <a:off x="3118150" y="976450"/>
            <a:ext cx="2754000" cy="170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300">
              <a:solidFill>
                <a:schemeClr val="dk1"/>
              </a:solidFill>
              <a:latin typeface="Trebuchet MS"/>
              <a:ea typeface="Trebuchet MS"/>
              <a:cs typeface="Trebuchet MS"/>
              <a:sym typeface="Trebuchet MS"/>
            </a:endParaRPr>
          </a:p>
          <a:p>
            <a:pPr indent="-298450" lvl="0" marL="457200" rtl="0" algn="l">
              <a:spcBef>
                <a:spcPts val="1000"/>
              </a:spcBef>
              <a:spcAft>
                <a:spcPts val="0"/>
              </a:spcAft>
              <a:buClr>
                <a:schemeClr val="dk1"/>
              </a:buClr>
              <a:buSzPts val="1100"/>
              <a:buChar char="●"/>
            </a:pPr>
            <a:r>
              <a:rPr lang="es" sz="1100">
                <a:solidFill>
                  <a:schemeClr val="dk1"/>
                </a:solidFill>
              </a:rPr>
              <a:t>4 cups of Basmati Rice with ¼ cups of soy sauce</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2 Chicken Breasts</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1 tsp of Salt/Pepper</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½ cups of Broccoli, cut up in bite size</a:t>
            </a:r>
            <a:endParaRPr sz="1100">
              <a:solidFill>
                <a:schemeClr val="dk1"/>
              </a:solidFill>
            </a:endParaRPr>
          </a:p>
          <a:p>
            <a:pPr indent="0" lvl="0" marL="0" marR="0" rtl="0" algn="l">
              <a:lnSpc>
                <a:spcPct val="100000"/>
              </a:lnSpc>
              <a:spcBef>
                <a:spcPts val="5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10" name="Google Shape;110;p19"/>
          <p:cNvSpPr txBox="1"/>
          <p:nvPr/>
        </p:nvSpPr>
        <p:spPr>
          <a:xfrm>
            <a:off x="3169000" y="436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700">
                <a:latin typeface="Open Sans"/>
                <a:ea typeface="Open Sans"/>
                <a:cs typeface="Open Sans"/>
                <a:sym typeface="Open Sans"/>
              </a:rPr>
              <a:t>Emile Shishonok</a:t>
            </a:r>
            <a:endParaRPr sz="300"/>
          </a:p>
        </p:txBody>
      </p:sp>
      <p:sp>
        <p:nvSpPr>
          <p:cNvPr id="111" name="Google Shape;111;p19"/>
          <p:cNvSpPr txBox="1"/>
          <p:nvPr/>
        </p:nvSpPr>
        <p:spPr>
          <a:xfrm>
            <a:off x="3219750" y="745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Main Meal</a:t>
            </a:r>
            <a:endParaRPr i="1" sz="600"/>
          </a:p>
        </p:txBody>
      </p:sp>
      <p:sp>
        <p:nvSpPr>
          <p:cNvPr id="112" name="Google Shape;112;p19"/>
          <p:cNvSpPr txBox="1"/>
          <p:nvPr/>
        </p:nvSpPr>
        <p:spPr>
          <a:xfrm>
            <a:off x="6801150" y="745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 4</a:t>
            </a:r>
            <a:endParaRPr i="1" sz="600"/>
          </a:p>
        </p:txBody>
      </p:sp>
      <p:sp>
        <p:nvSpPr>
          <p:cNvPr id="113" name="Google Shape;113;p19"/>
          <p:cNvSpPr txBox="1"/>
          <p:nvPr/>
        </p:nvSpPr>
        <p:spPr>
          <a:xfrm>
            <a:off x="6072150" y="1045750"/>
            <a:ext cx="2754000" cy="1395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sz="1100">
              <a:solidFill>
                <a:schemeClr val="dk1"/>
              </a:solidFill>
            </a:endParaRPr>
          </a:p>
          <a:p>
            <a:pPr indent="-298450" lvl="0" marL="457200" rtl="0" algn="l">
              <a:spcBef>
                <a:spcPts val="1000"/>
              </a:spcBef>
              <a:spcAft>
                <a:spcPts val="0"/>
              </a:spcAft>
              <a:buClr>
                <a:schemeClr val="dk1"/>
              </a:buClr>
              <a:buSzPts val="1100"/>
              <a:buChar char="●"/>
            </a:pPr>
            <a:r>
              <a:rPr lang="es" sz="1100">
                <a:solidFill>
                  <a:schemeClr val="dk1"/>
                </a:solidFill>
              </a:rPr>
              <a:t>1 cup of Sweet Peas</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1 cup of cut up Carrots</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2-3 tbsp of Olive Oil</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1 cup of cut up Yellow Corn</a:t>
            </a:r>
            <a:endParaRPr sz="12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14" name="Google Shape;114;p19"/>
          <p:cNvSpPr txBox="1"/>
          <p:nvPr/>
        </p:nvSpPr>
        <p:spPr>
          <a:xfrm>
            <a:off x="3169000" y="2520750"/>
            <a:ext cx="5852700" cy="26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53499" lvl="0" marL="179999" rtl="0" algn="l">
              <a:spcBef>
                <a:spcPts val="1000"/>
              </a:spcBef>
              <a:spcAft>
                <a:spcPts val="0"/>
              </a:spcAft>
              <a:buClr>
                <a:schemeClr val="dk1"/>
              </a:buClr>
              <a:buSzPts val="1000"/>
              <a:buAutoNum type="arabicPeriod"/>
            </a:pPr>
            <a:r>
              <a:rPr lang="es" sz="1000">
                <a:solidFill>
                  <a:schemeClr val="dk1"/>
                </a:solidFill>
              </a:rPr>
              <a:t>Bring a large pot of water to boil, make water salted, add rice. Cook until rice </a:t>
            </a:r>
            <a:r>
              <a:rPr lang="es" sz="1000" u="sng">
                <a:solidFill>
                  <a:schemeClr val="dk1"/>
                </a:solidFill>
              </a:rPr>
              <a:t>almost</a:t>
            </a:r>
            <a:r>
              <a:rPr lang="es" sz="1000">
                <a:solidFill>
                  <a:schemeClr val="dk1"/>
                </a:solidFill>
              </a:rPr>
              <a:t> ready. Then, pass it through the strainer and leave it to cool.</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Prepare chicken. Wash and dry chicken breast, cut it into cubes.</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Heat up a frying pan with olive oil and add chicken. Cook until it is nice and brown. Add a pinch of salt and pepper.</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Add on all vegetables and continue frying for another 5-7 min. Add soy sauce for flavor and put vegetables aside. Use the same frying pan, add more olive oil, and heat it really, really hot, which is 210 degrees fahrenheit. </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Add cooked rice and small cup of soy sauce.</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Stir often while it’s frying for 3 min. </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Add cooked vegetables and put it together.</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Turn off the heat, cover mixture with a top and let it stay for 30 min, so all ingredients can absorb each</a:t>
            </a:r>
            <a:r>
              <a:rPr lang="es" sz="1000">
                <a:solidFill>
                  <a:schemeClr val="dk1"/>
                </a:solidFill>
              </a:rPr>
              <a:t> </a:t>
            </a:r>
            <a:r>
              <a:rPr lang="es" sz="1000">
                <a:solidFill>
                  <a:schemeClr val="dk1"/>
                </a:solidFill>
              </a:rPr>
              <a:t>other’s flavors.</a:t>
            </a:r>
            <a:endParaRPr sz="1000">
              <a:solidFill>
                <a:schemeClr val="dk1"/>
              </a:solidFill>
            </a:endParaRPr>
          </a:p>
          <a:p>
            <a:pPr indent="-153499" lvl="0" marL="179999" rtl="0" algn="l">
              <a:spcBef>
                <a:spcPts val="0"/>
              </a:spcBef>
              <a:spcAft>
                <a:spcPts val="0"/>
              </a:spcAft>
              <a:buClr>
                <a:schemeClr val="dk1"/>
              </a:buClr>
              <a:buSzPts val="1000"/>
              <a:buAutoNum type="arabicPeriod"/>
            </a:pPr>
            <a:r>
              <a:rPr lang="es" sz="1000">
                <a:solidFill>
                  <a:schemeClr val="dk1"/>
                </a:solidFill>
              </a:rPr>
              <a:t>Serve fried rice in bowls and enjoy your meal.</a:t>
            </a:r>
            <a:endParaRPr sz="1000">
              <a:solidFill>
                <a:schemeClr val="dk1"/>
              </a:solidFill>
            </a:endParaRPr>
          </a:p>
          <a:p>
            <a:pPr indent="0" lvl="0" marL="0" marR="0" rtl="0" algn="l">
              <a:lnSpc>
                <a:spcPct val="100000"/>
              </a:lnSpc>
              <a:spcBef>
                <a:spcPts val="5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115" name="Google Shape;115;p19"/>
          <p:cNvPicPr preferRelativeResize="0"/>
          <p:nvPr/>
        </p:nvPicPr>
        <p:blipFill rotWithShape="1">
          <a:blip r:embed="rId3">
            <a:alphaModFix/>
          </a:blip>
          <a:srcRect b="0" l="30643" r="30639" t="0"/>
          <a:stretch/>
        </p:blipFill>
        <p:spPr>
          <a:xfrm>
            <a:off x="0" y="0"/>
            <a:ext cx="2987026" cy="5143501"/>
          </a:xfrm>
          <a:prstGeom prst="rect">
            <a:avLst/>
          </a:prstGeom>
          <a:noFill/>
          <a:ln>
            <a:noFill/>
          </a:ln>
        </p:spPr>
      </p:pic>
      <p:sp>
        <p:nvSpPr>
          <p:cNvPr id="116" name="Google Shape;116;p19">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0"/>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800">
                <a:solidFill>
                  <a:schemeClr val="dk1"/>
                </a:solidFill>
                <a:latin typeface="Open Sans"/>
                <a:ea typeface="Open Sans"/>
                <a:cs typeface="Open Sans"/>
                <a:sym typeface="Open Sans"/>
              </a:rPr>
              <a:t>SPOTLIGHT INGREDIENT: BROCCOLI</a:t>
            </a:r>
            <a:endParaRPr b="1" sz="18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300">
                <a:solidFill>
                  <a:schemeClr val="dk1"/>
                </a:solidFill>
              </a:rPr>
              <a:t>Broccoli is my spotlight ingredient. Broccoli is light green on the bottom and dark green on the top with a hint of purple. Some people says it tastes like bitterness, while others say it has a taste of pepper. It is one of the flowers in a plant. When you see yellow pedals, harvest these broccoli ASAP. You need to grow this plant 55-80 days until harvest. Broccoli is anti-inflammatory which means it decreases swelling and inflammation. Broccoli has vitamins K and C, builds collagen which forms body tissue and bone, and heals all wounds and cuts.</a:t>
            </a:r>
            <a:endParaRPr sz="1300">
              <a:solidFill>
                <a:schemeClr val="dk1"/>
              </a:solidFill>
            </a:endParaRPr>
          </a:p>
          <a:p>
            <a:pPr indent="0" lvl="0" marL="0" rtl="0" algn="l">
              <a:lnSpc>
                <a:spcPct val="115000"/>
              </a:lnSpc>
              <a:spcBef>
                <a:spcPts val="50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122" name="Google Shape;122;p20"/>
          <p:cNvSpPr txBox="1"/>
          <p:nvPr/>
        </p:nvSpPr>
        <p:spPr>
          <a:xfrm>
            <a:off x="4619575" y="97525"/>
            <a:ext cx="4437900" cy="337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chemeClr val="dk1"/>
                </a:solidFill>
                <a:latin typeface="Open Sans"/>
                <a:ea typeface="Open Sans"/>
                <a:cs typeface="Open Sans"/>
                <a:sym typeface="Open Sans"/>
              </a:rPr>
              <a:t>ALL ABOUT MY RECIPE</a:t>
            </a:r>
            <a:endParaRPr sz="1800"/>
          </a:p>
          <a:p>
            <a:pPr indent="0" lvl="0" marL="0" rtl="0" algn="l">
              <a:spcBef>
                <a:spcPts val="0"/>
              </a:spcBef>
              <a:spcAft>
                <a:spcPts val="0"/>
              </a:spcAft>
              <a:buClr>
                <a:schemeClr val="dk1"/>
              </a:buClr>
              <a:buSzPts val="1100"/>
              <a:buFont typeface="Arial"/>
              <a:buNone/>
            </a:pPr>
            <a:r>
              <a:rPr lang="es" sz="1200">
                <a:solidFill>
                  <a:schemeClr val="dk1"/>
                </a:solidFill>
              </a:rPr>
              <a:t>The recipe is special to my family because everyone in my family loves it and likes to eat it for lunch. We want it every day pretty much. The first time I experienced was a few years ago when it was my birthday and my parents decided to take me to a hibachi restaurant, where the cook put on a show to cook the fried rice right in front of us, I loved it. There was one part where the cook threw broccoli in my mouth to see if I could catch it. It was a good time. It is an Indonesian meal that is cultivated in many different countries as well.  I think what makes this recipe delicious is the chicken, the peas, and the soy sauce because they water my mouth the most. </a:t>
            </a:r>
            <a:r>
              <a:rPr b="1" lang="es" sz="1200">
                <a:solidFill>
                  <a:schemeClr val="dk1"/>
                </a:solidFill>
              </a:rPr>
              <a:t> </a:t>
            </a:r>
            <a:endParaRPr sz="1200"/>
          </a:p>
        </p:txBody>
      </p:sp>
      <p:pic>
        <p:nvPicPr>
          <p:cNvPr descr="Related image" id="123" name="Google Shape;123;p20"/>
          <p:cNvPicPr preferRelativeResize="0"/>
          <p:nvPr/>
        </p:nvPicPr>
        <p:blipFill rotWithShape="1">
          <a:blip r:embed="rId3">
            <a:alphaModFix/>
          </a:blip>
          <a:srcRect b="18146" l="-6680" r="6680" t="24063"/>
          <a:stretch/>
        </p:blipFill>
        <p:spPr>
          <a:xfrm>
            <a:off x="0" y="0"/>
            <a:ext cx="4359600" cy="2519350"/>
          </a:xfrm>
          <a:prstGeom prst="rect">
            <a:avLst/>
          </a:prstGeom>
          <a:noFill/>
          <a:ln>
            <a:noFill/>
          </a:ln>
        </p:spPr>
      </p:pic>
      <p:pic>
        <p:nvPicPr>
          <p:cNvPr descr="Image result for fried rice" id="124" name="Google Shape;124;p20"/>
          <p:cNvPicPr preferRelativeResize="0"/>
          <p:nvPr/>
        </p:nvPicPr>
        <p:blipFill rotWithShape="1">
          <a:blip r:embed="rId4">
            <a:alphaModFix/>
          </a:blip>
          <a:srcRect b="15958" l="0" r="0" t="45081"/>
          <a:stretch/>
        </p:blipFill>
        <p:spPr>
          <a:xfrm>
            <a:off x="4706125" y="2724750"/>
            <a:ext cx="4437900" cy="241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Cucumber Sushi</a:t>
            </a:r>
            <a:endParaRPr sz="800"/>
          </a:p>
        </p:txBody>
      </p:sp>
      <p:sp>
        <p:nvSpPr>
          <p:cNvPr id="130" name="Google Shape;130;p21"/>
          <p:cNvSpPr txBox="1"/>
          <p:nvPr/>
        </p:nvSpPr>
        <p:spPr>
          <a:xfrm>
            <a:off x="171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rPr lang="es"/>
              <a:t>Cucumber</a:t>
            </a:r>
            <a:endParaRPr/>
          </a:p>
          <a:p>
            <a:pPr indent="0" lvl="0" marL="0" marR="0" rtl="0" algn="l">
              <a:lnSpc>
                <a:spcPct val="100000"/>
              </a:lnSpc>
              <a:spcBef>
                <a:spcPts val="600"/>
              </a:spcBef>
              <a:spcAft>
                <a:spcPts val="0"/>
              </a:spcAft>
              <a:buClr>
                <a:srgbClr val="000000"/>
              </a:buClr>
              <a:buFont typeface="Arial"/>
              <a:buNone/>
            </a:pPr>
            <a:r>
              <a:rPr lang="es"/>
              <a:t>Rice</a:t>
            </a:r>
            <a:endParaRPr/>
          </a:p>
          <a:p>
            <a:pPr indent="0" lvl="0" marL="0" marR="0" rtl="0" algn="l">
              <a:lnSpc>
                <a:spcPct val="100000"/>
              </a:lnSpc>
              <a:spcBef>
                <a:spcPts val="600"/>
              </a:spcBef>
              <a:spcAft>
                <a:spcPts val="0"/>
              </a:spcAft>
              <a:buClr>
                <a:srgbClr val="000000"/>
              </a:buClr>
              <a:buFont typeface="Arial"/>
              <a:buNone/>
            </a:pPr>
            <a:r>
              <a:rPr lang="es"/>
              <a:t>Seaweed </a:t>
            </a:r>
            <a:endParaRPr/>
          </a:p>
        </p:txBody>
      </p:sp>
      <p:sp>
        <p:nvSpPr>
          <p:cNvPr id="131" name="Google Shape;131;p21"/>
          <p:cNvSpPr txBox="1"/>
          <p:nvPr/>
        </p:nvSpPr>
        <p:spPr>
          <a:xfrm>
            <a:off x="171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132" name="Google Shape;132;p21"/>
          <p:cNvSpPr txBox="1"/>
          <p:nvPr/>
        </p:nvSpPr>
        <p:spPr>
          <a:xfrm>
            <a:off x="310800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a:t>
            </a:r>
            <a:endParaRPr i="1" sz="600"/>
          </a:p>
        </p:txBody>
      </p:sp>
      <p:sp>
        <p:nvSpPr>
          <p:cNvPr id="133" name="Google Shape;133;p21"/>
          <p:cNvSpPr txBox="1"/>
          <p:nvPr/>
        </p:nvSpPr>
        <p:spPr>
          <a:xfrm>
            <a:off x="3164775" y="1434475"/>
            <a:ext cx="1802400" cy="674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s"/>
              <a:t>Appetizer (20)</a:t>
            </a:r>
            <a:endParaRPr/>
          </a:p>
          <a:p>
            <a:pPr indent="-330200" lvl="0" marL="457200" marR="0" rtl="0" algn="l">
              <a:lnSpc>
                <a:spcPct val="100000"/>
              </a:lnSpc>
              <a:spcBef>
                <a:spcPts val="0"/>
              </a:spcBef>
              <a:spcAft>
                <a:spcPts val="0"/>
              </a:spcAft>
              <a:buClr>
                <a:srgbClr val="000000"/>
              </a:buClr>
              <a:buSzPts val="1600"/>
              <a:buFont typeface="Open Sans"/>
              <a:buChar char="●"/>
            </a:pPr>
            <a:r>
              <a:rPr lang="es"/>
              <a:t>For one (10)</a:t>
            </a:r>
            <a:endParaRPr b="0" i="0" sz="1600" u="none" cap="none" strike="noStrike">
              <a:solidFill>
                <a:srgbClr val="000000"/>
              </a:solidFill>
              <a:latin typeface="Open Sans"/>
              <a:ea typeface="Open Sans"/>
              <a:cs typeface="Open Sans"/>
              <a:sym typeface="Open Sans"/>
            </a:endParaRPr>
          </a:p>
        </p:txBody>
      </p:sp>
      <p:sp>
        <p:nvSpPr>
          <p:cNvPr id="134" name="Google Shape;134;p21"/>
          <p:cNvSpPr txBox="1"/>
          <p:nvPr/>
        </p:nvSpPr>
        <p:spPr>
          <a:xfrm>
            <a:off x="171750" y="2852200"/>
            <a:ext cx="3218100" cy="17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Cut cucumber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Flaten seaweed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Put rice all over the seaweed</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Put a pieces of cucumber on the rice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Roll the seaweed</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s" sz="1200">
                <a:solidFill>
                  <a:schemeClr val="dk1"/>
                </a:solidFill>
              </a:rPr>
              <a:t>Cut into small portions</a:t>
            </a:r>
            <a:endParaRPr i="0" sz="1600" u="none" cap="none" strike="noStrike">
              <a:solidFill>
                <a:srgbClr val="000000"/>
              </a:solidFill>
            </a:endParaRPr>
          </a:p>
        </p:txBody>
      </p:sp>
      <p:sp>
        <p:nvSpPr>
          <p:cNvPr id="135" name="Google Shape;135;p21"/>
          <p:cNvSpPr txBox="1"/>
          <p:nvPr/>
        </p:nvSpPr>
        <p:spPr>
          <a:xfrm>
            <a:off x="2018225" y="690850"/>
            <a:ext cx="1851600" cy="1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By Andrew Denaro</a:t>
            </a:r>
            <a:endParaRPr/>
          </a:p>
        </p:txBody>
      </p:sp>
      <p:pic>
        <p:nvPicPr>
          <p:cNvPr descr="Image result for cucumber sushi roll" id="136" name="Google Shape;136;p21"/>
          <p:cNvPicPr preferRelativeResize="0"/>
          <p:nvPr/>
        </p:nvPicPr>
        <p:blipFill rotWithShape="1">
          <a:blip r:embed="rId3">
            <a:alphaModFix/>
          </a:blip>
          <a:srcRect b="0" l="30201" r="0" t="0"/>
          <a:stretch/>
        </p:blipFill>
        <p:spPr>
          <a:xfrm>
            <a:off x="5522350" y="0"/>
            <a:ext cx="3660676" cy="5244475"/>
          </a:xfrm>
          <a:prstGeom prst="rect">
            <a:avLst/>
          </a:prstGeom>
          <a:noFill/>
          <a:ln>
            <a:noFill/>
          </a:ln>
        </p:spPr>
      </p:pic>
      <p:sp>
        <p:nvSpPr>
          <p:cNvPr id="137" name="Google Shape;137;p21">
            <a:hlinkClick action="ppaction://hlinksldjump" r:id="rId4"/>
          </p:cNvPr>
          <p:cNvSpPr txBox="1"/>
          <p:nvPr/>
        </p:nvSpPr>
        <p:spPr>
          <a:xfrm>
            <a:off x="8307950" y="4723800"/>
            <a:ext cx="725100" cy="3069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oogaloo"/>
                <a:ea typeface="Boogaloo"/>
                <a:cs typeface="Boogaloo"/>
                <a:sym typeface="Boogaloo"/>
              </a:rPr>
              <a:t>INDEX</a:t>
            </a:r>
            <a:endParaRPr>
              <a:solidFill>
                <a:srgbClr val="FFFFFF"/>
              </a:solidFill>
              <a:latin typeface="Boogaloo"/>
              <a:ea typeface="Boogaloo"/>
              <a:cs typeface="Boogaloo"/>
              <a:sym typeface="Boogaloo"/>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