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416" r:id="rId5"/>
    <p:sldId id="443" r:id="rId6"/>
    <p:sldId id="431" r:id="rId7"/>
    <p:sldId id="472" r:id="rId8"/>
    <p:sldId id="381" r:id="rId9"/>
    <p:sldId id="392" r:id="rId10"/>
    <p:sldId id="390" r:id="rId11"/>
    <p:sldId id="419" r:id="rId12"/>
    <p:sldId id="404" r:id="rId13"/>
    <p:sldId id="387" r:id="rId14"/>
    <p:sldId id="386" r:id="rId15"/>
    <p:sldId id="459" r:id="rId16"/>
    <p:sldId id="414" r:id="rId17"/>
    <p:sldId id="469" r:id="rId18"/>
    <p:sldId id="434" r:id="rId19"/>
    <p:sldId id="445" r:id="rId20"/>
    <p:sldId id="446" r:id="rId21"/>
    <p:sldId id="447" r:id="rId22"/>
    <p:sldId id="448" r:id="rId23"/>
    <p:sldId id="449" r:id="rId24"/>
    <p:sldId id="452" r:id="rId25"/>
    <p:sldId id="453" r:id="rId26"/>
    <p:sldId id="454" r:id="rId27"/>
    <p:sldId id="456" r:id="rId28"/>
    <p:sldId id="457" r:id="rId29"/>
    <p:sldId id="405" r:id="rId30"/>
    <p:sldId id="470" r:id="rId31"/>
    <p:sldId id="473" r:id="rId32"/>
  </p:sldIdLst>
  <p:sldSz cx="12192000" cy="6858000"/>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man Lida" initials="RL" lastIdx="27" clrIdx="6">
    <p:extLst/>
  </p:cmAuthor>
  <p:cmAuthor id="1" name="Paredes Adam M" initials="PAM" lastIdx="14" clrIdx="0">
    <p:extLst/>
  </p:cmAuthor>
  <p:cmAuthor id="2" name="Basile Amy" initials="BA" lastIdx="127" clrIdx="1">
    <p:extLst/>
  </p:cmAuthor>
  <p:cmAuthor id="3" name="Basile Amy" initials="BA [2]" lastIdx="23" clrIdx="2">
    <p:extLst/>
  </p:cmAuthor>
  <p:cmAuthor id="4" name="Stameshkin Anne" initials="SA" lastIdx="81" clrIdx="3">
    <p:extLst/>
  </p:cmAuthor>
  <p:cmAuthor id="5" name="Neiman Tracy" initials="NT" lastIdx="1" clrIdx="4">
    <p:extLst/>
  </p:cmAuthor>
  <p:cmAuthor id="6" name="LIDA ROMAN" initials="" lastIdx="1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FB3"/>
    <a:srgbClr val="66FFFF"/>
    <a:srgbClr val="00B1B3"/>
    <a:srgbClr val="D5702B"/>
    <a:srgbClr val="009D5F"/>
    <a:srgbClr val="007E4B"/>
    <a:srgbClr val="009999"/>
    <a:srgbClr val="595959"/>
    <a:srgbClr val="68489D"/>
    <a:srgbClr val="1D4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67" autoAdjust="0"/>
    <p:restoredTop sz="94343" autoAdjust="0"/>
  </p:normalViewPr>
  <p:slideViewPr>
    <p:cSldViewPr snapToGrid="0">
      <p:cViewPr>
        <p:scale>
          <a:sx n="97" d="100"/>
          <a:sy n="97" d="100"/>
        </p:scale>
        <p:origin x="-72" y="-3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p:scale>
          <a:sx n="75" d="100"/>
          <a:sy n="75" d="100"/>
        </p:scale>
        <p:origin x="-1854" y="-72"/>
      </p:cViewPr>
      <p:guideLst>
        <p:guide orient="horz" pos="2880"/>
        <p:guide pos="219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5402" cy="459075"/>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53256" y="0"/>
            <a:ext cx="3025402" cy="459075"/>
          </a:xfrm>
          <a:prstGeom prst="rect">
            <a:avLst/>
          </a:prstGeom>
        </p:spPr>
        <p:txBody>
          <a:bodyPr vert="horz" lIns="90416" tIns="45208" rIns="90416" bIns="45208" rtlCol="0"/>
          <a:lstStyle>
            <a:lvl1pPr algn="r">
              <a:defRPr sz="1200"/>
            </a:lvl1pPr>
          </a:lstStyle>
          <a:p>
            <a:fld id="{D309C825-FBFA-4EA6-9EBB-997256E692F3}" type="datetimeFigureOut">
              <a:rPr lang="en-US" smtClean="0"/>
              <a:t>9/27/2018</a:t>
            </a:fld>
            <a:endParaRPr lang="en-US"/>
          </a:p>
        </p:txBody>
      </p:sp>
      <p:sp>
        <p:nvSpPr>
          <p:cNvPr id="4" name="Footer Placeholder 3"/>
          <p:cNvSpPr>
            <a:spLocks noGrp="1"/>
          </p:cNvSpPr>
          <p:nvPr>
            <p:ph type="ftr" sz="quarter" idx="2"/>
          </p:nvPr>
        </p:nvSpPr>
        <p:spPr>
          <a:xfrm>
            <a:off x="2" y="8684927"/>
            <a:ext cx="3025402" cy="459075"/>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53256" y="8684927"/>
            <a:ext cx="3025402" cy="459075"/>
          </a:xfrm>
          <a:prstGeom prst="rect">
            <a:avLst/>
          </a:prstGeom>
        </p:spPr>
        <p:txBody>
          <a:bodyPr vert="horz" lIns="90416" tIns="45208" rIns="90416" bIns="45208" rtlCol="0" anchor="b"/>
          <a:lstStyle>
            <a:lvl1pPr algn="r">
              <a:defRPr sz="1200"/>
            </a:lvl1pPr>
          </a:lstStyle>
          <a:p>
            <a:fld id="{6EAE8D32-FC54-4548-8A52-07DBB12CDEB0}" type="slidenum">
              <a:rPr lang="en-US" smtClean="0"/>
              <a:t>‹#›</a:t>
            </a:fld>
            <a:endParaRPr lang="en-US"/>
          </a:p>
        </p:txBody>
      </p:sp>
    </p:spTree>
    <p:extLst>
      <p:ext uri="{BB962C8B-B14F-4D97-AF65-F5344CB8AC3E}">
        <p14:creationId xmlns:p14="http://schemas.microsoft.com/office/powerpoint/2010/main" val="15226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25402" cy="459075"/>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53256" y="0"/>
            <a:ext cx="3025402" cy="459075"/>
          </a:xfrm>
          <a:prstGeom prst="rect">
            <a:avLst/>
          </a:prstGeom>
        </p:spPr>
        <p:txBody>
          <a:bodyPr vert="horz" lIns="90416" tIns="45208" rIns="90416" bIns="45208" rtlCol="0"/>
          <a:lstStyle>
            <a:lvl1pPr algn="r">
              <a:defRPr sz="1200"/>
            </a:lvl1pPr>
          </a:lstStyle>
          <a:p>
            <a:fld id="{F6355F39-2B16-AB4B-ADFC-16AB83246DBB}" type="datetimeFigureOut">
              <a:rPr lang="en-US" smtClean="0"/>
              <a:t>9/27/2018</a:t>
            </a:fld>
            <a:endParaRPr lang="en-US"/>
          </a:p>
        </p:txBody>
      </p:sp>
      <p:sp>
        <p:nvSpPr>
          <p:cNvPr id="4" name="Slide Image Placeholder 3"/>
          <p:cNvSpPr>
            <a:spLocks noGrp="1" noRot="1" noChangeAspect="1"/>
          </p:cNvSpPr>
          <p:nvPr>
            <p:ph type="sldImg" idx="2"/>
          </p:nvPr>
        </p:nvSpPr>
        <p:spPr>
          <a:xfrm>
            <a:off x="746125" y="1143000"/>
            <a:ext cx="5487988" cy="3086100"/>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698656" y="4400239"/>
            <a:ext cx="5582926" cy="3600761"/>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684927"/>
            <a:ext cx="3025402" cy="459075"/>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953256" y="8684927"/>
            <a:ext cx="3025402" cy="459075"/>
          </a:xfrm>
          <a:prstGeom prst="rect">
            <a:avLst/>
          </a:prstGeom>
        </p:spPr>
        <p:txBody>
          <a:bodyPr vert="horz" lIns="90416" tIns="45208" rIns="90416" bIns="45208" rtlCol="0" anchor="b"/>
          <a:lstStyle>
            <a:lvl1pPr algn="r">
              <a:defRPr sz="1200"/>
            </a:lvl1pPr>
          </a:lstStyle>
          <a:p>
            <a:fld id="{1AFFAB8D-B9BF-A747-A21C-68C3DBA8194D}" type="slidenum">
              <a:rPr lang="en-US" smtClean="0"/>
              <a:t>‹#›</a:t>
            </a:fld>
            <a:endParaRPr lang="en-US"/>
          </a:p>
        </p:txBody>
      </p:sp>
    </p:spTree>
    <p:extLst>
      <p:ext uri="{BB962C8B-B14F-4D97-AF65-F5344CB8AC3E}">
        <p14:creationId xmlns:p14="http://schemas.microsoft.com/office/powerpoint/2010/main" val="10601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to Handout:</a:t>
            </a:r>
          </a:p>
          <a:p>
            <a:pPr marL="169530" indent="-169530">
              <a:buFont typeface="Arial" panose="020B0604020202020204" pitchFamily="34" charset="0"/>
              <a:buChar char="•"/>
            </a:pPr>
            <a:r>
              <a:rPr lang="en-US" dirty="0"/>
              <a:t>HS Fair Flyer</a:t>
            </a:r>
          </a:p>
          <a:p>
            <a:pPr marL="169530" indent="-169530">
              <a:buFont typeface="Arial" panose="020B0604020202020204" pitchFamily="34" charset="0"/>
              <a:buChar char="•"/>
            </a:pPr>
            <a:r>
              <a:rPr lang="en-US" dirty="0"/>
              <a:t>CTE Fair Flyer</a:t>
            </a:r>
          </a:p>
          <a:p>
            <a:pPr marL="169530" indent="-169530">
              <a:buFont typeface="Arial" panose="020B0604020202020204" pitchFamily="34" charset="0"/>
              <a:buChar char="•"/>
            </a:pPr>
            <a:r>
              <a:rPr lang="en-US" dirty="0"/>
              <a:t>Copy of slide #30: What Makes a Balanced</a:t>
            </a:r>
            <a:r>
              <a:rPr lang="en-US" baseline="0" dirty="0"/>
              <a:t> Application</a:t>
            </a:r>
            <a:endParaRPr lang="en-US" dirty="0"/>
          </a:p>
          <a:p>
            <a:pPr marL="226040" indent="-226040">
              <a:buFont typeface="Arial" panose="020B0604020202020204" pitchFamily="34" charset="0"/>
              <a:buChar char="•"/>
            </a:pPr>
            <a:r>
              <a:rPr lang="en-US" dirty="0"/>
              <a:t>Sample of HS Directory</a:t>
            </a:r>
          </a:p>
          <a:p>
            <a:pPr marL="226040" indent="-226040">
              <a:buFont typeface="Arial" panose="020B0604020202020204" pitchFamily="34" charset="0"/>
              <a:buChar char="•"/>
            </a:pPr>
            <a:r>
              <a:rPr lang="en-US" dirty="0"/>
              <a:t>Sample</a:t>
            </a:r>
            <a:r>
              <a:rPr lang="en-US" baseline="0" dirty="0"/>
              <a:t> of the Specialized High School Student Handbook</a:t>
            </a:r>
            <a:endParaRPr lang="en-US" dirty="0"/>
          </a:p>
          <a:p>
            <a:endParaRPr lang="en-US" dirty="0"/>
          </a:p>
          <a:p>
            <a:r>
              <a:rPr lang="en-US" dirty="0"/>
              <a:t>Objective:</a:t>
            </a:r>
            <a:br>
              <a:rPr lang="en-US" dirty="0"/>
            </a:br>
            <a:r>
              <a:rPr lang="en-US" dirty="0"/>
              <a:t>1. Support families in becoming familiar with </a:t>
            </a:r>
            <a:r>
              <a:rPr lang="en-US" dirty="0" err="1"/>
              <a:t>MySchools</a:t>
            </a:r>
            <a:r>
              <a:rPr lang="en-US" dirty="0"/>
              <a:t>-</a:t>
            </a:r>
            <a:r>
              <a:rPr lang="en-US" baseline="0" dirty="0"/>
              <a:t> new online HS application system</a:t>
            </a:r>
          </a:p>
          <a:p>
            <a:r>
              <a:rPr lang="en-US" baseline="0" dirty="0"/>
              <a:t>2. Help families to understand the importance of building a balanced application- build an understanding of what it means to have a mixture of Reach, Target and Likely programs</a:t>
            </a:r>
          </a:p>
          <a:p>
            <a:r>
              <a:rPr lang="en-US" baseline="0" dirty="0"/>
              <a:t>3. Families that need technology support:</a:t>
            </a:r>
          </a:p>
          <a:p>
            <a:pPr marL="169530" indent="-169530">
              <a:buFont typeface="Arial" panose="020B0604020202020204" pitchFamily="34" charset="0"/>
              <a:buChar char="•"/>
            </a:pPr>
            <a:r>
              <a:rPr lang="en-US" baseline="0" dirty="0"/>
              <a:t>Help them create a personal email account</a:t>
            </a:r>
          </a:p>
          <a:p>
            <a:pPr marL="169530" indent="-169530">
              <a:buFont typeface="Arial" panose="020B0604020202020204" pitchFamily="34" charset="0"/>
              <a:buChar char="•"/>
            </a:pPr>
            <a:r>
              <a:rPr lang="en-US" baseline="0" dirty="0"/>
              <a:t>Help them with initial log into </a:t>
            </a:r>
            <a:r>
              <a:rPr lang="en-US" baseline="0" dirty="0" err="1"/>
              <a:t>MySchools.nyc</a:t>
            </a:r>
            <a:r>
              <a:rPr lang="en-US" baseline="0" dirty="0"/>
              <a:t> (parent portal)</a:t>
            </a:r>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1</a:t>
            </a:fld>
            <a:endParaRPr lang="en-US"/>
          </a:p>
        </p:txBody>
      </p:sp>
    </p:spTree>
    <p:extLst>
      <p:ext uri="{BB962C8B-B14F-4D97-AF65-F5344CB8AC3E}">
        <p14:creationId xmlns:p14="http://schemas.microsoft.com/office/powerpoint/2010/main" val="132415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dirty="0"/>
              <a:t>How</a:t>
            </a:r>
            <a:r>
              <a:rPr lang="en-US" baseline="0" dirty="0"/>
              <a:t> are offers determined or how are students matched with programs?</a:t>
            </a:r>
          </a:p>
          <a:p>
            <a:endParaRPr lang="en-US" dirty="0"/>
          </a:p>
          <a:p>
            <a:r>
              <a:rPr lang="en-US" dirty="0"/>
              <a:t>Students receive one offer from the 12 choices on their online High School Application</a:t>
            </a:r>
          </a:p>
          <a:p>
            <a:endParaRPr lang="en-US" dirty="0"/>
          </a:p>
          <a:p>
            <a:r>
              <a:rPr lang="en-US" dirty="0"/>
              <a:t>These factors affect what offer a student receives, and student’s chances of getting an offer.</a:t>
            </a:r>
          </a:p>
          <a:p>
            <a:r>
              <a:rPr lang="en-US" dirty="0"/>
              <a:t> </a:t>
            </a:r>
          </a:p>
          <a:p>
            <a:r>
              <a:rPr lang="en-US" b="1" i="1" dirty="0"/>
              <a:t>	point to screen</a:t>
            </a:r>
          </a:p>
          <a:p>
            <a:endParaRPr lang="en-US" b="1" i="1" dirty="0"/>
          </a:p>
          <a:p>
            <a:r>
              <a:rPr lang="en-US" b="1" i="1" dirty="0"/>
              <a:t>Read headers of boxes under “Student Factors” and boxes under “Program Factors.”</a:t>
            </a:r>
            <a:endParaRPr lang="en-US" b="1" dirty="0"/>
          </a:p>
          <a:p>
            <a:endParaRPr lang="en-US" dirty="0"/>
          </a:p>
          <a:p>
            <a:r>
              <a:rPr lang="en-US" dirty="0"/>
              <a:t>For the rest of this presentation, I will teach you how to know your chances of getting an offer by categorizing programs as </a:t>
            </a:r>
            <a:r>
              <a:rPr lang="en-US" b="1" dirty="0"/>
              <a:t>Reach</a:t>
            </a:r>
            <a:r>
              <a:rPr lang="en-US" dirty="0"/>
              <a:t>, </a:t>
            </a:r>
            <a:r>
              <a:rPr lang="en-US" b="1" dirty="0"/>
              <a:t>Target</a:t>
            </a:r>
            <a:r>
              <a:rPr lang="en-US" dirty="0"/>
              <a:t>, or </a:t>
            </a:r>
            <a:r>
              <a:rPr lang="en-US" b="1" dirty="0"/>
              <a:t>Likely.</a:t>
            </a:r>
            <a:endParaRPr lang="en-US" dirty="0"/>
          </a:p>
          <a:p>
            <a:r>
              <a:rPr lang="en-US" dirty="0"/>
              <a:t> </a:t>
            </a:r>
          </a:p>
          <a:p>
            <a:r>
              <a:rPr lang="en-US" b="1" dirty="0"/>
              <a:t>Reach</a:t>
            </a:r>
            <a:r>
              <a:rPr lang="en-US" dirty="0"/>
              <a:t> program means you have a lower chance of getting an offer.</a:t>
            </a:r>
          </a:p>
          <a:p>
            <a:endParaRPr lang="en-US" b="1" dirty="0"/>
          </a:p>
          <a:p>
            <a:r>
              <a:rPr lang="en-US" b="1" dirty="0"/>
              <a:t>Target</a:t>
            </a:r>
            <a:r>
              <a:rPr lang="en-US" dirty="0"/>
              <a:t> program means you have an average chance of getting an offer.</a:t>
            </a:r>
          </a:p>
          <a:p>
            <a:endParaRPr lang="en-US" b="1" dirty="0"/>
          </a:p>
          <a:p>
            <a:r>
              <a:rPr lang="en-US" b="1" dirty="0"/>
              <a:t>Likely</a:t>
            </a:r>
            <a:r>
              <a:rPr lang="en-US" dirty="0"/>
              <a:t> program means you have a higher chance of getting an offer.</a:t>
            </a:r>
          </a:p>
          <a:p>
            <a:endParaRPr lang="en-US" b="0" dirty="0"/>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10</a:t>
            </a:fld>
            <a:endParaRPr lang="en-US" dirty="0"/>
          </a:p>
        </p:txBody>
      </p:sp>
    </p:spTree>
    <p:extLst>
      <p:ext uri="{BB962C8B-B14F-4D97-AF65-F5344CB8AC3E}">
        <p14:creationId xmlns:p14="http://schemas.microsoft.com/office/powerpoint/2010/main" val="2955491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b="1" i="1" dirty="0"/>
              <a:t>Read bullets </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11</a:t>
            </a:fld>
            <a:endParaRPr lang="en-US" dirty="0"/>
          </a:p>
        </p:txBody>
      </p:sp>
    </p:spTree>
    <p:extLst>
      <p:ext uri="{BB962C8B-B14F-4D97-AF65-F5344CB8AC3E}">
        <p14:creationId xmlns:p14="http://schemas.microsoft.com/office/powerpoint/2010/main" val="3970174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239713"/>
            <a:ext cx="5667375" cy="3187700"/>
          </a:xfrm>
        </p:spPr>
      </p:sp>
      <p:sp>
        <p:nvSpPr>
          <p:cNvPr id="3" name="Notes Placeholder 2"/>
          <p:cNvSpPr>
            <a:spLocks noGrp="1"/>
          </p:cNvSpPr>
          <p:nvPr>
            <p:ph type="body" idx="1"/>
          </p:nvPr>
        </p:nvSpPr>
        <p:spPr>
          <a:xfrm>
            <a:off x="276599" y="3545061"/>
            <a:ext cx="6554694" cy="5139867"/>
          </a:xfrm>
        </p:spPr>
        <p:txBody>
          <a:bodyPr/>
          <a:lstStyle/>
          <a:p>
            <a:pPr defTabSz="904026">
              <a:defRPr/>
            </a:pPr>
            <a:r>
              <a:rPr lang="en-US" b="1" dirty="0"/>
              <a:t>Handout this slide</a:t>
            </a:r>
          </a:p>
          <a:p>
            <a:pPr defTabSz="904026">
              <a:defRPr/>
            </a:pPr>
            <a:r>
              <a:rPr lang="en-US" dirty="0"/>
              <a:t>This is your crib sheet.</a:t>
            </a:r>
          </a:p>
          <a:p>
            <a:pPr defTabSz="904026">
              <a:defRPr/>
            </a:pPr>
            <a:r>
              <a:rPr lang="en-US" dirty="0"/>
              <a:t>A Good Application will lead to an offer at the end of Round 1. This table will help explain what that means.  </a:t>
            </a:r>
          </a:p>
          <a:p>
            <a:pPr defTabSz="904026">
              <a:defRPr/>
            </a:pPr>
            <a:endParaRPr lang="en-US" dirty="0"/>
          </a:p>
          <a:p>
            <a:pPr marL="175853" indent="-175853" defTabSz="904026">
              <a:buFont typeface="Arial" panose="020B0604020202020204" pitchFamily="34" charset="0"/>
              <a:buChar char="•"/>
              <a:defRPr/>
            </a:pPr>
            <a:r>
              <a:rPr lang="en-US" dirty="0"/>
              <a:t>When you’ve identified a program of interest, then determine if that program is a Reach, Target, or Likely for your child:</a:t>
            </a:r>
          </a:p>
          <a:p>
            <a:pPr defTabSz="904026">
              <a:defRPr/>
            </a:pPr>
            <a:r>
              <a:rPr lang="en-US" b="1" i="1" dirty="0"/>
              <a:t>	</a:t>
            </a:r>
          </a:p>
          <a:p>
            <a:pPr marL="175853" indent="-175853" defTabSz="904026">
              <a:buFont typeface="Arial" panose="020B0604020202020204" pitchFamily="34" charset="0"/>
              <a:buChar char="•"/>
              <a:defRPr/>
            </a:pPr>
            <a:r>
              <a:rPr lang="en-US" dirty="0"/>
              <a:t>A reach program is a lower chance of getting an offer….</a:t>
            </a:r>
            <a:r>
              <a:rPr lang="en-US" b="1" i="1" dirty="0"/>
              <a:t> [read slide</a:t>
            </a:r>
            <a:r>
              <a:rPr lang="en-US" b="1" i="1" baseline="0" dirty="0"/>
              <a:t> and pay attention to the ORs]</a:t>
            </a:r>
            <a:endParaRPr lang="en-US" b="1" dirty="0"/>
          </a:p>
          <a:p>
            <a:pPr defTabSz="904026">
              <a:defRPr/>
            </a:pPr>
            <a:endParaRPr lang="en-US" dirty="0"/>
          </a:p>
          <a:p>
            <a:pPr marL="175853" indent="-175853" defTabSz="904026">
              <a:buFont typeface="Arial" panose="020B0604020202020204" pitchFamily="34" charset="0"/>
              <a:buChar char="•"/>
              <a:defRPr/>
            </a:pPr>
            <a:r>
              <a:rPr lang="en-US" dirty="0"/>
              <a:t>A target program is an average chance of getting an offer… </a:t>
            </a:r>
            <a:r>
              <a:rPr lang="en-US" b="1" i="1" dirty="0"/>
              <a:t>[read slide</a:t>
            </a:r>
            <a:r>
              <a:rPr lang="en-US" b="1" i="1" baseline="0" dirty="0"/>
              <a:t> and pay attention to the ORs]</a:t>
            </a:r>
            <a:endParaRPr lang="en-US" dirty="0"/>
          </a:p>
          <a:p>
            <a:pPr defTabSz="904026">
              <a:defRPr/>
            </a:pPr>
            <a:endParaRPr lang="en-US" dirty="0"/>
          </a:p>
          <a:p>
            <a:pPr marL="175853" indent="-175853" defTabSz="904026">
              <a:buFont typeface="Arial" panose="020B0604020202020204" pitchFamily="34" charset="0"/>
              <a:buChar char="•"/>
              <a:defRPr/>
            </a:pPr>
            <a:r>
              <a:rPr lang="en-US" dirty="0"/>
              <a:t>A likely program is a higher chance of getting an offer…</a:t>
            </a:r>
            <a:r>
              <a:rPr lang="en-US" b="1" i="1" dirty="0"/>
              <a:t>[read slide</a:t>
            </a:r>
            <a:r>
              <a:rPr lang="en-US" b="1" i="1" baseline="0" dirty="0"/>
              <a:t> and pay attention to the AND </a:t>
            </a:r>
            <a:r>
              <a:rPr lang="en-US" b="1" i="1" baseline="0" dirty="0" err="1"/>
              <a:t>and</a:t>
            </a:r>
            <a:r>
              <a:rPr lang="en-US" b="1" i="1" baseline="0" dirty="0"/>
              <a:t> OR]</a:t>
            </a:r>
            <a:endParaRPr lang="en-US" dirty="0"/>
          </a:p>
          <a:p>
            <a:pPr defTabSz="904026">
              <a:defRPr/>
            </a:pPr>
            <a:endParaRPr lang="en-US" dirty="0"/>
          </a:p>
          <a:p>
            <a:pPr marL="169530" indent="-169530" defTabSz="871518">
              <a:buFont typeface="Arial" panose="020B0604020202020204" pitchFamily="34" charset="0"/>
              <a:buChar char="•"/>
              <a:defRPr/>
            </a:pPr>
            <a:r>
              <a:rPr lang="en-US" dirty="0"/>
              <a:t>Some students have guaranteed programs! You have to choose your guaranteed programs as one of your 12 choices to be considered!   </a:t>
            </a:r>
          </a:p>
          <a:p>
            <a:pPr marL="621609" lvl="1" indent="-169530" defTabSz="871518">
              <a:buFont typeface="Arial" panose="020B0604020202020204" pitchFamily="34" charset="0"/>
              <a:buChar char="•"/>
              <a:defRPr/>
            </a:pPr>
            <a:r>
              <a:rPr lang="en-US" dirty="0"/>
              <a:t>These programs are continuing 6-12 schools, or zoned guarantee programs that are based on address. </a:t>
            </a:r>
          </a:p>
          <a:p>
            <a:pPr marL="621609" lvl="1" indent="-169530" defTabSz="871518">
              <a:buFont typeface="Arial" panose="020B0604020202020204" pitchFamily="34" charset="0"/>
              <a:buChar char="•"/>
              <a:defRPr/>
            </a:pPr>
            <a:r>
              <a:rPr lang="en-US" dirty="0"/>
              <a:t>Check the Application to see if you have a guaranteed program. </a:t>
            </a:r>
          </a:p>
          <a:p>
            <a:pPr marL="169530" indent="-169530" defTabSz="871518">
              <a:buFont typeface="Arial" panose="020B0604020202020204" pitchFamily="34" charset="0"/>
              <a:buChar char="•"/>
              <a:defRPr/>
            </a:pPr>
            <a:r>
              <a:rPr lang="en-US" dirty="0"/>
              <a:t>Remember, your goal is for your child to have an offer in Round 1. If you are going to include “reach” programs on your Application, it’s important that you also include “target” programs and “likely” programs. This is what we mean by a Balanced Application.  </a:t>
            </a:r>
          </a:p>
        </p:txBody>
      </p:sp>
      <p:sp>
        <p:nvSpPr>
          <p:cNvPr id="4" name="Slide Number Placeholder 3"/>
          <p:cNvSpPr>
            <a:spLocks noGrp="1"/>
          </p:cNvSpPr>
          <p:nvPr>
            <p:ph type="sldNum" sz="quarter" idx="10"/>
          </p:nvPr>
        </p:nvSpPr>
        <p:spPr/>
        <p:txBody>
          <a:bodyPr/>
          <a:lstStyle/>
          <a:p>
            <a:fld id="{1AFFAB8D-B9BF-A747-A21C-68C3DBA8194D}" type="slidenum">
              <a:rPr lang="en-US" smtClean="0"/>
              <a:t>12</a:t>
            </a:fld>
            <a:endParaRPr lang="en-US" dirty="0"/>
          </a:p>
        </p:txBody>
      </p:sp>
    </p:spTree>
    <p:extLst>
      <p:ext uri="{BB962C8B-B14F-4D97-AF65-F5344CB8AC3E}">
        <p14:creationId xmlns:p14="http://schemas.microsoft.com/office/powerpoint/2010/main" val="304752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b="1" i="1" dirty="0"/>
              <a:t>**animation**</a:t>
            </a:r>
          </a:p>
          <a:p>
            <a:endParaRPr lang="en-US" altLang="en-US" dirty="0">
              <a:ea typeface="ＭＳ Ｐゴシック" pitchFamily="34" charset="-128"/>
            </a:endParaRPr>
          </a:p>
          <a:p>
            <a:r>
              <a:rPr lang="en-US" altLang="en-US" dirty="0">
                <a:ea typeface="ＭＳ Ｐゴシック" pitchFamily="34" charset="-128"/>
              </a:rPr>
              <a:t>Let’s look at an example of a student’s application after the families has evaluated Reach, Target or Likely for all of them. Let’s also look at the student’s academics.</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walk them through what’s on the screen</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Now, turn and talk and answer the question: Did this student receive an offer of choice in Round 1?</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give them time to discuss, then ask them to shout out. Click to bring up the Yes.</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Great!  Now, clap</a:t>
            </a:r>
            <a:r>
              <a:rPr lang="en-US" altLang="en-US" baseline="0" dirty="0">
                <a:ea typeface="ＭＳ Ｐゴシック" pitchFamily="34" charset="-128"/>
              </a:rPr>
              <a:t> your hands if you discussed:</a:t>
            </a:r>
          </a:p>
          <a:p>
            <a:r>
              <a:rPr lang="en-US" altLang="en-US" b="1" i="1" dirty="0">
                <a:ea typeface="ＭＳ Ｐゴシック" pitchFamily="34" charset="-128"/>
              </a:rPr>
              <a:t>	Click to animate each one</a:t>
            </a:r>
          </a:p>
          <a:p>
            <a:endParaRPr lang="en-US" altLang="en-US" baseline="0" dirty="0">
              <a:ea typeface="ＭＳ Ｐゴシック" pitchFamily="34" charset="-128"/>
            </a:endParaRPr>
          </a:p>
          <a:p>
            <a:r>
              <a:rPr lang="en-US" altLang="en-US" baseline="0" dirty="0">
                <a:ea typeface="ＭＳ Ｐゴシック" pitchFamily="34" charset="-128"/>
              </a:rPr>
              <a:t>If you do not put or have a guarantee match, then your last option should be a </a:t>
            </a:r>
            <a:r>
              <a:rPr lang="en-US" altLang="en-US" b="1" baseline="0" dirty="0">
                <a:ea typeface="ＭＳ Ｐゴシック" pitchFamily="34" charset="-128"/>
              </a:rPr>
              <a:t>likely.</a:t>
            </a:r>
            <a:endParaRPr lang="en-US" altLang="en-US" b="1"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13</a:t>
            </a:fld>
            <a:endParaRPr lang="en-US" dirty="0"/>
          </a:p>
        </p:txBody>
      </p:sp>
    </p:spTree>
    <p:extLst>
      <p:ext uri="{BB962C8B-B14F-4D97-AF65-F5344CB8AC3E}">
        <p14:creationId xmlns:p14="http://schemas.microsoft.com/office/powerpoint/2010/main" val="141567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b="1" i="1" dirty="0"/>
              <a:t>**animation**</a:t>
            </a:r>
          </a:p>
          <a:p>
            <a:endParaRPr lang="en-US" altLang="en-US" dirty="0">
              <a:ea typeface="ＭＳ Ｐゴシック" pitchFamily="34" charset="-128"/>
            </a:endParaRPr>
          </a:p>
          <a:p>
            <a:r>
              <a:rPr lang="en-US" altLang="en-US" dirty="0">
                <a:ea typeface="ＭＳ Ｐゴシック" pitchFamily="34" charset="-128"/>
              </a:rPr>
              <a:t>Let’s look at another example of a student’s application after the family has evaluated Reach, Target or Likely for all of them. Let’s also look at the student’s academics.</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walk them through what’s on the screen</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Now, turn and talk and answer the question: Did this student receive an offer of choice in Round 1?</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give them time to discuss, then ask them to shout out. Click to bring up the No.</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Great! Now, clap your hands if you discussed:</a:t>
            </a:r>
          </a:p>
          <a:p>
            <a:r>
              <a:rPr lang="en-US" altLang="en-US" b="1" i="1" dirty="0">
                <a:ea typeface="ＭＳ Ｐゴシック" pitchFamily="34" charset="-128"/>
              </a:rPr>
              <a:t>	Click to animate each one</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14</a:t>
            </a:fld>
            <a:endParaRPr lang="en-US" dirty="0"/>
          </a:p>
        </p:txBody>
      </p:sp>
    </p:spTree>
    <p:extLst>
      <p:ext uri="{BB962C8B-B14F-4D97-AF65-F5344CB8AC3E}">
        <p14:creationId xmlns:p14="http://schemas.microsoft.com/office/powerpoint/2010/main" val="3434270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b="1" i="1" dirty="0"/>
              <a:t>**animation**</a:t>
            </a:r>
          </a:p>
          <a:p>
            <a:endParaRPr lang="en-US" altLang="en-US" dirty="0">
              <a:ea typeface="ＭＳ Ｐゴシック" pitchFamily="34" charset="-128"/>
            </a:endParaRPr>
          </a:p>
          <a:p>
            <a:r>
              <a:rPr lang="en-US" altLang="en-US" dirty="0">
                <a:ea typeface="ＭＳ Ｐゴシック" pitchFamily="34" charset="-128"/>
              </a:rPr>
              <a:t>Let’s look at another example of a student’s application after the family has evaluated Reach, Target or Likely for all of them. Let’s also look at the student’s academics.</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walk them through what’s on the screen</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Now, turn and talk and answer the question: Did this student receive an offer of choice in Round 1?</a:t>
            </a:r>
          </a:p>
          <a:p>
            <a:endParaRPr lang="en-US" altLang="en-US" dirty="0">
              <a:ea typeface="ＭＳ Ｐゴシック" pitchFamily="34" charset="-128"/>
            </a:endParaRPr>
          </a:p>
          <a:p>
            <a:r>
              <a:rPr lang="en-US" altLang="en-US" dirty="0">
                <a:ea typeface="ＭＳ Ｐゴシック" pitchFamily="34" charset="-128"/>
              </a:rPr>
              <a:t>	</a:t>
            </a:r>
            <a:r>
              <a:rPr lang="en-US" altLang="en-US" b="1" i="1" dirty="0">
                <a:ea typeface="ＭＳ Ｐゴシック" pitchFamily="34" charset="-128"/>
              </a:rPr>
              <a:t>give them time to discuss, then ask them to shout out. Click to bring up the No.</a:t>
            </a:r>
            <a:endParaRPr lang="en-US" altLang="en-US" dirty="0">
              <a:ea typeface="ＭＳ Ｐゴシック" pitchFamily="34" charset="-128"/>
            </a:endParaRPr>
          </a:p>
          <a:p>
            <a:endParaRPr lang="en-US" altLang="en-US" dirty="0">
              <a:ea typeface="ＭＳ Ｐゴシック" pitchFamily="34" charset="-128"/>
            </a:endParaRPr>
          </a:p>
          <a:p>
            <a:r>
              <a:rPr lang="en-US" altLang="en-US" dirty="0">
                <a:ea typeface="ＭＳ Ｐゴシック" pitchFamily="34" charset="-128"/>
              </a:rPr>
              <a:t>Great! Now, clap your hands if you discussed:</a:t>
            </a:r>
          </a:p>
          <a:p>
            <a:r>
              <a:rPr lang="en-US" altLang="en-US" b="1" i="1" dirty="0">
                <a:ea typeface="ＭＳ Ｐゴシック" pitchFamily="34" charset="-128"/>
              </a:rPr>
              <a:t>	Click to animate each one</a:t>
            </a: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15</a:t>
            </a:fld>
            <a:endParaRPr lang="en-US" dirty="0"/>
          </a:p>
        </p:txBody>
      </p:sp>
    </p:spTree>
    <p:extLst>
      <p:ext uri="{BB962C8B-B14F-4D97-AF65-F5344CB8AC3E}">
        <p14:creationId xmlns:p14="http://schemas.microsoft.com/office/powerpoint/2010/main" val="3434270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400" y="220663"/>
            <a:ext cx="4073525" cy="2290762"/>
          </a:xfrm>
        </p:spPr>
      </p:sp>
      <p:sp>
        <p:nvSpPr>
          <p:cNvPr id="3" name="Notes Placeholder 2"/>
          <p:cNvSpPr>
            <a:spLocks noGrp="1"/>
          </p:cNvSpPr>
          <p:nvPr>
            <p:ph type="body" idx="1"/>
          </p:nvPr>
        </p:nvSpPr>
        <p:spPr>
          <a:xfrm>
            <a:off x="667564" y="2611377"/>
            <a:ext cx="5582926" cy="6073550"/>
          </a:xfrm>
        </p:spPr>
        <p:txBody>
          <a:bodyPr/>
          <a:lstStyle/>
          <a:p>
            <a:r>
              <a:rPr lang="en-US" dirty="0"/>
              <a:t>This year the NYCDOE has upgraded the admissions </a:t>
            </a:r>
            <a:r>
              <a:rPr lang="en-US" baseline="0" dirty="0"/>
              <a:t>system so that parents can register for the Specialized High Schools and submit a High School Application online.</a:t>
            </a:r>
          </a:p>
          <a:p>
            <a:endParaRPr lang="en-US" baseline="0" dirty="0"/>
          </a:p>
          <a:p>
            <a:r>
              <a:rPr lang="en-US" dirty="0"/>
              <a:t>Parents</a:t>
            </a:r>
            <a:r>
              <a:rPr lang="en-US" baseline="0" dirty="0"/>
              <a:t> </a:t>
            </a:r>
            <a:r>
              <a:rPr lang="en-US" dirty="0"/>
              <a:t>will need their student’s OSIS ID and an Account Creation Code to log in. You</a:t>
            </a:r>
            <a:r>
              <a:rPr lang="en-US" baseline="0" dirty="0"/>
              <a:t> will receive the Account Creation Code in the mail.  If you don’t receive it, I can get the code for you.  </a:t>
            </a:r>
            <a:endParaRPr lang="en-US" dirty="0"/>
          </a:p>
          <a:p>
            <a:r>
              <a:rPr lang="en-US" dirty="0"/>
              <a:t> </a:t>
            </a:r>
          </a:p>
          <a:p>
            <a:r>
              <a:rPr lang="en-US" b="1" i="1" dirty="0"/>
              <a:t>For public schools (DOE and Charter)</a:t>
            </a:r>
          </a:p>
          <a:p>
            <a:pPr marL="221331" lvl="1"/>
            <a:r>
              <a:rPr lang="en-US" dirty="0"/>
              <a:t>When you log-in,</a:t>
            </a:r>
            <a:r>
              <a:rPr lang="en-US" baseline="0" dirty="0"/>
              <a:t> you will see your child’s </a:t>
            </a:r>
            <a:r>
              <a:rPr lang="en-US" dirty="0"/>
              <a:t>information and 7</a:t>
            </a:r>
            <a:r>
              <a:rPr lang="en-US" baseline="30000" dirty="0"/>
              <a:t>th</a:t>
            </a:r>
            <a:r>
              <a:rPr lang="en-US" dirty="0"/>
              <a:t> grade academic record (grades, test scores, attendance and punctuality). If you</a:t>
            </a:r>
            <a:r>
              <a:rPr lang="en-US" baseline="0" dirty="0"/>
              <a:t> don’t see test scores immediately, just wait until they are released later this fall.  Grades will be released</a:t>
            </a:r>
            <a:r>
              <a:rPr lang="en-US" dirty="0"/>
              <a:t> at that time.</a:t>
            </a:r>
          </a:p>
          <a:p>
            <a:pPr marL="221331" lvl="1"/>
            <a:r>
              <a:rPr lang="en-US" dirty="0"/>
              <a:t>Review that all information is correct. If anything is inaccurate, please tell me immediately. </a:t>
            </a:r>
          </a:p>
          <a:p>
            <a:r>
              <a:rPr lang="en-US" dirty="0"/>
              <a:t> </a:t>
            </a:r>
          </a:p>
          <a:p>
            <a:r>
              <a:rPr lang="en-US" b="1" i="1" dirty="0"/>
              <a:t>For non-public schools (private and parochial)</a:t>
            </a:r>
          </a:p>
          <a:p>
            <a:pPr marL="221331" lvl="1"/>
            <a:r>
              <a:rPr lang="en-US" dirty="0"/>
              <a:t>I will have to add your child’s information and 7th grade academic record (grades, test scores, attendance and punctuality)</a:t>
            </a:r>
            <a:r>
              <a:rPr lang="en-US" baseline="0" dirty="0"/>
              <a:t> to the system.  Once I do that, I can give you the student ID (called an OSIS) and the Account Creation Code so that you can access directly.</a:t>
            </a:r>
            <a:endParaRPr lang="en-US" dirty="0"/>
          </a:p>
          <a:p>
            <a:endParaRPr lang="en-US" dirty="0"/>
          </a:p>
          <a:p>
            <a:r>
              <a:rPr lang="en-US" b="1" i="1" dirty="0"/>
              <a:t>For all schools</a:t>
            </a:r>
          </a:p>
          <a:p>
            <a:r>
              <a:rPr lang="en-US" dirty="0"/>
              <a:t>You will complete the High School Application online</a:t>
            </a:r>
            <a:r>
              <a:rPr lang="en-US" baseline="0" dirty="0"/>
              <a:t> by selecting</a:t>
            </a:r>
            <a:r>
              <a:rPr lang="en-US" dirty="0"/>
              <a:t> 12 program choices in order of preference starting with your top choice. You’ll submit your completed application online by December 3. </a:t>
            </a:r>
          </a:p>
          <a:p>
            <a:endParaRPr lang="en-US" dirty="0"/>
          </a:p>
          <a:p>
            <a:r>
              <a:rPr lang="en-US" dirty="0"/>
              <a:t>For Families that do not have access</a:t>
            </a:r>
            <a:r>
              <a:rPr lang="en-US" baseline="0" dirty="0"/>
              <a:t> to technology, I can provide you with a paper worksheet in early October that you will return to me by December 3.</a:t>
            </a:r>
          </a:p>
          <a:p>
            <a:endParaRPr lang="en-US" baseline="0" dirty="0"/>
          </a:p>
          <a:p>
            <a:r>
              <a:rPr lang="en-US" baseline="0" dirty="0"/>
              <a:t>You can use the High School resources to find schools. These resources include,</a:t>
            </a:r>
          </a:p>
          <a:p>
            <a:r>
              <a:rPr lang="en-US" baseline="0" dirty="0"/>
              <a:t>The High School Directory</a:t>
            </a:r>
          </a:p>
          <a:p>
            <a:r>
              <a:rPr lang="en-US" baseline="0" dirty="0"/>
              <a:t>The Specialized High School Admissions Handbook</a:t>
            </a:r>
          </a:p>
          <a:p>
            <a:r>
              <a:rPr lang="en-US" baseline="0" dirty="0"/>
              <a:t>Me- your School Counselor</a:t>
            </a:r>
            <a:endParaRPr lang="en-US" dirty="0"/>
          </a:p>
          <a:p>
            <a:endParaRPr lang="en-US" b="1" i="1" dirty="0"/>
          </a:p>
        </p:txBody>
      </p:sp>
      <p:sp>
        <p:nvSpPr>
          <p:cNvPr id="4" name="Slide Number Placeholder 3"/>
          <p:cNvSpPr>
            <a:spLocks noGrp="1"/>
          </p:cNvSpPr>
          <p:nvPr>
            <p:ph type="sldNum" sz="quarter" idx="10"/>
          </p:nvPr>
        </p:nvSpPr>
        <p:spPr/>
        <p:txBody>
          <a:bodyPr/>
          <a:lstStyle/>
          <a:p>
            <a:fld id="{1AFFAB8D-B9BF-A747-A21C-68C3DBA8194D}" type="slidenum">
              <a:rPr lang="en-US" smtClean="0"/>
              <a:t>16</a:t>
            </a:fld>
            <a:endParaRPr lang="en-US" dirty="0"/>
          </a:p>
        </p:txBody>
      </p:sp>
    </p:spTree>
    <p:extLst>
      <p:ext uri="{BB962C8B-B14F-4D97-AF65-F5344CB8AC3E}">
        <p14:creationId xmlns:p14="http://schemas.microsoft.com/office/powerpoint/2010/main" val="911594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dirty="0"/>
              <a:t>You</a:t>
            </a:r>
            <a:r>
              <a:rPr lang="en-US" baseline="0" dirty="0"/>
              <a:t> can continue to</a:t>
            </a:r>
            <a:r>
              <a:rPr lang="en-US" b="1" dirty="0"/>
              <a:t> research</a:t>
            </a:r>
            <a:r>
              <a:rPr lang="en-US" b="1" baseline="0" dirty="0"/>
              <a:t> </a:t>
            </a:r>
            <a:r>
              <a:rPr lang="en-US" dirty="0"/>
              <a:t>with this book, the NYC High School Directory.  The school information is also in  </a:t>
            </a:r>
            <a:r>
              <a:rPr lang="en-US" b="1" dirty="0"/>
              <a:t>NYC School Finder</a:t>
            </a:r>
            <a:r>
              <a:rPr lang="en-US" dirty="0"/>
              <a:t>. If you haven’t done so already, take out your phone and go to schoolfinder.nyc.gov to have the Directory on your phone!  </a:t>
            </a:r>
          </a:p>
          <a:p>
            <a:endParaRPr lang="en-US" dirty="0"/>
          </a:p>
          <a:p>
            <a:r>
              <a:rPr lang="en-US" dirty="0"/>
              <a:t>You can find information</a:t>
            </a:r>
            <a:r>
              <a:rPr lang="en-US" baseline="0" dirty="0"/>
              <a:t> on all the DOE high schools in NYC in this book. </a:t>
            </a:r>
            <a:r>
              <a:rPr lang="en-US" dirty="0"/>
              <a:t>I will show what</a:t>
            </a:r>
            <a:r>
              <a:rPr lang="en-US" baseline="0" dirty="0"/>
              <a:t> information you should be looking at in this book.  </a:t>
            </a:r>
            <a:endParaRPr lang="en-US" dirty="0"/>
          </a:p>
          <a:p>
            <a:endParaRPr lang="en-US" dirty="0"/>
          </a:p>
          <a:p>
            <a:r>
              <a:rPr lang="en-US" dirty="0"/>
              <a:t>You should start learning about programs in the Directory and find 20-30 that interest, then keep exploring and visiting schools to decide which 12 programs to write on the Application. Go to schools.nyc.gov/high</a:t>
            </a:r>
            <a:r>
              <a:rPr lang="en-US" baseline="0" dirty="0"/>
              <a:t> and scroll to the bottom of the page to access the calendar.</a:t>
            </a:r>
            <a:endParaRPr lang="en-US" dirty="0"/>
          </a:p>
          <a:p>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17</a:t>
            </a:fld>
            <a:endParaRPr lang="en-US" dirty="0"/>
          </a:p>
        </p:txBody>
      </p:sp>
    </p:spTree>
    <p:extLst>
      <p:ext uri="{BB962C8B-B14F-4D97-AF65-F5344CB8AC3E}">
        <p14:creationId xmlns:p14="http://schemas.microsoft.com/office/powerpoint/2010/main" val="626610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dirty="0"/>
              <a:t>Screenshot</a:t>
            </a:r>
            <a:r>
              <a:rPr lang="en-US" baseline="0" dirty="0"/>
              <a:t> of searching by subway line</a:t>
            </a:r>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18</a:t>
            </a:fld>
            <a:endParaRPr lang="en-US" dirty="0"/>
          </a:p>
        </p:txBody>
      </p:sp>
    </p:spTree>
    <p:extLst>
      <p:ext uri="{BB962C8B-B14F-4D97-AF65-F5344CB8AC3E}">
        <p14:creationId xmlns:p14="http://schemas.microsoft.com/office/powerpoint/2010/main" val="366256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dirty="0"/>
              <a:t>Screenshot</a:t>
            </a:r>
            <a:r>
              <a:rPr lang="en-US" baseline="0" dirty="0"/>
              <a:t> of searching by subway line</a:t>
            </a:r>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19</a:t>
            </a:fld>
            <a:endParaRPr lang="en-US" dirty="0"/>
          </a:p>
        </p:txBody>
      </p:sp>
    </p:spTree>
    <p:extLst>
      <p:ext uri="{BB962C8B-B14F-4D97-AF65-F5344CB8AC3E}">
        <p14:creationId xmlns:p14="http://schemas.microsoft.com/office/powerpoint/2010/main" val="2595581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52625" y="168275"/>
            <a:ext cx="3076575" cy="1730375"/>
          </a:xfrm>
        </p:spPr>
      </p:sp>
      <p:sp>
        <p:nvSpPr>
          <p:cNvPr id="3" name="Notes Placeholder 2"/>
          <p:cNvSpPr>
            <a:spLocks noGrp="1"/>
          </p:cNvSpPr>
          <p:nvPr>
            <p:ph type="body" idx="1"/>
          </p:nvPr>
        </p:nvSpPr>
        <p:spPr>
          <a:xfrm>
            <a:off x="234351" y="1898754"/>
            <a:ext cx="6512359" cy="7095344"/>
          </a:xfrm>
        </p:spPr>
        <p:txBody>
          <a:bodyPr/>
          <a:lstStyle/>
          <a:p>
            <a:r>
              <a:rPr lang="en-US" dirty="0"/>
              <a:t>There are two paths that students may take to receive a high school offer.</a:t>
            </a:r>
          </a:p>
          <a:p>
            <a:r>
              <a:rPr lang="en-US" dirty="0"/>
              <a:t> </a:t>
            </a:r>
          </a:p>
          <a:p>
            <a:r>
              <a:rPr lang="en-US" dirty="0"/>
              <a:t>The first is the High School Application (</a:t>
            </a:r>
            <a:r>
              <a:rPr lang="en-US" i="1" dirty="0"/>
              <a:t>point to left of screen</a:t>
            </a:r>
            <a:r>
              <a:rPr lang="en-US" dirty="0"/>
              <a:t>), which is used to apply to over 700 programs at over 400 high schools. You can submit your application online in MySchools. You and your child  choose 12 programs you’d like to apply to</a:t>
            </a:r>
            <a:r>
              <a:rPr lang="en-US" baseline="0" dirty="0"/>
              <a:t> by December 3. I can give you a paper worksheet  in early October if you can’t access online</a:t>
            </a:r>
            <a:r>
              <a:rPr lang="en-US" dirty="0"/>
              <a:t>. You will give that worksheet</a:t>
            </a:r>
            <a:r>
              <a:rPr lang="en-US" baseline="0" dirty="0"/>
              <a:t> </a:t>
            </a:r>
            <a:r>
              <a:rPr lang="en-US" dirty="0"/>
              <a:t>back to me by December 3rd. Every eighth-grade student must complete a High School Application.</a:t>
            </a:r>
          </a:p>
          <a:p>
            <a:r>
              <a:rPr lang="en-US" dirty="0"/>
              <a:t> </a:t>
            </a:r>
          </a:p>
          <a:p>
            <a:r>
              <a:rPr lang="en-US" dirty="0"/>
              <a:t>The optional, second path is for the Specialized High Schools (</a:t>
            </a:r>
            <a:r>
              <a:rPr lang="en-US" i="1" dirty="0"/>
              <a:t>point to right of screen</a:t>
            </a:r>
            <a:r>
              <a:rPr lang="en-US" dirty="0"/>
              <a:t>). There are nine specialized schools: eight of them take top-scoring students on the Specialized High School Admissions Test (called the SHSAT). The ninth, LaGuardia requires an audition and also looks at academics. Last year, over 28,000 students took the SHSAT for around 5,000 seats at the specialized testing schools. [Make mention here of students who at your school who typically receive an offer to a Specialized High School]</a:t>
            </a:r>
          </a:p>
          <a:p>
            <a:r>
              <a:rPr lang="en-US" dirty="0"/>
              <a:t> </a:t>
            </a:r>
          </a:p>
          <a:p>
            <a:r>
              <a:rPr lang="en-US" dirty="0"/>
              <a:t>If you are interested in any of the specialized schools, please register</a:t>
            </a:r>
            <a:r>
              <a:rPr lang="en-US" baseline="0" dirty="0"/>
              <a:t> for the SHSAT or the LaGuardia studio auditions by October 11 in MySchools! If applicable to your student, please review any accommodations. </a:t>
            </a:r>
            <a:r>
              <a:rPr lang="en-US" dirty="0"/>
              <a:t>Students receive a test or audition ticket by</a:t>
            </a:r>
            <a:r>
              <a:rPr lang="en-US" baseline="0" dirty="0"/>
              <a:t> </a:t>
            </a:r>
            <a:r>
              <a:rPr lang="en-US" dirty="0"/>
              <a:t>mid-October. You can print it out online or I can</a:t>
            </a:r>
            <a:r>
              <a:rPr lang="en-US" baseline="0" dirty="0"/>
              <a:t> print for you. </a:t>
            </a:r>
            <a:r>
              <a:rPr lang="en-US" dirty="0"/>
              <a:t>Your child then takes the SHSAT and/or auditions during the fall. Taking the test or auditioning means your child has applied. On the SHSAT, students rank the testing Specialized Schools in their order of preference. </a:t>
            </a:r>
          </a:p>
          <a:p>
            <a:r>
              <a:rPr lang="en-US" dirty="0"/>
              <a:t> </a:t>
            </a:r>
          </a:p>
          <a:p>
            <a:r>
              <a:rPr lang="en-US" dirty="0"/>
              <a:t>In March, the DOE will mail home the letters that tells you your</a:t>
            </a:r>
            <a:r>
              <a:rPr lang="en-US" baseline="0" dirty="0"/>
              <a:t> </a:t>
            </a:r>
            <a:r>
              <a:rPr lang="en-US" dirty="0"/>
              <a:t>offer from the HS Application, maybe an offer from a testing Specialized school, and</a:t>
            </a:r>
            <a:r>
              <a:rPr lang="en-US" baseline="0" dirty="0"/>
              <a:t> maybe</a:t>
            </a:r>
            <a:r>
              <a:rPr lang="en-US" dirty="0"/>
              <a:t> an offer from any of the six studios at LaGuardia. (Point to bottom row.) If a student has received multiple offers, the student must choose one. Results will also be available in MySchools!</a:t>
            </a:r>
          </a:p>
          <a:p>
            <a:endParaRPr lang="en-US" dirty="0"/>
          </a:p>
          <a:p>
            <a:pPr defTabSz="904159">
              <a:defRPr/>
            </a:pPr>
            <a:r>
              <a:rPr lang="en-US" dirty="0"/>
              <a:t>New this year is that every student will receive an offer in Round 1! Selecting your programs continues to be very important because students may receive offers that were not listed on their application.  This happens only when the DOE can  not match your child to one of their choices. </a:t>
            </a:r>
            <a:r>
              <a:rPr lang="en-US" altLang="en-US" dirty="0">
                <a:sym typeface="American Typewriter"/>
              </a:rPr>
              <a:t>There are many reasons why this may happen, such </a:t>
            </a:r>
            <a:r>
              <a:rPr lang="en-US" altLang="en-US" dirty="0">
                <a:latin typeface="Gill Sans MT" panose="020B0502020104020203" pitchFamily="34" charset="0"/>
                <a:cs typeface="Arial" panose="020B0604020202020204" pitchFamily="34" charset="0"/>
                <a:sym typeface="American Typewriter"/>
              </a:rPr>
              <a:t>as less than 12 choices, too many program choices with over 10 applicants per seat, missing your guarantee program. </a:t>
            </a:r>
            <a:endParaRPr lang="en-US" baseline="0" dirty="0"/>
          </a:p>
          <a:p>
            <a:endParaRPr lang="en-US" baseline="0" dirty="0"/>
          </a:p>
          <a:p>
            <a:r>
              <a:rPr lang="en-US" baseline="0" dirty="0"/>
              <a:t>We will talk about how to build a balanced application today.</a:t>
            </a:r>
          </a:p>
          <a:p>
            <a:endParaRPr lang="en-US" baseline="0" dirty="0"/>
          </a:p>
          <a:p>
            <a:r>
              <a:rPr lang="en-US" baseline="0" dirty="0"/>
              <a:t>If your child did not receive a specialized offer, then your child is expected to attend the school from the High School application unless you opt out. Participating in Round 2 is optional. Note that the only schools open in Round 2 are schools with seats left after Round 1. A Round 2 replaces a Round 1 offer, so only put down schools you prefer over your Round 1 offer.  </a:t>
            </a:r>
            <a:r>
              <a:rPr lang="en-US" dirty="0"/>
              <a:t>Round 2 results will be available in May.</a:t>
            </a:r>
          </a:p>
        </p:txBody>
      </p:sp>
      <p:sp>
        <p:nvSpPr>
          <p:cNvPr id="4" name="Slide Number Placeholder 3"/>
          <p:cNvSpPr>
            <a:spLocks noGrp="1"/>
          </p:cNvSpPr>
          <p:nvPr>
            <p:ph type="sldNum" sz="quarter" idx="10"/>
          </p:nvPr>
        </p:nvSpPr>
        <p:spPr/>
        <p:txBody>
          <a:bodyPr/>
          <a:lstStyle/>
          <a:p>
            <a:fld id="{1AFFAB8D-B9BF-A747-A21C-68C3DBA8194D}" type="slidenum">
              <a:rPr lang="en-US" smtClean="0"/>
              <a:t>2</a:t>
            </a:fld>
            <a:endParaRPr lang="en-US" dirty="0"/>
          </a:p>
        </p:txBody>
      </p:sp>
    </p:spTree>
    <p:extLst>
      <p:ext uri="{BB962C8B-B14F-4D97-AF65-F5344CB8AC3E}">
        <p14:creationId xmlns:p14="http://schemas.microsoft.com/office/powerpoint/2010/main" val="4178950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dirty="0"/>
              <a:t>Screenshot</a:t>
            </a:r>
            <a:r>
              <a:rPr lang="en-US" baseline="0" dirty="0"/>
              <a:t> of program information – Please note the </a:t>
            </a:r>
            <a:r>
              <a:rPr lang="en-US" b="1" baseline="0" dirty="0"/>
              <a:t>applicants per seat </a:t>
            </a:r>
            <a:r>
              <a:rPr lang="en-US" baseline="0" dirty="0"/>
              <a:t>and </a:t>
            </a:r>
            <a:r>
              <a:rPr lang="en-US" b="1" baseline="0" dirty="0"/>
              <a:t>each student’s priority group</a:t>
            </a:r>
            <a:r>
              <a:rPr lang="en-US" baseline="0" dirty="0"/>
              <a:t>.  </a:t>
            </a:r>
          </a:p>
          <a:p>
            <a:r>
              <a:rPr lang="en-US" baseline="0" dirty="0"/>
              <a:t>Students are notified of their zoned school, if applicable.  </a:t>
            </a:r>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20</a:t>
            </a:fld>
            <a:endParaRPr lang="en-US" dirty="0"/>
          </a:p>
        </p:txBody>
      </p:sp>
    </p:spTree>
    <p:extLst>
      <p:ext uri="{BB962C8B-B14F-4D97-AF65-F5344CB8AC3E}">
        <p14:creationId xmlns:p14="http://schemas.microsoft.com/office/powerpoint/2010/main" val="110240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dirty="0"/>
              <a:t>The</a:t>
            </a:r>
            <a:r>
              <a:rPr lang="en-US" baseline="0" dirty="0"/>
              <a:t> map on your saved schools tab shows your home address and the schools you’ve saved!</a:t>
            </a:r>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21</a:t>
            </a:fld>
            <a:endParaRPr lang="en-US" dirty="0"/>
          </a:p>
        </p:txBody>
      </p:sp>
    </p:spTree>
    <p:extLst>
      <p:ext uri="{BB962C8B-B14F-4D97-AF65-F5344CB8AC3E}">
        <p14:creationId xmlns:p14="http://schemas.microsoft.com/office/powerpoint/2010/main" val="3243676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pPr marL="169530" indent="-169530">
              <a:buFont typeface="Arial" panose="020B0604020202020204" pitchFamily="34" charset="0"/>
              <a:buChar char="•"/>
            </a:pPr>
            <a:r>
              <a:rPr lang="en-US" dirty="0"/>
              <a:t>On the Apply tab, you will see your </a:t>
            </a:r>
            <a:r>
              <a:rPr lang="en-US" baseline="0" dirty="0"/>
              <a:t>list of  Saved programs</a:t>
            </a:r>
          </a:p>
          <a:p>
            <a:pPr marL="169530" indent="-169530">
              <a:buFont typeface="Arial" panose="020B0604020202020204" pitchFamily="34" charset="0"/>
              <a:buChar char="•"/>
            </a:pPr>
            <a:r>
              <a:rPr lang="en-US" baseline="0" dirty="0"/>
              <a:t>You need only click the Add bar next to the program to add to your application, the program would appear here as well.</a:t>
            </a:r>
          </a:p>
        </p:txBody>
      </p:sp>
      <p:sp>
        <p:nvSpPr>
          <p:cNvPr id="4" name="Slide Number Placeholder 3"/>
          <p:cNvSpPr>
            <a:spLocks noGrp="1"/>
          </p:cNvSpPr>
          <p:nvPr>
            <p:ph type="sldNum" sz="quarter" idx="10"/>
          </p:nvPr>
        </p:nvSpPr>
        <p:spPr/>
        <p:txBody>
          <a:bodyPr/>
          <a:lstStyle/>
          <a:p>
            <a:fld id="{1AFFAB8D-B9BF-A747-A21C-68C3DBA8194D}" type="slidenum">
              <a:rPr lang="en-US" smtClean="0"/>
              <a:t>22</a:t>
            </a:fld>
            <a:endParaRPr lang="en-US" dirty="0"/>
          </a:p>
        </p:txBody>
      </p:sp>
    </p:spTree>
    <p:extLst>
      <p:ext uri="{BB962C8B-B14F-4D97-AF65-F5344CB8AC3E}">
        <p14:creationId xmlns:p14="http://schemas.microsoft.com/office/powerpoint/2010/main" val="2742671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b="1" dirty="0"/>
              <a:t>*Animation</a:t>
            </a:r>
          </a:p>
          <a:p>
            <a:endParaRPr lang="en-US" b="1" dirty="0"/>
          </a:p>
          <a:p>
            <a:pPr marL="169530" indent="-169530">
              <a:buFont typeface="Arial" panose="020B0604020202020204" pitchFamily="34" charset="0"/>
              <a:buChar char="•"/>
            </a:pPr>
            <a:r>
              <a:rPr lang="en-US" dirty="0"/>
              <a:t>Here’s the program added to</a:t>
            </a:r>
            <a:r>
              <a:rPr lang="en-US" baseline="0" dirty="0"/>
              <a:t> the application!</a:t>
            </a:r>
          </a:p>
          <a:p>
            <a:pPr marL="169530" indent="-169530">
              <a:buFont typeface="Arial" panose="020B0604020202020204" pitchFamily="34" charset="0"/>
              <a:buChar char="•"/>
            </a:pPr>
            <a:r>
              <a:rPr lang="en-US" baseline="0" dirty="0"/>
              <a:t>You can easily remove a program from the application by clicking the X next to the program name</a:t>
            </a:r>
          </a:p>
          <a:p>
            <a:pPr marL="169530" indent="-169530">
              <a:buFont typeface="Arial" panose="020B0604020202020204" pitchFamily="34" charset="0"/>
              <a:buChar char="•"/>
            </a:pPr>
            <a:r>
              <a:rPr lang="en-US" baseline="0" dirty="0"/>
              <a:t>You can easily re-order application choices orders by dragging the program boxes</a:t>
            </a:r>
          </a:p>
          <a:p>
            <a:pPr marL="169530" indent="-169530">
              <a:buFont typeface="Arial" panose="020B0604020202020204" pitchFamily="34" charset="0"/>
              <a:buChar char="•"/>
            </a:pPr>
            <a:r>
              <a:rPr lang="en-US" baseline="0" dirty="0"/>
              <a:t>You  can also type in a program name here in the “Search for a program” box</a:t>
            </a:r>
          </a:p>
        </p:txBody>
      </p:sp>
      <p:sp>
        <p:nvSpPr>
          <p:cNvPr id="4" name="Slide Number Placeholder 3"/>
          <p:cNvSpPr>
            <a:spLocks noGrp="1"/>
          </p:cNvSpPr>
          <p:nvPr>
            <p:ph type="sldNum" sz="quarter" idx="10"/>
          </p:nvPr>
        </p:nvSpPr>
        <p:spPr/>
        <p:txBody>
          <a:bodyPr/>
          <a:lstStyle/>
          <a:p>
            <a:fld id="{1AFFAB8D-B9BF-A747-A21C-68C3DBA8194D}" type="slidenum">
              <a:rPr lang="en-US" smtClean="0"/>
              <a:t>23</a:t>
            </a:fld>
            <a:endParaRPr lang="en-US" dirty="0"/>
          </a:p>
        </p:txBody>
      </p:sp>
    </p:spTree>
    <p:extLst>
      <p:ext uri="{BB962C8B-B14F-4D97-AF65-F5344CB8AC3E}">
        <p14:creationId xmlns:p14="http://schemas.microsoft.com/office/powerpoint/2010/main" val="796834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pPr marL="169530" indent="-169530">
              <a:buFont typeface="Arial" panose="020B0604020202020204" pitchFamily="34" charset="0"/>
              <a:buChar char="•"/>
            </a:pPr>
            <a:r>
              <a:rPr lang="en-US" dirty="0"/>
              <a:t>Finally, you must confirm this</a:t>
            </a:r>
            <a:r>
              <a:rPr lang="en-US" baseline="0" dirty="0"/>
              <a:t> information prior to submitting the application  </a:t>
            </a:r>
          </a:p>
          <a:p>
            <a:pPr marL="169530" indent="-169530">
              <a:buFont typeface="Arial" panose="020B0604020202020204" pitchFamily="34" charset="0"/>
              <a:buChar char="•"/>
            </a:pPr>
            <a:r>
              <a:rPr lang="en-US" baseline="0" dirty="0"/>
              <a:t>It is very important to note that the address that is in the system at the point of submission is the address that will be used when determining an offer.</a:t>
            </a:r>
          </a:p>
        </p:txBody>
      </p:sp>
      <p:sp>
        <p:nvSpPr>
          <p:cNvPr id="4" name="Slide Number Placeholder 3"/>
          <p:cNvSpPr>
            <a:spLocks noGrp="1"/>
          </p:cNvSpPr>
          <p:nvPr>
            <p:ph type="sldNum" sz="quarter" idx="10"/>
          </p:nvPr>
        </p:nvSpPr>
        <p:spPr/>
        <p:txBody>
          <a:bodyPr/>
          <a:lstStyle/>
          <a:p>
            <a:fld id="{1AFFAB8D-B9BF-A747-A21C-68C3DBA8194D}" type="slidenum">
              <a:rPr lang="en-US" smtClean="0"/>
              <a:t>24</a:t>
            </a:fld>
            <a:endParaRPr lang="en-US" dirty="0"/>
          </a:p>
        </p:txBody>
      </p:sp>
    </p:spTree>
    <p:extLst>
      <p:ext uri="{BB962C8B-B14F-4D97-AF65-F5344CB8AC3E}">
        <p14:creationId xmlns:p14="http://schemas.microsoft.com/office/powerpoint/2010/main" val="1535662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pPr marL="169530" indent="-169530">
              <a:buFont typeface="Arial" panose="020B0604020202020204" pitchFamily="34" charset="0"/>
              <a:buChar char="•"/>
            </a:pPr>
            <a:r>
              <a:rPr lang="en-US" dirty="0"/>
              <a:t>The student</a:t>
            </a:r>
            <a:r>
              <a:rPr lang="en-US" baseline="0" dirty="0"/>
              <a:t> Dashboard gives you a summary of where your student is in the process.  </a:t>
            </a:r>
          </a:p>
          <a:p>
            <a:pPr marL="169530" indent="-169530">
              <a:buFont typeface="Arial" panose="020B0604020202020204" pitchFamily="34" charset="0"/>
              <a:buChar char="•"/>
            </a:pPr>
            <a:r>
              <a:rPr lang="en-US" baseline="0" dirty="0"/>
              <a:t>If I make a change to your child’s application, I will tell you and you can see that I’ve made a change.  </a:t>
            </a:r>
          </a:p>
        </p:txBody>
      </p:sp>
      <p:sp>
        <p:nvSpPr>
          <p:cNvPr id="4" name="Slide Number Placeholder 3"/>
          <p:cNvSpPr>
            <a:spLocks noGrp="1"/>
          </p:cNvSpPr>
          <p:nvPr>
            <p:ph type="sldNum" sz="quarter" idx="10"/>
          </p:nvPr>
        </p:nvSpPr>
        <p:spPr/>
        <p:txBody>
          <a:bodyPr/>
          <a:lstStyle/>
          <a:p>
            <a:fld id="{1AFFAB8D-B9BF-A747-A21C-68C3DBA8194D}" type="slidenum">
              <a:rPr lang="en-US" smtClean="0"/>
              <a:t>25</a:t>
            </a:fld>
            <a:endParaRPr lang="en-US" dirty="0"/>
          </a:p>
        </p:txBody>
      </p:sp>
    </p:spTree>
    <p:extLst>
      <p:ext uri="{BB962C8B-B14F-4D97-AF65-F5344CB8AC3E}">
        <p14:creationId xmlns:p14="http://schemas.microsoft.com/office/powerpoint/2010/main" val="3370285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dirty="0"/>
              <a:t>Let me provide you with my contact information. Please feel free to reach out with any questions about your child’s High School Application.</a:t>
            </a:r>
          </a:p>
          <a:p>
            <a:r>
              <a:rPr lang="en-US" dirty="0"/>
              <a:t> </a:t>
            </a:r>
          </a:p>
          <a:p>
            <a:r>
              <a:rPr lang="en-US" dirty="0"/>
              <a:t>On the High School Admissions Resources website, you can find information about applying to high school (schools.nyc.gov/High). You can also find online copies of the High School Directory and the Specialized High School Handbook.</a:t>
            </a:r>
          </a:p>
          <a:p>
            <a:r>
              <a:rPr lang="en-US" dirty="0"/>
              <a:t> </a:t>
            </a:r>
          </a:p>
          <a:p>
            <a:pPr defTabSz="904159">
              <a:defRPr/>
            </a:pPr>
            <a:r>
              <a:rPr lang="en-US" dirty="0"/>
              <a:t>If you’d like to receive email updates from the Office of Student Enrollment, you can sign up at this website (schools.nyc.gov/Connect). </a:t>
            </a:r>
          </a:p>
          <a:p>
            <a:pPr defTabSz="904159">
              <a:defRPr/>
            </a:pPr>
            <a:endParaRPr lang="en-US" dirty="0"/>
          </a:p>
          <a:p>
            <a:pPr defTabSz="904159">
              <a:defRPr/>
            </a:pPr>
            <a:r>
              <a:rPr lang="en-US" dirty="0"/>
              <a:t>Thank you for being here today! I look forward to working with you and your child to successfully apply to high school! Please feel free to reach out to me at any time.</a:t>
            </a:r>
          </a:p>
        </p:txBody>
      </p:sp>
      <p:sp>
        <p:nvSpPr>
          <p:cNvPr id="4" name="Slide Number Placeholder 3"/>
          <p:cNvSpPr>
            <a:spLocks noGrp="1"/>
          </p:cNvSpPr>
          <p:nvPr>
            <p:ph type="sldNum" sz="quarter" idx="10"/>
          </p:nvPr>
        </p:nvSpPr>
        <p:spPr/>
        <p:txBody>
          <a:bodyPr/>
          <a:lstStyle/>
          <a:p>
            <a:fld id="{1AFFAB8D-B9BF-A747-A21C-68C3DBA8194D}" type="slidenum">
              <a:rPr lang="en-US" smtClean="0"/>
              <a:t>26</a:t>
            </a:fld>
            <a:endParaRPr lang="en-US" dirty="0"/>
          </a:p>
        </p:txBody>
      </p:sp>
    </p:spTree>
    <p:extLst>
      <p:ext uri="{BB962C8B-B14F-4D97-AF65-F5344CB8AC3E}">
        <p14:creationId xmlns:p14="http://schemas.microsoft.com/office/powerpoint/2010/main" val="11030291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pPr marL="169530" indent="-169530">
              <a:buFont typeface="Arial" panose="020B0604020202020204" pitchFamily="34" charset="0"/>
              <a:buChar char="•"/>
            </a:pPr>
            <a:r>
              <a:rPr lang="en-US" dirty="0"/>
              <a:t>The schedule tab allows you to:</a:t>
            </a:r>
          </a:p>
          <a:p>
            <a:pPr marL="621609" lvl="1" indent="-169530">
              <a:buFont typeface="Arial" panose="020B0604020202020204" pitchFamily="34" charset="0"/>
              <a:buChar char="•"/>
            </a:pPr>
            <a:r>
              <a:rPr lang="en-US" baseline="0" dirty="0"/>
              <a:t>Register for the SHSAT</a:t>
            </a:r>
          </a:p>
          <a:p>
            <a:pPr marL="621609" lvl="1" indent="-169530">
              <a:buFont typeface="Arial" panose="020B0604020202020204" pitchFamily="34" charset="0"/>
              <a:buChar char="•"/>
            </a:pPr>
            <a:r>
              <a:rPr lang="en-US" baseline="0" dirty="0"/>
              <a:t>Register for LaGuardia High School auditions</a:t>
            </a:r>
          </a:p>
          <a:p>
            <a:pPr marL="621609" lvl="1" indent="-169530">
              <a:buFont typeface="Arial" panose="020B0604020202020204" pitchFamily="34" charset="0"/>
              <a:buChar char="•"/>
            </a:pPr>
            <a:r>
              <a:rPr lang="en-US" baseline="0" dirty="0"/>
              <a:t>Express interest in programs that:</a:t>
            </a:r>
          </a:p>
          <a:p>
            <a:pPr marL="1073688" lvl="2" indent="-169530">
              <a:buFont typeface="Arial" panose="020B0604020202020204" pitchFamily="34" charset="0"/>
              <a:buChar char="•"/>
            </a:pPr>
            <a:r>
              <a:rPr lang="en-US" baseline="0" dirty="0"/>
              <a:t>Require an audition (other than LaGuardia)</a:t>
            </a:r>
          </a:p>
          <a:p>
            <a:pPr marL="1073688" lvl="2" indent="-169530">
              <a:buFont typeface="Arial" panose="020B0604020202020204" pitchFamily="34" charset="0"/>
              <a:buChar char="•"/>
            </a:pPr>
            <a:r>
              <a:rPr lang="en-US" baseline="0" dirty="0"/>
              <a:t>Have an on-site screening assessment (other than the SHSAT, such as Bard)</a:t>
            </a:r>
          </a:p>
          <a:p>
            <a:pPr marL="1073688" lvl="2" indent="-169530">
              <a:buFont typeface="Arial" panose="020B0604020202020204" pitchFamily="34" charset="0"/>
              <a:buChar char="•"/>
            </a:pPr>
            <a:r>
              <a:rPr lang="en-US" baseline="0" dirty="0"/>
              <a:t>Have an on-site interview</a:t>
            </a:r>
          </a:p>
          <a:p>
            <a:pPr marL="1073688" lvl="2" indent="-169530">
              <a:buFont typeface="Arial" panose="020B0604020202020204" pitchFamily="34" charset="0"/>
              <a:buChar char="•"/>
            </a:pPr>
            <a:r>
              <a:rPr lang="en-US" baseline="0" dirty="0"/>
              <a:t>Student has to submit a portfolio </a:t>
            </a:r>
          </a:p>
        </p:txBody>
      </p:sp>
      <p:sp>
        <p:nvSpPr>
          <p:cNvPr id="4" name="Slide Number Placeholder 3"/>
          <p:cNvSpPr>
            <a:spLocks noGrp="1"/>
          </p:cNvSpPr>
          <p:nvPr>
            <p:ph type="sldNum" sz="quarter" idx="10"/>
          </p:nvPr>
        </p:nvSpPr>
        <p:spPr/>
        <p:txBody>
          <a:bodyPr/>
          <a:lstStyle/>
          <a:p>
            <a:fld id="{1AFFAB8D-B9BF-A747-A21C-68C3DBA8194D}" type="slidenum">
              <a:rPr lang="en-US" smtClean="0"/>
              <a:t>28</a:t>
            </a:fld>
            <a:endParaRPr lang="en-US" dirty="0"/>
          </a:p>
        </p:txBody>
      </p:sp>
    </p:spTree>
    <p:extLst>
      <p:ext uri="{BB962C8B-B14F-4D97-AF65-F5344CB8AC3E}">
        <p14:creationId xmlns:p14="http://schemas.microsoft.com/office/powerpoint/2010/main" val="32632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Specialized High Schools. You can learn more about them in the Specialized High Schools Student Handbook, NYC High School Directory, MySchools,</a:t>
            </a:r>
            <a:r>
              <a:rPr lang="en-US" baseline="0" dirty="0"/>
              <a:t> </a:t>
            </a:r>
            <a:r>
              <a:rPr lang="en-US" dirty="0"/>
              <a:t>or meet with school representatives at a</a:t>
            </a:r>
            <a:r>
              <a:rPr lang="en-US" baseline="0" dirty="0"/>
              <a:t> high school fair this fall.  [Give the fair dates]</a:t>
            </a:r>
            <a:endParaRPr lang="en-US" dirty="0"/>
          </a:p>
          <a:p>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3</a:t>
            </a:fld>
            <a:endParaRPr lang="en-US"/>
          </a:p>
        </p:txBody>
      </p:sp>
    </p:spTree>
    <p:extLst>
      <p:ext uri="{BB962C8B-B14F-4D97-AF65-F5344CB8AC3E}">
        <p14:creationId xmlns:p14="http://schemas.microsoft.com/office/powerpoint/2010/main" val="348282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25" y="168275"/>
            <a:ext cx="5487988" cy="3086100"/>
          </a:xfrm>
        </p:spPr>
      </p:sp>
      <p:sp>
        <p:nvSpPr>
          <p:cNvPr id="3" name="Notes Placeholder 2"/>
          <p:cNvSpPr>
            <a:spLocks noGrp="1"/>
          </p:cNvSpPr>
          <p:nvPr>
            <p:ph type="body" idx="1"/>
          </p:nvPr>
        </p:nvSpPr>
        <p:spPr>
          <a:xfrm>
            <a:off x="698656" y="3425878"/>
            <a:ext cx="5582926" cy="4605245"/>
          </a:xfrm>
        </p:spPr>
        <p:txBody>
          <a:bodyPr/>
          <a:lstStyle/>
          <a:p>
            <a:r>
              <a:rPr lang="en-US" b="1" i="1" dirty="0"/>
              <a:t>Read first bullet, then</a:t>
            </a:r>
          </a:p>
          <a:p>
            <a:pPr marL="169530" indent="-169530">
              <a:buFont typeface="Arial" panose="020B0604020202020204" pitchFamily="34" charset="0"/>
              <a:buChar char="•"/>
            </a:pPr>
            <a:r>
              <a:rPr lang="en-US" dirty="0"/>
              <a:t>After the SHSAT, answer sheets (not the test booklets) are then scored.  </a:t>
            </a:r>
          </a:p>
          <a:p>
            <a:pPr marL="169530" indent="-169530">
              <a:buFont typeface="Arial" panose="020B0604020202020204" pitchFamily="34" charset="0"/>
              <a:buChar char="•"/>
            </a:pPr>
            <a:r>
              <a:rPr lang="en-US" dirty="0"/>
              <a:t>Students must make sure they indicate their answers on the answer sheet.  </a:t>
            </a:r>
            <a:endParaRPr lang="en-US" b="1" dirty="0"/>
          </a:p>
          <a:p>
            <a:pPr marL="169530" indent="-169530">
              <a:buFont typeface="Arial" panose="020B0604020202020204" pitchFamily="34" charset="0"/>
              <a:buChar char="•"/>
            </a:pPr>
            <a:r>
              <a:rPr lang="en-US" altLang="en-US" dirty="0">
                <a:ea typeface="ＭＳ Ｐゴシック" panose="020B0600070205080204" pitchFamily="34" charset="-128"/>
              </a:rPr>
              <a:t>Admissions scores for the SHSAT are not published as they differ each year based on the students taking the test and the number of available seats at each school.</a:t>
            </a:r>
          </a:p>
          <a:p>
            <a:pPr marL="169530" indent="-169530">
              <a:buFont typeface="Arial" panose="020B0604020202020204" pitchFamily="34" charset="0"/>
              <a:buChar char="•"/>
            </a:pPr>
            <a:r>
              <a:rPr lang="en-US" altLang="en-US" dirty="0">
                <a:ea typeface="ＭＳ Ｐゴシック" panose="020B0600070205080204" pitchFamily="34" charset="-128"/>
              </a:rPr>
              <a:t>To understand how offers to the testing high schools are determined, imagine all the students’ answer sheets are in a big pile, with the student with the highest score on top, and the next highest score after, and so on.  </a:t>
            </a:r>
          </a:p>
          <a:p>
            <a:pPr marL="169530" indent="-169530">
              <a:buFont typeface="Arial" panose="020B0604020202020204" pitchFamily="34" charset="0"/>
              <a:buChar char="•"/>
            </a:pPr>
            <a:r>
              <a:rPr lang="en-US" altLang="en-US" dirty="0">
                <a:ea typeface="ＭＳ Ｐゴシック" panose="020B0600070205080204" pitchFamily="34" charset="-128"/>
              </a:rPr>
              <a:t>The top student will be offered their first choice school from the list of schools they bubbled on the answer sheet.  </a:t>
            </a:r>
          </a:p>
          <a:p>
            <a:pPr marL="169530" indent="-169530">
              <a:buFont typeface="Arial" panose="020B0604020202020204" pitchFamily="34" charset="0"/>
              <a:buChar char="•"/>
            </a:pPr>
            <a:r>
              <a:rPr lang="en-US" altLang="en-US" dirty="0">
                <a:ea typeface="ＭＳ Ｐゴシック" panose="020B0600070205080204" pitchFamily="34" charset="-128"/>
              </a:rPr>
              <a:t>Then the next student will receive an offer to their first choice school, if there are seats available.  </a:t>
            </a:r>
          </a:p>
          <a:p>
            <a:pPr marL="169530" indent="-169530">
              <a:buFont typeface="Arial" panose="020B0604020202020204" pitchFamily="34" charset="0"/>
              <a:buChar char="•"/>
            </a:pPr>
            <a:r>
              <a:rPr lang="en-US" altLang="en-US" dirty="0">
                <a:ea typeface="ＭＳ Ｐゴシック" panose="020B0600070205080204" pitchFamily="34" charset="-128"/>
              </a:rPr>
              <a:t>Let’s say there are no longer seats available in the first choice school, then the student will be offered a seat at their second choice school, if there are seats available.  </a:t>
            </a:r>
          </a:p>
          <a:p>
            <a:pPr marL="169530" indent="-169530">
              <a:buFont typeface="Arial" panose="020B0604020202020204" pitchFamily="34" charset="0"/>
              <a:buChar char="•"/>
            </a:pPr>
            <a:r>
              <a:rPr lang="en-US" altLang="en-US" dirty="0">
                <a:ea typeface="ＭＳ Ｐゴシック" panose="020B0600070205080204" pitchFamily="34" charset="-128"/>
              </a:rPr>
              <a:t>This continues through the ordered answer sheets until all the seats are filled.  </a:t>
            </a:r>
          </a:p>
          <a:p>
            <a:pPr marL="169530" indent="-169530">
              <a:buFont typeface="Arial" panose="020B0604020202020204" pitchFamily="34" charset="0"/>
              <a:buChar char="•"/>
            </a:pPr>
            <a:r>
              <a:rPr lang="en-US" altLang="en-US" dirty="0">
                <a:ea typeface="ＭＳ Ｐゴシック" panose="020B0600070205080204" pitchFamily="34" charset="-128"/>
              </a:rPr>
              <a:t>You</a:t>
            </a:r>
            <a:r>
              <a:rPr lang="en-US" altLang="en-US" baseline="0" dirty="0">
                <a:ea typeface="ＭＳ Ｐゴシック" panose="020B0600070205080204" pitchFamily="34" charset="-128"/>
              </a:rPr>
              <a:t> should list as many testing Specialized High Schools that you can travel to on the answer sheet, in your preferred order.</a:t>
            </a:r>
            <a:endParaRPr lang="en-US" altLang="en-US" dirty="0">
              <a:ea typeface="ＭＳ Ｐゴシック" panose="020B0600070205080204" pitchFamily="34" charset="-128"/>
            </a:endParaRPr>
          </a:p>
          <a:p>
            <a:pPr marL="169530" indent="-169530">
              <a:buFont typeface="Arial" panose="020B0604020202020204" pitchFamily="34" charset="0"/>
              <a:buChar char="•"/>
            </a:pPr>
            <a:endParaRPr lang="en-US" altLang="en-US" dirty="0">
              <a:ea typeface="ＭＳ Ｐゴシック" panose="020B0600070205080204" pitchFamily="34" charset="-128"/>
            </a:endParaRPr>
          </a:p>
          <a:p>
            <a:r>
              <a:rPr lang="en-US" b="1" i="1" dirty="0"/>
              <a:t>Read last bullet</a:t>
            </a:r>
          </a:p>
          <a:p>
            <a:endParaRPr lang="en-US" b="1" i="1" dirty="0"/>
          </a:p>
          <a:p>
            <a:r>
              <a:rPr lang="en-US" altLang="en-US" dirty="0">
                <a:ea typeface="ＭＳ Ｐゴシック" panose="020B0600070205080204" pitchFamily="34" charset="-128"/>
              </a:rPr>
              <a:t>Watch this helpful video with your families: How Students Get Offers to New</a:t>
            </a:r>
            <a:r>
              <a:rPr lang="en-US" altLang="en-US" baseline="0" dirty="0">
                <a:ea typeface="ＭＳ Ｐゴシック" panose="020B0600070205080204" pitchFamily="34" charset="-128"/>
              </a:rPr>
              <a:t> York City Public Schools: https://vimeo.com/288796889</a:t>
            </a:r>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4</a:t>
            </a:fld>
            <a:endParaRPr lang="en-US"/>
          </a:p>
        </p:txBody>
      </p:sp>
    </p:spTree>
    <p:extLst>
      <p:ext uri="{BB962C8B-B14F-4D97-AF65-F5344CB8AC3E}">
        <p14:creationId xmlns:p14="http://schemas.microsoft.com/office/powerpoint/2010/main" val="192704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dirty="0"/>
              <a:t>Start researching programs by thinking about what matters to you and your child. Keep these in mind as you explore schools and programs. </a:t>
            </a:r>
          </a:p>
          <a:p>
            <a:r>
              <a:rPr lang="en-US" dirty="0"/>
              <a:t> </a:t>
            </a:r>
          </a:p>
          <a:p>
            <a:r>
              <a:rPr lang="en-US" dirty="0"/>
              <a:t>Students received their High School Directories on </a:t>
            </a:r>
            <a:r>
              <a:rPr lang="en-US" u="sng" dirty="0"/>
              <a:t>_ </a:t>
            </a:r>
            <a:r>
              <a:rPr lang="en-US" i="1" u="sng" dirty="0"/>
              <a:t>date</a:t>
            </a:r>
            <a:r>
              <a:rPr lang="en-US" u="sng" dirty="0"/>
              <a:t>__. </a:t>
            </a:r>
            <a:r>
              <a:rPr lang="en-US" dirty="0"/>
              <a:t>This book lists every program you may write on your High School Application. Start learning about programs by looking at this book. Then, keep researching and visiting schools to decide which programs to write on your application. </a:t>
            </a:r>
          </a:p>
          <a:p>
            <a:r>
              <a:rPr lang="en-US" dirty="0"/>
              <a:t> </a:t>
            </a:r>
          </a:p>
          <a:p>
            <a:r>
              <a:rPr lang="en-US" dirty="0"/>
              <a:t>You</a:t>
            </a:r>
            <a:r>
              <a:rPr lang="en-US" baseline="0" dirty="0"/>
              <a:t> can also use </a:t>
            </a:r>
            <a:r>
              <a:rPr lang="en-US" baseline="0" dirty="0" err="1"/>
              <a:t>MySchools</a:t>
            </a:r>
            <a:r>
              <a:rPr lang="en-US" baseline="0" dirty="0"/>
              <a:t> to save programs of interest!</a:t>
            </a:r>
          </a:p>
          <a:p>
            <a:endParaRPr lang="en-US" dirty="0"/>
          </a:p>
          <a:p>
            <a:r>
              <a:rPr lang="en-US" dirty="0"/>
              <a:t>Would anyone like to share something they are looking for in their child’s high school??</a:t>
            </a:r>
          </a:p>
          <a:p>
            <a:r>
              <a:rPr lang="en-US" dirty="0"/>
              <a:t> </a:t>
            </a:r>
            <a:endParaRPr lang="en-US" b="1" dirty="0"/>
          </a:p>
          <a:p>
            <a:r>
              <a:rPr lang="en-US" b="1" i="1" dirty="0"/>
              <a:t>Allow people to respond.</a:t>
            </a:r>
            <a:endParaRPr lang="en-US" b="1" dirty="0"/>
          </a:p>
          <a:p>
            <a:r>
              <a:rPr lang="en-US" dirty="0"/>
              <a:t> </a:t>
            </a:r>
          </a:p>
          <a:p>
            <a:r>
              <a:rPr lang="en-US" dirty="0"/>
              <a:t>Thanks for sharing. The High School Directory has lots of information about high schools. We’ll talk more about what we can learn from it. </a:t>
            </a:r>
          </a:p>
          <a:p>
            <a:endParaRPr lang="en-US" b="1" dirty="0">
              <a:solidFill>
                <a:srgbClr val="C00000"/>
              </a:solidFill>
            </a:endParaRPr>
          </a:p>
          <a:p>
            <a:r>
              <a:rPr lang="en-US" dirty="0"/>
              <a:t>This is a sample HS Directory school page.</a:t>
            </a:r>
          </a:p>
          <a:p>
            <a:endParaRPr lang="en-US" dirty="0"/>
          </a:p>
          <a:p>
            <a:r>
              <a:rPr lang="en-US" dirty="0"/>
              <a:t>You can use this page to think about what the school has to offer such as courses, activities, and partnerships. It also shows school size, accessibility, performance, and location. </a:t>
            </a:r>
          </a:p>
          <a:p>
            <a:endParaRPr lang="en-US" dirty="0"/>
          </a:p>
          <a:p>
            <a:r>
              <a:rPr lang="en-US" dirty="0"/>
              <a:t>Travel time and distance are also important to many families.</a:t>
            </a:r>
          </a:p>
          <a:p>
            <a:endParaRPr lang="en-US" dirty="0"/>
          </a:p>
          <a:p>
            <a:r>
              <a:rPr lang="en-US" dirty="0"/>
              <a:t>All this information is also in </a:t>
            </a:r>
            <a:r>
              <a:rPr lang="en-US" dirty="0" err="1"/>
              <a:t>SchoolFinder</a:t>
            </a:r>
            <a:r>
              <a:rPr lang="en-US" dirty="0"/>
              <a:t> and MySchools. </a:t>
            </a:r>
          </a:p>
        </p:txBody>
      </p:sp>
      <p:sp>
        <p:nvSpPr>
          <p:cNvPr id="4" name="Slide Number Placeholder 3"/>
          <p:cNvSpPr>
            <a:spLocks noGrp="1"/>
          </p:cNvSpPr>
          <p:nvPr>
            <p:ph type="sldNum" sz="quarter" idx="10"/>
          </p:nvPr>
        </p:nvSpPr>
        <p:spPr/>
        <p:txBody>
          <a:bodyPr/>
          <a:lstStyle/>
          <a:p>
            <a:fld id="{1AFFAB8D-B9BF-A747-A21C-68C3DBA8194D}" type="slidenum">
              <a:rPr lang="en-US" smtClean="0"/>
              <a:t>5</a:t>
            </a:fld>
            <a:endParaRPr lang="en-US" dirty="0"/>
          </a:p>
        </p:txBody>
      </p:sp>
    </p:spTree>
    <p:extLst>
      <p:ext uri="{BB962C8B-B14F-4D97-AF65-F5344CB8AC3E}">
        <p14:creationId xmlns:p14="http://schemas.microsoft.com/office/powerpoint/2010/main" val="1130151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288925"/>
            <a:ext cx="3382963" cy="1903413"/>
          </a:xfrm>
        </p:spPr>
      </p:sp>
      <p:sp>
        <p:nvSpPr>
          <p:cNvPr id="3" name="Notes Placeholder 2"/>
          <p:cNvSpPr>
            <a:spLocks noGrp="1"/>
          </p:cNvSpPr>
          <p:nvPr>
            <p:ph type="body" idx="1"/>
          </p:nvPr>
        </p:nvSpPr>
        <p:spPr>
          <a:xfrm>
            <a:off x="256520" y="2404651"/>
            <a:ext cx="6335325" cy="5904183"/>
          </a:xfrm>
        </p:spPr>
        <p:txBody>
          <a:bodyPr/>
          <a:lstStyle/>
          <a:p>
            <a:r>
              <a:rPr lang="en-US" dirty="0"/>
              <a:t>The last factor is Admissions Methods.</a:t>
            </a:r>
          </a:p>
          <a:p>
            <a:endParaRPr lang="en-US" dirty="0"/>
          </a:p>
          <a:p>
            <a:r>
              <a:rPr lang="en-US" dirty="0"/>
              <a:t>Admissions Methods represent</a:t>
            </a:r>
            <a:r>
              <a:rPr lang="en-US" baseline="0" dirty="0"/>
              <a:t> how each program selects students, or what you need to do for the program.  </a:t>
            </a:r>
            <a:endParaRPr lang="en-US" dirty="0"/>
          </a:p>
          <a:p>
            <a:endParaRPr lang="en-US" dirty="0"/>
          </a:p>
          <a:p>
            <a:r>
              <a:rPr lang="en-US" dirty="0"/>
              <a:t>These are on page 14 of the High School Directory. </a:t>
            </a:r>
          </a:p>
          <a:p>
            <a:endParaRPr lang="en-US" dirty="0"/>
          </a:p>
          <a:p>
            <a:r>
              <a:rPr lang="en-US" dirty="0"/>
              <a:t>The five admissions methods on the top </a:t>
            </a:r>
            <a:r>
              <a:rPr lang="en-US" b="1" dirty="0"/>
              <a:t>[</a:t>
            </a:r>
            <a:r>
              <a:rPr lang="en-US" b="1" i="1" dirty="0"/>
              <a:t>point to slide</a:t>
            </a:r>
            <a:r>
              <a:rPr lang="en-US" b="1" dirty="0"/>
              <a:t>]</a:t>
            </a:r>
            <a:r>
              <a:rPr lang="en-US" dirty="0"/>
              <a:t> do not look at an applicant's school record, which is academics and attendance.  </a:t>
            </a:r>
          </a:p>
          <a:p>
            <a:endParaRPr lang="en-US" altLang="en-US" dirty="0"/>
          </a:p>
          <a:p>
            <a:r>
              <a:rPr lang="en-US" altLang="en-US" dirty="0"/>
              <a:t>The eight testing Specialized High Schools </a:t>
            </a:r>
            <a:r>
              <a:rPr lang="en-US" altLang="en-US" b="1" dirty="0"/>
              <a:t>only make offers based on your SHSAT scores</a:t>
            </a:r>
            <a:r>
              <a:rPr lang="en-US" altLang="en-US" b="0" dirty="0"/>
              <a:t>.</a:t>
            </a:r>
          </a:p>
          <a:p>
            <a:endParaRPr lang="en-US" altLang="en-US" b="0" dirty="0"/>
          </a:p>
          <a:p>
            <a:r>
              <a:rPr lang="en-US" dirty="0"/>
              <a:t>The three admissions methods on the bottom DO look at an applicant’s school record </a:t>
            </a:r>
            <a:r>
              <a:rPr lang="en-US" b="1" dirty="0"/>
              <a:t>[</a:t>
            </a:r>
            <a:r>
              <a:rPr lang="en-US" b="1" i="1" dirty="0"/>
              <a:t>point to slide</a:t>
            </a:r>
            <a:r>
              <a:rPr lang="en-US" b="1" dirty="0"/>
              <a:t>]</a:t>
            </a:r>
            <a:r>
              <a:rPr lang="en-US" dirty="0"/>
              <a:t>. </a:t>
            </a:r>
          </a:p>
          <a:p>
            <a:endParaRPr lang="en-US" dirty="0"/>
          </a:p>
          <a:p>
            <a:r>
              <a:rPr lang="en-US" dirty="0"/>
              <a:t>Many of these may require you to take additional action, such as auditioning, submitting a portfolio, interviewing, or taking an exam.  </a:t>
            </a:r>
          </a:p>
          <a:p>
            <a:endParaRPr lang="en-US" dirty="0"/>
          </a:p>
          <a:p>
            <a:r>
              <a:rPr lang="en-US" dirty="0"/>
              <a:t>Screened and Audition programs indicate which students meet their criteria by ranking them, or assigning a preference number much in the same way you list your high schools in preference order.</a:t>
            </a:r>
          </a:p>
          <a:p>
            <a:endParaRPr lang="en-US" dirty="0"/>
          </a:p>
          <a:p>
            <a:r>
              <a:rPr lang="en-US" dirty="0"/>
              <a:t>Your school record (this is grades, test scores, and attendance) may affect which programs you decide to list on the Application. </a:t>
            </a:r>
          </a:p>
          <a:p>
            <a:endParaRPr lang="en-US" dirty="0"/>
          </a:p>
          <a:p>
            <a:r>
              <a:rPr lang="en-US" dirty="0"/>
              <a:t>A balanced Application has programs with a mix of Admissions Methods.</a:t>
            </a:r>
          </a:p>
        </p:txBody>
      </p:sp>
      <p:sp>
        <p:nvSpPr>
          <p:cNvPr id="4" name="Slide Number Placeholder 3"/>
          <p:cNvSpPr>
            <a:spLocks noGrp="1"/>
          </p:cNvSpPr>
          <p:nvPr>
            <p:ph type="sldNum" sz="quarter" idx="10"/>
          </p:nvPr>
        </p:nvSpPr>
        <p:spPr/>
        <p:txBody>
          <a:bodyPr/>
          <a:lstStyle/>
          <a:p>
            <a:fld id="{1AFFAB8D-B9BF-A747-A21C-68C3DBA8194D}" type="slidenum">
              <a:rPr lang="en-US" smtClean="0"/>
              <a:t>6</a:t>
            </a:fld>
            <a:endParaRPr lang="en-US" dirty="0"/>
          </a:p>
        </p:txBody>
      </p:sp>
    </p:spTree>
    <p:extLst>
      <p:ext uri="{BB962C8B-B14F-4D97-AF65-F5344CB8AC3E}">
        <p14:creationId xmlns:p14="http://schemas.microsoft.com/office/powerpoint/2010/main" val="843526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276597" y="3398361"/>
            <a:ext cx="6292587" cy="5413579"/>
          </a:xfrm>
        </p:spPr>
        <p:txBody>
          <a:bodyPr/>
          <a:lstStyle/>
          <a:p>
            <a:r>
              <a:rPr lang="en-US" dirty="0"/>
              <a:t>The next factor that affects offers is Admissions Priorities.</a:t>
            </a:r>
          </a:p>
          <a:p>
            <a:endParaRPr lang="en-US" dirty="0"/>
          </a:p>
          <a:p>
            <a:r>
              <a:rPr lang="en-US" dirty="0"/>
              <a:t>Admissions Priorities determine the order in which groups of applicants are considered for placement.</a:t>
            </a:r>
          </a:p>
          <a:p>
            <a:endParaRPr lang="en-US" dirty="0"/>
          </a:p>
          <a:p>
            <a:r>
              <a:rPr lang="en-US" dirty="0"/>
              <a:t>For example, for some programs, your home address and current school may affect the order in which you are considered for offers. </a:t>
            </a:r>
          </a:p>
          <a:p>
            <a:endParaRPr lang="en-US" dirty="0"/>
          </a:p>
          <a:p>
            <a:r>
              <a:rPr lang="en-US" dirty="0"/>
              <a:t>Admissions Priorities can be based on where you live or go to school, if you sign in at a school fair or open house, or if a you attend a continuing 6-12 school.  </a:t>
            </a:r>
          </a:p>
          <a:p>
            <a:endParaRPr lang="en-US" dirty="0"/>
          </a:p>
          <a:p>
            <a:r>
              <a:rPr lang="en-US" dirty="0"/>
              <a:t>Here is an example of Admissions Priorities found on page 10 of the 2019 NYC High School</a:t>
            </a:r>
            <a:r>
              <a:rPr lang="en-US" baseline="0" dirty="0"/>
              <a:t> Directory</a:t>
            </a:r>
            <a:r>
              <a:rPr lang="en-US" dirty="0"/>
              <a:t>.</a:t>
            </a:r>
          </a:p>
          <a:p>
            <a:endParaRPr lang="en-US" dirty="0"/>
          </a:p>
          <a:p>
            <a:r>
              <a:rPr lang="en-US" dirty="0"/>
              <a:t>This means: </a:t>
            </a:r>
          </a:p>
          <a:p>
            <a:pPr marL="169530" indent="-169530">
              <a:buFont typeface="Arial" panose="020B0604020202020204" pitchFamily="34" charset="0"/>
              <a:buChar char="•"/>
            </a:pPr>
            <a:r>
              <a:rPr lang="en-US" dirty="0"/>
              <a:t>The students who receive offers first are continuing 8</a:t>
            </a:r>
            <a:r>
              <a:rPr lang="en-US" baseline="30000" dirty="0"/>
              <a:t>th</a:t>
            </a:r>
            <a:r>
              <a:rPr lang="en-US" dirty="0"/>
              <a:t> grade students (Priority Group 1). If your child is in a program’s first priority group, then that program is a Target or Likely for your child.</a:t>
            </a:r>
          </a:p>
          <a:p>
            <a:pPr marL="169530" indent="-169530">
              <a:buFont typeface="Arial" panose="020B0604020202020204" pitchFamily="34" charset="0"/>
              <a:buChar char="•"/>
            </a:pPr>
            <a:r>
              <a:rPr lang="en-US" dirty="0"/>
              <a:t>The students who receive offers next, if seats are available, are Bronx students or residents (Priority Group 2). If your child is </a:t>
            </a:r>
            <a:r>
              <a:rPr lang="en-US" u="sng" dirty="0"/>
              <a:t>not</a:t>
            </a:r>
            <a:r>
              <a:rPr lang="en-US" dirty="0"/>
              <a:t> in a program’s first priority group, then that program is a Reach for your child.  </a:t>
            </a:r>
          </a:p>
          <a:p>
            <a:pPr marL="169530" indent="-169530">
              <a:buFont typeface="Arial" panose="020B0604020202020204" pitchFamily="34" charset="0"/>
              <a:buChar char="•"/>
            </a:pPr>
            <a:r>
              <a:rPr lang="en-US" dirty="0"/>
              <a:t>The students who receive offers next, if seats are available, are students or residents outside the Bronx (Priority Group 3). Again, this program is a Reach for students in this priority group.</a:t>
            </a:r>
          </a:p>
          <a:p>
            <a:endParaRPr lang="en-US" dirty="0"/>
          </a:p>
          <a:p>
            <a:r>
              <a:rPr lang="en-US" dirty="0"/>
              <a:t>Finally, the DOE includes in Admissions Priorities the percent of students who received an offer in each priority group. In this example, 60% of offers went to continuing 8</a:t>
            </a:r>
            <a:r>
              <a:rPr lang="en-US" baseline="30000" dirty="0"/>
              <a:t>th</a:t>
            </a:r>
            <a:r>
              <a:rPr lang="en-US" dirty="0"/>
              <a:t> grade student (First Priority Group), 40% of offers went to Bronx students or residents (Second Priority Group), and no offers went to students in the third priority group, which is students or residents outside the Bronx.</a:t>
            </a:r>
          </a:p>
        </p:txBody>
      </p:sp>
      <p:sp>
        <p:nvSpPr>
          <p:cNvPr id="4" name="Slide Number Placeholder 3"/>
          <p:cNvSpPr>
            <a:spLocks noGrp="1"/>
          </p:cNvSpPr>
          <p:nvPr>
            <p:ph type="sldNum" sz="quarter" idx="10"/>
          </p:nvPr>
        </p:nvSpPr>
        <p:spPr/>
        <p:txBody>
          <a:bodyPr/>
          <a:lstStyle/>
          <a:p>
            <a:fld id="{1AFFAB8D-B9BF-A747-A21C-68C3DBA8194D}" type="slidenum">
              <a:rPr lang="en-US" smtClean="0"/>
              <a:t>7</a:t>
            </a:fld>
            <a:endParaRPr lang="en-US" dirty="0"/>
          </a:p>
        </p:txBody>
      </p:sp>
    </p:spTree>
    <p:extLst>
      <p:ext uri="{BB962C8B-B14F-4D97-AF65-F5344CB8AC3E}">
        <p14:creationId xmlns:p14="http://schemas.microsoft.com/office/powerpoint/2010/main" val="312533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dirty="0"/>
              <a:t>When you fill out the online High School Application, you are not applying to schools, you are applying to programs. </a:t>
            </a:r>
          </a:p>
          <a:p>
            <a:endParaRPr lang="en-US" dirty="0"/>
          </a:p>
          <a:p>
            <a:pPr defTabSz="904159">
              <a:defRPr/>
            </a:pPr>
            <a:r>
              <a:rPr lang="en-US" altLang="en-US" dirty="0">
                <a:ea typeface="ＭＳ Ｐゴシック" pitchFamily="34" charset="-128"/>
              </a:rPr>
              <a:t>Think of a program as a doorway into a school. </a:t>
            </a:r>
            <a:r>
              <a:rPr lang="en-US" dirty="0"/>
              <a:t>Many schools have multiple programs, and students may apply to more than one.</a:t>
            </a:r>
          </a:p>
          <a:p>
            <a:endParaRPr lang="en-US" dirty="0"/>
          </a:p>
          <a:p>
            <a:r>
              <a:rPr lang="en-US" dirty="0"/>
              <a:t>Each program at a school is one of the 12 spots on the Application.</a:t>
            </a:r>
          </a:p>
          <a:p>
            <a:endParaRPr lang="en-US" dirty="0"/>
          </a:p>
          <a:p>
            <a:r>
              <a:rPr lang="en-US" dirty="0"/>
              <a:t>Here is a sample of a school page that has two programs with different Admissions Methods.</a:t>
            </a:r>
          </a:p>
          <a:p>
            <a:endParaRPr lang="en-US" dirty="0"/>
          </a:p>
          <a:p>
            <a:r>
              <a:rPr lang="en-US" dirty="0"/>
              <a:t>I’ll talk about Admissions Methods soon.</a:t>
            </a:r>
          </a:p>
          <a:p>
            <a:endParaRPr lang="en-US" dirty="0"/>
          </a:p>
        </p:txBody>
      </p:sp>
      <p:sp>
        <p:nvSpPr>
          <p:cNvPr id="4" name="Slide Number Placeholder 3"/>
          <p:cNvSpPr>
            <a:spLocks noGrp="1"/>
          </p:cNvSpPr>
          <p:nvPr>
            <p:ph type="sldNum" sz="quarter" idx="10"/>
          </p:nvPr>
        </p:nvSpPr>
        <p:spPr/>
        <p:txBody>
          <a:bodyPr/>
          <a:lstStyle/>
          <a:p>
            <a:fld id="{1AFFAB8D-B9BF-A747-A21C-68C3DBA8194D}" type="slidenum">
              <a:rPr lang="en-US" smtClean="0"/>
              <a:t>8</a:t>
            </a:fld>
            <a:endParaRPr lang="en-US" dirty="0"/>
          </a:p>
        </p:txBody>
      </p:sp>
    </p:spTree>
    <p:extLst>
      <p:ext uri="{BB962C8B-B14F-4D97-AF65-F5344CB8AC3E}">
        <p14:creationId xmlns:p14="http://schemas.microsoft.com/office/powerpoint/2010/main" val="22796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233363"/>
            <a:ext cx="5484812" cy="3084512"/>
          </a:xfrm>
        </p:spPr>
      </p:sp>
      <p:sp>
        <p:nvSpPr>
          <p:cNvPr id="3" name="Notes Placeholder 2"/>
          <p:cNvSpPr>
            <a:spLocks noGrp="1"/>
          </p:cNvSpPr>
          <p:nvPr>
            <p:ph type="body" idx="1"/>
          </p:nvPr>
        </p:nvSpPr>
        <p:spPr>
          <a:xfrm>
            <a:off x="698656" y="3398361"/>
            <a:ext cx="5582926" cy="5390805"/>
          </a:xfrm>
        </p:spPr>
        <p:txBody>
          <a:bodyPr/>
          <a:lstStyle/>
          <a:p>
            <a:r>
              <a:rPr lang="en-US" b="1" i="1" dirty="0"/>
              <a:t>Read first two bullets, then say</a:t>
            </a:r>
          </a:p>
          <a:p>
            <a:r>
              <a:rPr lang="en-US" dirty="0"/>
              <a:t>If your child has accessibility needs, I recommend contacting or visiting schools to confirm that each would be a good fit.  </a:t>
            </a:r>
          </a:p>
          <a:p>
            <a:endParaRPr lang="en-US" altLang="en-US" dirty="0">
              <a:ea typeface="ＭＳ Ｐゴシック" pitchFamily="34" charset="-128"/>
            </a:endParaRPr>
          </a:p>
          <a:p>
            <a:pPr defTabSz="904159">
              <a:defRPr/>
            </a:pPr>
            <a:r>
              <a:rPr lang="en-US" b="1" i="1" dirty="0"/>
              <a:t>Read third bullet and then the table</a:t>
            </a:r>
          </a:p>
          <a:p>
            <a:endParaRPr lang="en-US" altLang="en-US" dirty="0">
              <a:ea typeface="ＭＳ Ｐゴシック" pitchFamily="34" charset="-128"/>
            </a:endParaRPr>
          </a:p>
          <a:p>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1AFFAB8D-B9BF-A747-A21C-68C3DBA8194D}" type="slidenum">
              <a:rPr lang="en-US" smtClean="0"/>
              <a:t>9</a:t>
            </a:fld>
            <a:endParaRPr lang="en-US" dirty="0"/>
          </a:p>
        </p:txBody>
      </p:sp>
    </p:spTree>
    <p:extLst>
      <p:ext uri="{BB962C8B-B14F-4D97-AF65-F5344CB8AC3E}">
        <p14:creationId xmlns:p14="http://schemas.microsoft.com/office/powerpoint/2010/main" val="1096019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2C61FEA-04F4-48A8-A070-6439DC15E47B}"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4791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897216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400634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C61FEA-04F4-48A8-A070-6439DC15E47B}"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64405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C61FEA-04F4-48A8-A070-6439DC15E47B}"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456808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C61FEA-04F4-48A8-A070-6439DC15E47B}"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0885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2C61FEA-04F4-48A8-A070-6439DC15E47B}"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35911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C61FEA-04F4-48A8-A070-6439DC15E47B}"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270132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61FEA-04F4-48A8-A070-6439DC15E47B}"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79273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3843336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C61FEA-04F4-48A8-A070-6439DC15E47B}"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02EB2E-5A0D-4771-A8D5-AEF7204D0608}" type="slidenum">
              <a:rPr lang="en-US" smtClean="0"/>
              <a:t>‹#›</a:t>
            </a:fld>
            <a:endParaRPr lang="en-US"/>
          </a:p>
        </p:txBody>
      </p:sp>
    </p:spTree>
    <p:extLst>
      <p:ext uri="{BB962C8B-B14F-4D97-AF65-F5344CB8AC3E}">
        <p14:creationId xmlns:p14="http://schemas.microsoft.com/office/powerpoint/2010/main" val="1492525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1FEA-04F4-48A8-A070-6439DC15E47B}" type="datetimeFigureOut">
              <a:rPr lang="en-US" smtClean="0"/>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02EB2E-5A0D-4771-A8D5-AEF7204D0608}" type="slidenum">
              <a:rPr lang="en-US" smtClean="0"/>
              <a:t>‹#›</a:t>
            </a:fld>
            <a:endParaRPr lang="en-US"/>
          </a:p>
        </p:txBody>
      </p:sp>
    </p:spTree>
    <p:extLst>
      <p:ext uri="{BB962C8B-B14F-4D97-AF65-F5344CB8AC3E}">
        <p14:creationId xmlns:p14="http://schemas.microsoft.com/office/powerpoint/2010/main" val="4100232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70837" y="1853852"/>
            <a:ext cx="11860531" cy="3452382"/>
          </a:xfrm>
          <a:prstGeom prst="roundRect">
            <a:avLst/>
          </a:prstGeom>
          <a:no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buClr>
                <a:schemeClr val="tx1">
                  <a:lumMod val="65000"/>
                  <a:lumOff val="35000"/>
                </a:schemeClr>
              </a:buClr>
            </a:pPr>
            <a:r>
              <a:rPr lang="en-US" sz="8000" b="1" dirty="0">
                <a:solidFill>
                  <a:schemeClr val="tx1">
                    <a:lumMod val="95000"/>
                    <a:lumOff val="5000"/>
                  </a:schemeClr>
                </a:solidFill>
                <a:latin typeface="Gill Sans MT" panose="020B0502020104020203" pitchFamily="34" charset="0"/>
                <a:cs typeface="Arial" panose="020B0604020202020204" pitchFamily="34" charset="0"/>
              </a:rPr>
              <a:t>Introduction to High School Admissions</a:t>
            </a:r>
          </a:p>
        </p:txBody>
      </p:sp>
      <p:sp>
        <p:nvSpPr>
          <p:cNvPr id="3" name="TextBox 2"/>
          <p:cNvSpPr txBox="1"/>
          <p:nvPr/>
        </p:nvSpPr>
        <p:spPr>
          <a:xfrm>
            <a:off x="0" y="5572855"/>
            <a:ext cx="5625125" cy="1077218"/>
          </a:xfrm>
          <a:prstGeom prst="rect">
            <a:avLst/>
          </a:prstGeom>
          <a:noFill/>
        </p:spPr>
        <p:txBody>
          <a:bodyPr wrap="square" rtlCol="0">
            <a:spAutoFit/>
          </a:bodyPr>
          <a:lstStyle/>
          <a:p>
            <a:r>
              <a:rPr lang="en-US" sz="3200" dirty="0" smtClean="0">
                <a:latin typeface="Gill Sans MT" panose="020B0502020104020203" pitchFamily="34" charset="0"/>
              </a:rPr>
              <a:t>Star </a:t>
            </a:r>
            <a:r>
              <a:rPr lang="en-US" sz="3200" dirty="0" err="1" smtClean="0">
                <a:latin typeface="Gill Sans MT" panose="020B0502020104020203" pitchFamily="34" charset="0"/>
              </a:rPr>
              <a:t>Corvinelli</a:t>
            </a:r>
            <a:endParaRPr lang="en-US" sz="3200" dirty="0" smtClean="0">
              <a:latin typeface="Gill Sans MT" panose="020B0502020104020203" pitchFamily="34" charset="0"/>
            </a:endParaRPr>
          </a:p>
          <a:p>
            <a:r>
              <a:rPr lang="en-US" sz="3200" dirty="0" smtClean="0">
                <a:latin typeface="Gill Sans MT" panose="020B0502020104020203" pitchFamily="34" charset="0"/>
              </a:rPr>
              <a:t>8</a:t>
            </a:r>
            <a:r>
              <a:rPr lang="en-US" sz="3200" baseline="30000" dirty="0" smtClean="0">
                <a:latin typeface="Gill Sans MT" panose="020B0502020104020203" pitchFamily="34" charset="0"/>
              </a:rPr>
              <a:t>th</a:t>
            </a:r>
            <a:r>
              <a:rPr lang="en-US" sz="3200" dirty="0" smtClean="0">
                <a:latin typeface="Gill Sans MT" panose="020B0502020104020203" pitchFamily="34" charset="0"/>
              </a:rPr>
              <a:t> Grade School Counselor</a:t>
            </a:r>
            <a:endParaRPr lang="en-US" sz="3200" dirty="0">
              <a:latin typeface="Gill Sans MT" panose="020B0502020104020203" pitchFamily="34" charset="0"/>
            </a:endParaRPr>
          </a:p>
        </p:txBody>
      </p:sp>
      <p:grpSp>
        <p:nvGrpSpPr>
          <p:cNvPr id="6" name="Group 5">
            <a:extLst>
              <a:ext uri="{FF2B5EF4-FFF2-40B4-BE49-F238E27FC236}">
                <a16:creationId xmlns:a16="http://schemas.microsoft.com/office/drawing/2014/main" xmlns="" id="{EA524258-02DF-4C75-9869-43AE8F486662}"/>
              </a:ext>
            </a:extLst>
          </p:cNvPr>
          <p:cNvGrpSpPr/>
          <p:nvPr/>
        </p:nvGrpSpPr>
        <p:grpSpPr>
          <a:xfrm>
            <a:off x="342657" y="211488"/>
            <a:ext cx="2712642" cy="2413222"/>
            <a:chOff x="102429" y="4274430"/>
            <a:chExt cx="2712642" cy="2413222"/>
          </a:xfrm>
        </p:grpSpPr>
        <p:pic>
          <p:nvPicPr>
            <p:cNvPr id="7" name="Picture 6">
              <a:extLst>
                <a:ext uri="{FF2B5EF4-FFF2-40B4-BE49-F238E27FC236}">
                  <a16:creationId xmlns:a16="http://schemas.microsoft.com/office/drawing/2014/main" xmlns="" id="{E3F3FDCB-56DF-43FC-9D4F-A66F595ACD37}"/>
                </a:ext>
              </a:extLst>
            </p:cNvPr>
            <p:cNvPicPr>
              <a:picLocks noChangeAspect="1"/>
            </p:cNvPicPr>
            <p:nvPr/>
          </p:nvPicPr>
          <p:blipFill rotWithShape="1">
            <a:blip r:embed="rId3"/>
            <a:srcRect l="7147" r="18264" b="44592"/>
            <a:stretch/>
          </p:blipFill>
          <p:spPr>
            <a:xfrm>
              <a:off x="102429" y="4313820"/>
              <a:ext cx="2712642" cy="2373832"/>
            </a:xfrm>
            <a:prstGeom prst="rect">
              <a:avLst/>
            </a:prstGeom>
          </p:spPr>
        </p:pic>
        <p:sp>
          <p:nvSpPr>
            <p:cNvPr id="8" name="Rectangle: Rounded Corners 8">
              <a:extLst>
                <a:ext uri="{FF2B5EF4-FFF2-40B4-BE49-F238E27FC236}">
                  <a16:creationId xmlns:a16="http://schemas.microsoft.com/office/drawing/2014/main" xmlns="" id="{EDA54395-2294-48E9-86AF-0CEB19006967}"/>
                </a:ext>
              </a:extLst>
            </p:cNvPr>
            <p:cNvSpPr/>
            <p:nvPr/>
          </p:nvSpPr>
          <p:spPr>
            <a:xfrm>
              <a:off x="1055605" y="4274430"/>
              <a:ext cx="1759466" cy="4182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xmlns="" id="{DF8D3AF1-17FC-4BF3-AE14-FF83B5216F99}"/>
              </a:ext>
            </a:extLst>
          </p:cNvPr>
          <p:cNvPicPr>
            <a:picLocks noChangeAspect="1"/>
          </p:cNvPicPr>
          <p:nvPr/>
        </p:nvPicPr>
        <p:blipFill rotWithShape="1">
          <a:blip r:embed="rId3"/>
          <a:srcRect t="56449" b="6537"/>
          <a:stretch/>
        </p:blipFill>
        <p:spPr>
          <a:xfrm rot="232730">
            <a:off x="10031517" y="4707483"/>
            <a:ext cx="2021659" cy="881532"/>
          </a:xfrm>
          <a:prstGeom prst="rect">
            <a:avLst/>
          </a:prstGeom>
        </p:spPr>
      </p:pic>
      <p:pic>
        <p:nvPicPr>
          <p:cNvPr id="11" name="Picture 10">
            <a:extLst>
              <a:ext uri="{FF2B5EF4-FFF2-40B4-BE49-F238E27FC236}">
                <a16:creationId xmlns:a16="http://schemas.microsoft.com/office/drawing/2014/main" xmlns="" id="{67EBA276-EC36-423E-9A35-7F2038B94DB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446" t="13322" r="16616" b="8693"/>
          <a:stretch/>
        </p:blipFill>
        <p:spPr>
          <a:xfrm>
            <a:off x="10451222" y="6006537"/>
            <a:ext cx="1182251" cy="810565"/>
          </a:xfrm>
          <a:prstGeom prst="rect">
            <a:avLst/>
          </a:prstGeom>
        </p:spPr>
      </p:pic>
    </p:spTree>
    <p:extLst>
      <p:ext uri="{BB962C8B-B14F-4D97-AF65-F5344CB8AC3E}">
        <p14:creationId xmlns:p14="http://schemas.microsoft.com/office/powerpoint/2010/main" val="3928624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Know your Chances of Getting an Offer</a:t>
            </a:r>
          </a:p>
        </p:txBody>
      </p:sp>
      <p:sp>
        <p:nvSpPr>
          <p:cNvPr id="9" name="Title 1"/>
          <p:cNvSpPr txBox="1">
            <a:spLocks/>
          </p:cNvSpPr>
          <p:nvPr/>
        </p:nvSpPr>
        <p:spPr>
          <a:xfrm>
            <a:off x="553351" y="1518116"/>
            <a:ext cx="11085297" cy="775113"/>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uClr>
                <a:schemeClr val="tx1">
                  <a:lumMod val="65000"/>
                  <a:lumOff val="35000"/>
                </a:schemeClr>
              </a:buClr>
            </a:pPr>
            <a:r>
              <a:rPr lang="en-US" sz="2400" dirty="0">
                <a:solidFill>
                  <a:schemeClr val="bg1"/>
                </a:solidFill>
                <a:latin typeface="Gill Sans MT" panose="020B0502020104020203" pitchFamily="34" charset="0"/>
                <a:cs typeface="Arial" panose="020B0604020202020204" pitchFamily="34" charset="0"/>
              </a:rPr>
              <a:t>Student factors and program factors determine if a program is a “reach,” “target,” or “likely” for your student.</a:t>
            </a: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r="41449" b="2830"/>
          <a:stretch/>
        </p:blipFill>
        <p:spPr>
          <a:xfrm>
            <a:off x="9336997" y="2482780"/>
            <a:ext cx="915956" cy="23123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4055" y="2473117"/>
            <a:ext cx="983887" cy="23799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8947" y="2499947"/>
            <a:ext cx="962696" cy="237673"/>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961536707"/>
              </p:ext>
            </p:extLst>
          </p:nvPr>
        </p:nvGraphicFramePr>
        <p:xfrm>
          <a:off x="657224" y="2758160"/>
          <a:ext cx="10981425" cy="370840"/>
        </p:xfrm>
        <a:graphic>
          <a:graphicData uri="http://schemas.openxmlformats.org/drawingml/2006/table">
            <a:tbl>
              <a:tblPr firstRow="1" bandRow="1">
                <a:tableStyleId>{5C22544A-7EE6-4342-B048-85BDC9FD1C3A}</a:tableStyleId>
              </a:tblPr>
              <a:tblGrid>
                <a:gridCol w="3660475">
                  <a:extLst>
                    <a:ext uri="{9D8B030D-6E8A-4147-A177-3AD203B41FA5}">
                      <a16:colId xmlns:a16="http://schemas.microsoft.com/office/drawing/2014/main" xmlns="" val="3318086424"/>
                    </a:ext>
                  </a:extLst>
                </a:gridCol>
                <a:gridCol w="3660475">
                  <a:extLst>
                    <a:ext uri="{9D8B030D-6E8A-4147-A177-3AD203B41FA5}">
                      <a16:colId xmlns:a16="http://schemas.microsoft.com/office/drawing/2014/main" xmlns="" val="2139949194"/>
                    </a:ext>
                  </a:extLst>
                </a:gridCol>
                <a:gridCol w="3660475">
                  <a:extLst>
                    <a:ext uri="{9D8B030D-6E8A-4147-A177-3AD203B41FA5}">
                      <a16:colId xmlns:a16="http://schemas.microsoft.com/office/drawing/2014/main" xmlns="" val="1612461032"/>
                    </a:ext>
                  </a:extLst>
                </a:gridCol>
              </a:tblGrid>
              <a:tr h="370840">
                <a:tc>
                  <a:txBody>
                    <a:bodyPr/>
                    <a:lstStyle/>
                    <a:p>
                      <a:pPr algn="ctr"/>
                      <a:r>
                        <a:rPr lang="en-US" b="0" dirty="0">
                          <a:solidFill>
                            <a:sysClr val="windowText" lastClr="000000"/>
                          </a:solidFill>
                          <a:latin typeface="Gill Sans MT" panose="020B0502020104020203" pitchFamily="34" charset="0"/>
                        </a:rPr>
                        <a:t>Lower chance you’ll get an offer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ysClr val="windowText" lastClr="000000"/>
                          </a:solidFill>
                          <a:latin typeface="Gill Sans MT" panose="020B0502020104020203" pitchFamily="34" charset="0"/>
                        </a:rPr>
                        <a:t>Average chance you’ll get an offer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b="0" dirty="0">
                          <a:solidFill>
                            <a:sysClr val="windowText" lastClr="000000"/>
                          </a:solidFill>
                          <a:latin typeface="Gill Sans MT" panose="020B0502020104020203" pitchFamily="34" charset="0"/>
                        </a:rPr>
                        <a:t>Higher chance you’ll get an offer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860511086"/>
                  </a:ext>
                </a:extLst>
              </a:tr>
            </a:tbl>
          </a:graphicData>
        </a:graphic>
      </p:graphicFrame>
      <p:sp>
        <p:nvSpPr>
          <p:cNvPr id="19" name="Heart 18"/>
          <p:cNvSpPr/>
          <p:nvPr/>
        </p:nvSpPr>
        <p:spPr>
          <a:xfrm>
            <a:off x="2094088" y="2517196"/>
            <a:ext cx="221047" cy="184587"/>
          </a:xfrm>
          <a:prstGeom prst="hear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art 19"/>
          <p:cNvSpPr/>
          <p:nvPr/>
        </p:nvSpPr>
        <p:spPr>
          <a:xfrm>
            <a:off x="5624400" y="2489376"/>
            <a:ext cx="221047" cy="184587"/>
          </a:xfrm>
          <a:prstGeom prst="hear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rt 20"/>
          <p:cNvSpPr/>
          <p:nvPr/>
        </p:nvSpPr>
        <p:spPr>
          <a:xfrm>
            <a:off x="9358813" y="2500507"/>
            <a:ext cx="221047" cy="184587"/>
          </a:xfrm>
          <a:prstGeom prst="hear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6"/>
          <a:stretch>
            <a:fillRect/>
          </a:stretch>
        </p:blipFill>
        <p:spPr>
          <a:xfrm>
            <a:off x="1169762" y="3129000"/>
            <a:ext cx="9956348" cy="3618042"/>
          </a:xfrm>
          <a:prstGeom prst="rect">
            <a:avLst/>
          </a:prstGeom>
        </p:spPr>
      </p:pic>
    </p:spTree>
    <p:extLst>
      <p:ext uri="{BB962C8B-B14F-4D97-AF65-F5344CB8AC3E}">
        <p14:creationId xmlns:p14="http://schemas.microsoft.com/office/powerpoint/2010/main" val="3435363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758283" y="2450583"/>
            <a:ext cx="3717" cy="28643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534273" y="2298183"/>
            <a:ext cx="10976165" cy="3730391"/>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If you list </a:t>
            </a:r>
            <a:r>
              <a:rPr lang="en-US" altLang="en-US" sz="2400" dirty="0">
                <a:latin typeface="Franklin Gothic Book" panose="020B0503020102020204" pitchFamily="34" charset="0"/>
                <a:cs typeface="Arial" panose="020B0604020202020204" pitchFamily="34" charset="0"/>
                <a:sym typeface="American Typewriter"/>
              </a:rPr>
              <a:t>1</a:t>
            </a:r>
            <a:r>
              <a:rPr lang="en-US" altLang="en-US" sz="2400" dirty="0">
                <a:latin typeface="Gill Sans MT" panose="020B0502020104020203" pitchFamily="34" charset="0"/>
                <a:cs typeface="Arial" panose="020B0604020202020204" pitchFamily="34" charset="0"/>
                <a:sym typeface="American Typewriter"/>
              </a:rPr>
              <a:t>2 programs, you will have a better chance of getting an offer from one of your choices.</a:t>
            </a:r>
          </a:p>
          <a:p>
            <a:pPr marL="1027113" lvl="1" indent="-452438">
              <a:spcBef>
                <a:spcPct val="0"/>
              </a:spcBef>
              <a:spcAft>
                <a:spcPts val="600"/>
              </a:spcAft>
              <a:buClr>
                <a:schemeClr val="tx1">
                  <a:lumMod val="65000"/>
                  <a:lumOff val="35000"/>
                </a:schemeClr>
              </a:buClr>
              <a:buSzPct val="140000"/>
              <a:buFont typeface="Wingdings" panose="05000000000000000000" pitchFamily="2" charset="2"/>
              <a:buChar char="§"/>
            </a:pPr>
            <a:r>
              <a:rPr lang="en-US" altLang="en-US" sz="2000" dirty="0">
                <a:latin typeface="Gill Sans MT" panose="020B0502020104020203" pitchFamily="34" charset="0"/>
                <a:cs typeface="Arial" panose="020B0604020202020204" pitchFamily="34" charset="0"/>
                <a:sym typeface="American Typewriter"/>
              </a:rPr>
              <a:t>Only 87% of students with 3 programs received an offer</a:t>
            </a:r>
          </a:p>
          <a:p>
            <a:pPr marL="1027113" lvl="1" indent="-452438">
              <a:spcBef>
                <a:spcPct val="0"/>
              </a:spcBef>
              <a:spcAft>
                <a:spcPts val="600"/>
              </a:spcAft>
              <a:buClr>
                <a:schemeClr val="tx1">
                  <a:lumMod val="65000"/>
                  <a:lumOff val="35000"/>
                </a:schemeClr>
              </a:buClr>
              <a:buSzPct val="140000"/>
              <a:buFont typeface="Wingdings" panose="05000000000000000000" pitchFamily="2" charset="2"/>
              <a:buChar char="§"/>
            </a:pPr>
            <a:r>
              <a:rPr lang="en-US" altLang="en-US" sz="2000" dirty="0">
                <a:latin typeface="Gill Sans MT" panose="020B0502020104020203" pitchFamily="34" charset="0"/>
                <a:cs typeface="Arial" panose="020B0604020202020204" pitchFamily="34" charset="0"/>
                <a:sym typeface="American Typewriter"/>
              </a:rPr>
              <a:t>Only 91% of students with 6 programs received an offer</a:t>
            </a:r>
          </a:p>
          <a:p>
            <a:pPr marL="1027113" lvl="1" indent="-452438">
              <a:spcBef>
                <a:spcPct val="0"/>
              </a:spcBef>
              <a:spcAft>
                <a:spcPts val="600"/>
              </a:spcAft>
              <a:buClr>
                <a:schemeClr val="tx1">
                  <a:lumMod val="65000"/>
                  <a:lumOff val="35000"/>
                </a:schemeClr>
              </a:buClr>
              <a:buSzPct val="140000"/>
              <a:buFont typeface="Wingdings" panose="05000000000000000000" pitchFamily="2" charset="2"/>
              <a:buChar char="§"/>
            </a:pPr>
            <a:r>
              <a:rPr lang="en-US" altLang="en-US" sz="2000" dirty="0">
                <a:latin typeface="Gill Sans MT" panose="020B0502020104020203" pitchFamily="34" charset="0"/>
                <a:cs typeface="Arial" panose="020B0604020202020204" pitchFamily="34" charset="0"/>
                <a:sym typeface="American Typewriter"/>
              </a:rPr>
              <a:t>Only 94% of students with 9 programs received an offer</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List programs in your true order of preference starting with your top choice.</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High schools will not see how you rank them. </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High schools should not ask how they’ve been ranked or say you must rank them first.</a:t>
            </a:r>
          </a:p>
        </p:txBody>
      </p: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Student Factor—Choices on the Application</a:t>
            </a:r>
          </a:p>
        </p:txBody>
      </p:sp>
      <p:sp>
        <p:nvSpPr>
          <p:cNvPr id="12" name="Title 1"/>
          <p:cNvSpPr txBox="1">
            <a:spLocks/>
          </p:cNvSpPr>
          <p:nvPr/>
        </p:nvSpPr>
        <p:spPr>
          <a:xfrm>
            <a:off x="534273" y="1449366"/>
            <a:ext cx="11085297" cy="712261"/>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buClr>
                <a:schemeClr val="tx1">
                  <a:lumMod val="65000"/>
                  <a:lumOff val="35000"/>
                </a:schemeClr>
              </a:buClr>
            </a:pPr>
            <a:r>
              <a:rPr lang="en-US" sz="2400" dirty="0">
                <a:solidFill>
                  <a:schemeClr val="bg1"/>
                </a:solidFill>
                <a:latin typeface="Gill Sans MT" panose="020B0502020104020203" pitchFamily="34" charset="0"/>
                <a:cs typeface="Arial" panose="020B0604020202020204" pitchFamily="34" charset="0"/>
              </a:rPr>
              <a:t>97% of students who listed </a:t>
            </a:r>
            <a:r>
              <a:rPr lang="en-US" sz="2400" dirty="0">
                <a:solidFill>
                  <a:schemeClr val="bg1"/>
                </a:solidFill>
                <a:latin typeface="Franklin Gothic Medium" panose="020B0603020102020204" pitchFamily="34" charset="0"/>
                <a:cs typeface="Arial" panose="020B0604020202020204" pitchFamily="34" charset="0"/>
              </a:rPr>
              <a:t>1</a:t>
            </a:r>
            <a:r>
              <a:rPr lang="en-US" sz="2400" dirty="0">
                <a:solidFill>
                  <a:schemeClr val="bg1"/>
                </a:solidFill>
                <a:latin typeface="Gill Sans MT" panose="020B0502020104020203" pitchFamily="34" charset="0"/>
                <a:cs typeface="Arial" panose="020B0604020202020204" pitchFamily="34" charset="0"/>
              </a:rPr>
              <a:t>2 programs received an offer in Round </a:t>
            </a:r>
            <a:r>
              <a:rPr lang="en-US" sz="2400" dirty="0">
                <a:solidFill>
                  <a:schemeClr val="bg1"/>
                </a:solidFill>
                <a:latin typeface="Franklin Gothic Medium" panose="020B0603020102020204" pitchFamily="34" charset="0"/>
                <a:cs typeface="Arial" panose="020B0604020202020204" pitchFamily="34" charset="0"/>
              </a:rPr>
              <a:t>1</a:t>
            </a:r>
            <a:r>
              <a:rPr lang="en-US" sz="2400" dirty="0">
                <a:solidFill>
                  <a:schemeClr val="bg1"/>
                </a:solidFill>
                <a:latin typeface="Gill Sans MT" panose="020B0502020104020203" pitchFamily="34" charset="0"/>
                <a:cs typeface="Arial" panose="020B0604020202020204" pitchFamily="34" charset="0"/>
              </a:rPr>
              <a:t> last year.</a:t>
            </a:r>
          </a:p>
        </p:txBody>
      </p:sp>
    </p:spTree>
    <p:extLst>
      <p:ext uri="{BB962C8B-B14F-4D97-AF65-F5344CB8AC3E}">
        <p14:creationId xmlns:p14="http://schemas.microsoft.com/office/powerpoint/2010/main" val="4281917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What makes a balanced application?</a:t>
            </a:r>
          </a:p>
        </p:txBody>
      </p:sp>
      <p:sp>
        <p:nvSpPr>
          <p:cNvPr id="12" name="Title 1"/>
          <p:cNvSpPr txBox="1">
            <a:spLocks/>
          </p:cNvSpPr>
          <p:nvPr/>
        </p:nvSpPr>
        <p:spPr>
          <a:xfrm>
            <a:off x="357925" y="1321642"/>
            <a:ext cx="11390857" cy="610843"/>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buClr>
                <a:schemeClr val="tx1">
                  <a:lumMod val="65000"/>
                  <a:lumOff val="35000"/>
                </a:schemeClr>
              </a:buClr>
            </a:pPr>
            <a:r>
              <a:rPr lang="en-US" sz="2400" dirty="0">
                <a:solidFill>
                  <a:schemeClr val="bg1"/>
                </a:solidFill>
                <a:latin typeface="Gill Sans MT" panose="020B0502020104020203" pitchFamily="34" charset="0"/>
                <a:cs typeface="Arial" panose="020B0604020202020204" pitchFamily="34" charset="0"/>
              </a:rPr>
              <a:t>Aim for a mix of </a:t>
            </a:r>
            <a:r>
              <a:rPr lang="en-US" sz="2400" b="1" dirty="0">
                <a:solidFill>
                  <a:schemeClr val="bg1"/>
                </a:solidFill>
                <a:latin typeface="Gill Sans MT" panose="020B0502020104020203" pitchFamily="34" charset="0"/>
                <a:cs typeface="Arial" panose="020B0604020202020204" pitchFamily="34" charset="0"/>
              </a:rPr>
              <a:t>reach, target, and likely</a:t>
            </a:r>
            <a:r>
              <a:rPr lang="en-US" sz="2400" dirty="0">
                <a:solidFill>
                  <a:schemeClr val="bg1"/>
                </a:solidFill>
                <a:latin typeface="Gill Sans MT" panose="020B0502020104020203" pitchFamily="34" charset="0"/>
                <a:cs typeface="Arial" panose="020B0604020202020204" pitchFamily="34" charset="0"/>
              </a:rPr>
              <a:t> programs.</a:t>
            </a:r>
          </a:p>
        </p:txBody>
      </p:sp>
      <p:graphicFrame>
        <p:nvGraphicFramePr>
          <p:cNvPr id="2" name="Table 1"/>
          <p:cNvGraphicFramePr>
            <a:graphicFrameLocks noGrp="1"/>
          </p:cNvGraphicFramePr>
          <p:nvPr>
            <p:extLst/>
          </p:nvPr>
        </p:nvGraphicFramePr>
        <p:xfrm>
          <a:off x="452438" y="2142078"/>
          <a:ext cx="8983792" cy="4392072"/>
        </p:xfrm>
        <a:graphic>
          <a:graphicData uri="http://schemas.openxmlformats.org/drawingml/2006/table">
            <a:tbl>
              <a:tblPr firstRow="1" bandRow="1">
                <a:tableStyleId>{5C22544A-7EE6-4342-B048-85BDC9FD1C3A}</a:tableStyleId>
              </a:tblPr>
              <a:tblGrid>
                <a:gridCol w="1661466">
                  <a:extLst>
                    <a:ext uri="{9D8B030D-6E8A-4147-A177-3AD203B41FA5}">
                      <a16:colId xmlns:a16="http://schemas.microsoft.com/office/drawing/2014/main" xmlns="" val="20000"/>
                    </a:ext>
                  </a:extLst>
                </a:gridCol>
                <a:gridCol w="2306725">
                  <a:extLst>
                    <a:ext uri="{9D8B030D-6E8A-4147-A177-3AD203B41FA5}">
                      <a16:colId xmlns:a16="http://schemas.microsoft.com/office/drawing/2014/main" xmlns="" val="20001"/>
                    </a:ext>
                  </a:extLst>
                </a:gridCol>
                <a:gridCol w="2489218">
                  <a:extLst>
                    <a:ext uri="{9D8B030D-6E8A-4147-A177-3AD203B41FA5}">
                      <a16:colId xmlns:a16="http://schemas.microsoft.com/office/drawing/2014/main" xmlns="" val="20002"/>
                    </a:ext>
                  </a:extLst>
                </a:gridCol>
                <a:gridCol w="2526383">
                  <a:extLst>
                    <a:ext uri="{9D8B030D-6E8A-4147-A177-3AD203B41FA5}">
                      <a16:colId xmlns:a16="http://schemas.microsoft.com/office/drawing/2014/main" xmlns="" val="20003"/>
                    </a:ext>
                  </a:extLst>
                </a:gridCol>
              </a:tblGrid>
              <a:tr h="276446">
                <a:tc>
                  <a:txBody>
                    <a:bodyPr/>
                    <a:lstStyle/>
                    <a:p>
                      <a:pPr algn="ctr"/>
                      <a:r>
                        <a:rPr lang="en-US" sz="1800" b="1" dirty="0">
                          <a:latin typeface="Gill Sans MT" charset="0"/>
                          <a:ea typeface="Gill Sans MT" charset="0"/>
                          <a:cs typeface="Gill Sans MT" charset="0"/>
                        </a:rPr>
                        <a:t>Factors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1B3"/>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1B3"/>
                    </a:solidFill>
                  </a:tcPr>
                </a:tc>
                <a:tc>
                  <a:txBody>
                    <a:bodyPr/>
                    <a:lstStyle/>
                    <a:p>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B1B3"/>
                    </a:solidFill>
                  </a:tcPr>
                </a:tc>
                <a:tc>
                  <a:txBody>
                    <a:bodyPr/>
                    <a:lstStyle/>
                    <a:p>
                      <a:endParaRPr lang="en-US" sz="18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0B1B3"/>
                    </a:solidFill>
                  </a:tcPr>
                </a:tc>
                <a:extLst>
                  <a:ext uri="{0D108BD9-81ED-4DB2-BD59-A6C34878D82A}">
                    <a16:rowId xmlns:a16="http://schemas.microsoft.com/office/drawing/2014/main" xmlns="" val="10000"/>
                  </a:ext>
                </a:extLst>
              </a:tr>
              <a:tr h="1033852">
                <a:tc>
                  <a:txBody>
                    <a:bodyPr/>
                    <a:lstStyle/>
                    <a:p>
                      <a:pPr marL="0" indent="0" algn="ctr">
                        <a:buFont typeface="Wingdings" panose="05000000000000000000" pitchFamily="2" charset="2"/>
                        <a:buNone/>
                      </a:pPr>
                      <a:r>
                        <a:rPr lang="en-US" sz="1800" b="1" dirty="0">
                          <a:latin typeface="Gill Sans MT" panose="020B0502020104020203" pitchFamily="34" charset="0"/>
                        </a:rPr>
                        <a:t>Seat</a:t>
                      </a:r>
                      <a:r>
                        <a:rPr lang="en-US" sz="1800" b="1" baseline="0" dirty="0">
                          <a:latin typeface="Gill Sans MT" panose="020B0502020104020203" pitchFamily="34" charset="0"/>
                        </a:rPr>
                        <a:t> Availability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indent="0" algn="ctr">
                        <a:buFont typeface="Wingdings" panose="05000000000000000000" pitchFamily="2" charset="2"/>
                        <a:buNone/>
                      </a:pPr>
                      <a:endParaRPr lang="en-US" sz="1800" baseline="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kern="1200" dirty="0">
                        <a:solidFill>
                          <a:schemeClr val="dk1"/>
                        </a:solidFill>
                        <a:latin typeface="Gill Sans MT" panose="020B050202010402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800" b="0" kern="1200" dirty="0">
                        <a:solidFill>
                          <a:schemeClr val="dk1"/>
                        </a:solidFill>
                        <a:latin typeface="Gill Sans MT" panose="020B0502020104020203"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1"/>
                  </a:ext>
                </a:extLst>
              </a:tr>
              <a:tr h="1234145">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b="1" baseline="0" dirty="0">
                          <a:latin typeface="Gill Sans MT" panose="020B0502020104020203" pitchFamily="34" charset="0"/>
                        </a:rPr>
                        <a:t>Admissions Priorities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US" sz="1800" kern="1200" dirty="0">
                        <a:solidFill>
                          <a:schemeClr val="dk1"/>
                        </a:solidFill>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en-US" sz="1800" kern="1200" baseline="0" dirty="0">
                        <a:solidFill>
                          <a:schemeClr val="dk1"/>
                        </a:solidFill>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02"/>
                  </a:ext>
                </a:extLst>
              </a:tr>
              <a:tr h="1758315">
                <a:tc>
                  <a:txBody>
                    <a:bodyPr/>
                    <a:lstStyle/>
                    <a:p>
                      <a:pPr marL="0" indent="0" algn="ctr">
                        <a:buFont typeface="Wingdings" panose="05000000000000000000" pitchFamily="2" charset="2"/>
                        <a:buNone/>
                      </a:pPr>
                      <a:r>
                        <a:rPr lang="en-US" sz="1800" b="1" baseline="0" dirty="0">
                          <a:latin typeface="Gill Sans MT" panose="020B0502020104020203" pitchFamily="34" charset="0"/>
                        </a:rPr>
                        <a:t>Your </a:t>
                      </a:r>
                    </a:p>
                    <a:p>
                      <a:pPr marL="0" indent="0" algn="ctr">
                        <a:buFont typeface="Wingdings" panose="05000000000000000000" pitchFamily="2" charset="2"/>
                        <a:buNone/>
                      </a:pPr>
                      <a:r>
                        <a:rPr lang="en-US" sz="1800" b="1" baseline="0" dirty="0">
                          <a:latin typeface="Gill Sans MT" panose="020B0502020104020203" pitchFamily="34" charset="0"/>
                        </a:rPr>
                        <a:t>Academics </a:t>
                      </a:r>
                      <a:br>
                        <a:rPr lang="en-US" sz="1800" b="1" baseline="0" dirty="0">
                          <a:latin typeface="Gill Sans MT" panose="020B0502020104020203" pitchFamily="34" charset="0"/>
                        </a:rPr>
                      </a:br>
                      <a:r>
                        <a:rPr lang="en-US" sz="1800" b="0" baseline="0" dirty="0">
                          <a:latin typeface="Gill Sans MT" panose="020B0502020104020203" pitchFamily="34" charset="0"/>
                        </a:rPr>
                        <a:t>(selection criteria)</a:t>
                      </a:r>
                      <a:endParaRPr lang="en-US" sz="1800" b="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indent="0" algn="ctr">
                        <a:buFont typeface="Wingdings" panose="05000000000000000000" pitchFamily="2" charset="2"/>
                        <a:buNone/>
                      </a:pPr>
                      <a:endParaRPr lang="en-US" sz="1800" baseline="0" dirty="0">
                        <a:latin typeface="Gill Sans MT" panose="020B05020201040202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indent="0" algn="ctr" defTabSz="914400" rtl="0" eaLnBrk="1" latinLnBrk="0" hangingPunct="1">
                        <a:buFont typeface="Wingdings" panose="05000000000000000000" pitchFamily="2" charset="2"/>
                        <a:buNone/>
                      </a:pPr>
                      <a:endParaRPr lang="en-US" sz="1800" kern="1200" dirty="0">
                        <a:solidFill>
                          <a:schemeClr val="dk1"/>
                        </a:solidFill>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indent="0" algn="ctr" defTabSz="914400" rtl="0" eaLnBrk="1" latinLnBrk="0" hangingPunct="1">
                        <a:buFont typeface="Wingdings" panose="05000000000000000000" pitchFamily="2" charset="2"/>
                        <a:buNone/>
                      </a:pPr>
                      <a:endParaRPr lang="en-US" sz="1800" kern="1200" baseline="0" dirty="0">
                        <a:solidFill>
                          <a:schemeClr val="dk1"/>
                        </a:solidFill>
                        <a:latin typeface="Gill Sans MT" panose="020B0502020104020203"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xmlns="" val="10003"/>
                  </a:ext>
                </a:extLst>
              </a:tr>
            </a:tbl>
          </a:graphicData>
        </a:graphic>
      </p:graphicFrame>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r="38919" b="-1309"/>
          <a:stretch/>
        </p:blipFill>
        <p:spPr>
          <a:xfrm>
            <a:off x="7567615" y="2207773"/>
            <a:ext cx="1177555" cy="292236"/>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6031" y="2200388"/>
            <a:ext cx="1207323" cy="276991"/>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7567" y="2198981"/>
            <a:ext cx="1162891" cy="278398"/>
          </a:xfrm>
          <a:prstGeom prst="rect">
            <a:avLst/>
          </a:prstGeom>
        </p:spPr>
      </p:pic>
      <p:sp>
        <p:nvSpPr>
          <p:cNvPr id="3" name="TextBox 2"/>
          <p:cNvSpPr txBox="1"/>
          <p:nvPr/>
        </p:nvSpPr>
        <p:spPr>
          <a:xfrm>
            <a:off x="2966923" y="3417672"/>
            <a:ext cx="552450" cy="400110"/>
          </a:xfrm>
          <a:prstGeom prst="rect">
            <a:avLst/>
          </a:prstGeom>
          <a:solidFill>
            <a:srgbClr val="009999"/>
          </a:solidFill>
          <a:ln>
            <a:solidFill>
              <a:schemeClr val="tx1">
                <a:lumMod val="50000"/>
                <a:lumOff val="50000"/>
              </a:schemeClr>
            </a:solidFill>
          </a:ln>
        </p:spPr>
        <p:txBody>
          <a:bodyPr wrap="square" rtlCol="0">
            <a:spAutoFit/>
          </a:bodyPr>
          <a:lstStyle/>
          <a:p>
            <a:pPr algn="ctr"/>
            <a:r>
              <a:rPr lang="en-US" sz="2000" dirty="0">
                <a:solidFill>
                  <a:schemeClr val="bg1"/>
                </a:solidFill>
                <a:latin typeface="Gill Sans MT" panose="020B0502020104020203" pitchFamily="34" charset="0"/>
              </a:rPr>
              <a:t>OR</a:t>
            </a:r>
          </a:p>
        </p:txBody>
      </p:sp>
      <p:sp>
        <p:nvSpPr>
          <p:cNvPr id="17" name="TextBox 16"/>
          <p:cNvSpPr txBox="1"/>
          <p:nvPr/>
        </p:nvSpPr>
        <p:spPr>
          <a:xfrm>
            <a:off x="2966923" y="4593640"/>
            <a:ext cx="552450" cy="400110"/>
          </a:xfrm>
          <a:prstGeom prst="rect">
            <a:avLst/>
          </a:prstGeom>
          <a:solidFill>
            <a:srgbClr val="009999"/>
          </a:solidFill>
          <a:ln>
            <a:solidFill>
              <a:schemeClr val="tx1">
                <a:lumMod val="50000"/>
                <a:lumOff val="50000"/>
              </a:schemeClr>
            </a:solidFill>
          </a:ln>
        </p:spPr>
        <p:txBody>
          <a:bodyPr wrap="square" rtlCol="0">
            <a:spAutoFit/>
          </a:bodyPr>
          <a:lstStyle/>
          <a:p>
            <a:pPr algn="ctr"/>
            <a:r>
              <a:rPr lang="en-US" sz="2000" dirty="0">
                <a:solidFill>
                  <a:schemeClr val="bg1"/>
                </a:solidFill>
                <a:latin typeface="Gill Sans MT" panose="020B0502020104020203" pitchFamily="34" charset="0"/>
              </a:rPr>
              <a:t>OR</a:t>
            </a:r>
          </a:p>
        </p:txBody>
      </p:sp>
      <p:sp>
        <p:nvSpPr>
          <p:cNvPr id="27" name="TextBox 26"/>
          <p:cNvSpPr txBox="1"/>
          <p:nvPr/>
        </p:nvSpPr>
        <p:spPr>
          <a:xfrm>
            <a:off x="5414705" y="3417672"/>
            <a:ext cx="552450" cy="400110"/>
          </a:xfrm>
          <a:prstGeom prst="rect">
            <a:avLst/>
          </a:prstGeom>
          <a:solidFill>
            <a:srgbClr val="009999"/>
          </a:solidFill>
          <a:ln>
            <a:solidFill>
              <a:schemeClr val="tx1">
                <a:lumMod val="50000"/>
                <a:lumOff val="50000"/>
              </a:schemeClr>
            </a:solidFill>
          </a:ln>
        </p:spPr>
        <p:txBody>
          <a:bodyPr wrap="square" rtlCol="0">
            <a:spAutoFit/>
          </a:bodyPr>
          <a:lstStyle/>
          <a:p>
            <a:pPr algn="ctr"/>
            <a:r>
              <a:rPr lang="en-US" sz="2000" dirty="0">
                <a:solidFill>
                  <a:schemeClr val="bg1"/>
                </a:solidFill>
                <a:latin typeface="Gill Sans MT" panose="020B0502020104020203" pitchFamily="34" charset="0"/>
              </a:rPr>
              <a:t>OR</a:t>
            </a:r>
          </a:p>
        </p:txBody>
      </p:sp>
      <p:sp>
        <p:nvSpPr>
          <p:cNvPr id="28" name="TextBox 27"/>
          <p:cNvSpPr txBox="1"/>
          <p:nvPr/>
        </p:nvSpPr>
        <p:spPr>
          <a:xfrm>
            <a:off x="5421839" y="4609682"/>
            <a:ext cx="552450" cy="400110"/>
          </a:xfrm>
          <a:prstGeom prst="rect">
            <a:avLst/>
          </a:prstGeom>
          <a:solidFill>
            <a:srgbClr val="009999"/>
          </a:solidFill>
          <a:ln>
            <a:solidFill>
              <a:schemeClr val="tx1">
                <a:lumMod val="50000"/>
                <a:lumOff val="50000"/>
              </a:schemeClr>
            </a:solidFill>
          </a:ln>
        </p:spPr>
        <p:txBody>
          <a:bodyPr wrap="square" rtlCol="0">
            <a:spAutoFit/>
          </a:bodyPr>
          <a:lstStyle/>
          <a:p>
            <a:pPr algn="ctr"/>
            <a:r>
              <a:rPr lang="en-US" sz="2000" dirty="0">
                <a:solidFill>
                  <a:schemeClr val="bg1"/>
                </a:solidFill>
                <a:latin typeface="Gill Sans MT" panose="020B0502020104020203" pitchFamily="34" charset="0"/>
              </a:rPr>
              <a:t>OR</a:t>
            </a:r>
          </a:p>
        </p:txBody>
      </p:sp>
      <p:sp>
        <p:nvSpPr>
          <p:cNvPr id="29" name="TextBox 28"/>
          <p:cNvSpPr txBox="1"/>
          <p:nvPr/>
        </p:nvSpPr>
        <p:spPr>
          <a:xfrm>
            <a:off x="7864675" y="3417672"/>
            <a:ext cx="761572" cy="400110"/>
          </a:xfrm>
          <a:prstGeom prst="rect">
            <a:avLst/>
          </a:prstGeom>
          <a:solidFill>
            <a:srgbClr val="009999"/>
          </a:solidFill>
          <a:ln>
            <a:solidFill>
              <a:schemeClr val="tx1">
                <a:lumMod val="50000"/>
                <a:lumOff val="50000"/>
              </a:schemeClr>
            </a:solidFill>
          </a:ln>
        </p:spPr>
        <p:txBody>
          <a:bodyPr wrap="square" rtlCol="0">
            <a:spAutoFit/>
          </a:bodyPr>
          <a:lstStyle/>
          <a:p>
            <a:pPr algn="ctr"/>
            <a:r>
              <a:rPr lang="en-US" sz="2000" dirty="0">
                <a:solidFill>
                  <a:schemeClr val="bg1"/>
                </a:solidFill>
                <a:latin typeface="Gill Sans MT" panose="020B0502020104020203" pitchFamily="34" charset="0"/>
              </a:rPr>
              <a:t>AND</a:t>
            </a:r>
          </a:p>
        </p:txBody>
      </p:sp>
      <p:sp>
        <p:nvSpPr>
          <p:cNvPr id="30" name="TextBox 29"/>
          <p:cNvSpPr txBox="1"/>
          <p:nvPr/>
        </p:nvSpPr>
        <p:spPr>
          <a:xfrm>
            <a:off x="7969236" y="4573101"/>
            <a:ext cx="552450" cy="400110"/>
          </a:xfrm>
          <a:prstGeom prst="rect">
            <a:avLst/>
          </a:prstGeom>
          <a:solidFill>
            <a:srgbClr val="009999"/>
          </a:solidFill>
          <a:ln>
            <a:solidFill>
              <a:schemeClr val="tx1">
                <a:lumMod val="50000"/>
                <a:lumOff val="50000"/>
              </a:schemeClr>
            </a:solidFill>
          </a:ln>
        </p:spPr>
        <p:txBody>
          <a:bodyPr wrap="square" rtlCol="0">
            <a:spAutoFit/>
          </a:bodyPr>
          <a:lstStyle/>
          <a:p>
            <a:pPr algn="ctr"/>
            <a:r>
              <a:rPr lang="en-US" sz="2000" dirty="0">
                <a:solidFill>
                  <a:schemeClr val="bg1"/>
                </a:solidFill>
                <a:latin typeface="Gill Sans MT" panose="020B0502020104020203" pitchFamily="34" charset="0"/>
              </a:rPr>
              <a:t>OR</a:t>
            </a:r>
          </a:p>
        </p:txBody>
      </p:sp>
      <p:sp>
        <p:nvSpPr>
          <p:cNvPr id="18" name="Heart 17"/>
          <p:cNvSpPr/>
          <p:nvPr/>
        </p:nvSpPr>
        <p:spPr>
          <a:xfrm>
            <a:off x="2566141" y="2238135"/>
            <a:ext cx="253258" cy="18597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art 19"/>
          <p:cNvSpPr/>
          <p:nvPr/>
        </p:nvSpPr>
        <p:spPr>
          <a:xfrm>
            <a:off x="4869843" y="2233372"/>
            <a:ext cx="253258" cy="185978"/>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rt 20"/>
          <p:cNvSpPr/>
          <p:nvPr/>
        </p:nvSpPr>
        <p:spPr>
          <a:xfrm>
            <a:off x="7575235" y="2246631"/>
            <a:ext cx="286124" cy="206576"/>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17207" y="2530720"/>
            <a:ext cx="2304668" cy="923330"/>
          </a:xfrm>
          <a:prstGeom prst="rect">
            <a:avLst/>
          </a:prstGeom>
          <a:noFill/>
        </p:spPr>
        <p:txBody>
          <a:bodyPr wrap="square" rtlCol="0">
            <a:spAutoFit/>
          </a:bodyPr>
          <a:lstStyle/>
          <a:p>
            <a:pPr algn="ctr"/>
            <a:r>
              <a:rPr lang="en-US" dirty="0">
                <a:latin typeface="Gill Sans MT" panose="020B0502020104020203" pitchFamily="34" charset="0"/>
              </a:rPr>
              <a:t>High Demand:</a:t>
            </a:r>
            <a:br>
              <a:rPr lang="en-US" dirty="0">
                <a:latin typeface="Gill Sans MT" panose="020B0502020104020203" pitchFamily="34" charset="0"/>
              </a:rPr>
            </a:br>
            <a:r>
              <a:rPr lang="en-US" dirty="0">
                <a:latin typeface="Franklin Gothic Medium" panose="020B0603020102020204" pitchFamily="34" charset="0"/>
              </a:rPr>
              <a:t>10 or </a:t>
            </a:r>
            <a:r>
              <a:rPr lang="en-US" dirty="0">
                <a:latin typeface="Gill Sans MT" panose="020B0502020104020203" pitchFamily="34" charset="0"/>
              </a:rPr>
              <a:t>more applicants per seat</a:t>
            </a:r>
          </a:p>
        </p:txBody>
      </p:sp>
      <p:sp>
        <p:nvSpPr>
          <p:cNvPr id="31" name="TextBox 30"/>
          <p:cNvSpPr txBox="1"/>
          <p:nvPr/>
        </p:nvSpPr>
        <p:spPr>
          <a:xfrm>
            <a:off x="4434966" y="2496233"/>
            <a:ext cx="2514485" cy="923330"/>
          </a:xfrm>
          <a:prstGeom prst="rect">
            <a:avLst/>
          </a:prstGeom>
          <a:noFill/>
        </p:spPr>
        <p:txBody>
          <a:bodyPr wrap="square" rtlCol="0">
            <a:spAutoFit/>
          </a:bodyPr>
          <a:lstStyle/>
          <a:p>
            <a:pPr lvl="0" algn="ctr">
              <a:defRPr/>
            </a:pPr>
            <a:r>
              <a:rPr lang="en-US" dirty="0">
                <a:solidFill>
                  <a:schemeClr val="dk1"/>
                </a:solidFill>
                <a:latin typeface="Gill Sans MT" panose="020B0502020104020203" pitchFamily="34" charset="0"/>
              </a:rPr>
              <a:t>Low or Average Demand:  </a:t>
            </a:r>
          </a:p>
          <a:p>
            <a:pPr lvl="0" algn="ctr">
              <a:defRPr/>
            </a:pPr>
            <a:r>
              <a:rPr lang="en-US" dirty="0">
                <a:solidFill>
                  <a:schemeClr val="dk1"/>
                </a:solidFill>
                <a:latin typeface="Gill Sans MT" panose="020B0502020104020203" pitchFamily="34" charset="0"/>
              </a:rPr>
              <a:t>4</a:t>
            </a:r>
            <a:r>
              <a:rPr lang="en-US" dirty="0">
                <a:latin typeface="Gill Sans MT" panose="020B0502020104020203" pitchFamily="34" charset="0"/>
              </a:rPr>
              <a:t> – </a:t>
            </a:r>
            <a:r>
              <a:rPr lang="en-US" dirty="0">
                <a:solidFill>
                  <a:schemeClr val="dk1"/>
                </a:solidFill>
                <a:latin typeface="Gill Sans MT" panose="020B0502020104020203" pitchFamily="34" charset="0"/>
              </a:rPr>
              <a:t>9 applicants per seat</a:t>
            </a:r>
          </a:p>
        </p:txBody>
      </p:sp>
      <p:sp>
        <p:nvSpPr>
          <p:cNvPr id="32" name="TextBox 31"/>
          <p:cNvSpPr txBox="1"/>
          <p:nvPr/>
        </p:nvSpPr>
        <p:spPr>
          <a:xfrm>
            <a:off x="6914438" y="2517144"/>
            <a:ext cx="2514485" cy="923330"/>
          </a:xfrm>
          <a:prstGeom prst="rect">
            <a:avLst/>
          </a:prstGeom>
          <a:noFill/>
        </p:spPr>
        <p:txBody>
          <a:bodyPr wrap="square" rtlCol="0">
            <a:spAutoFit/>
          </a:bodyPr>
          <a:lstStyle/>
          <a:p>
            <a:pPr lvl="0" algn="ctr">
              <a:defRPr/>
            </a:pPr>
            <a:r>
              <a:rPr lang="en-US" dirty="0">
                <a:solidFill>
                  <a:schemeClr val="dk1"/>
                </a:solidFill>
                <a:latin typeface="Gill Sans MT" panose="020B0502020104020203" pitchFamily="34" charset="0"/>
              </a:rPr>
              <a:t>Lower Demand:</a:t>
            </a:r>
            <a:br>
              <a:rPr lang="en-US" dirty="0">
                <a:solidFill>
                  <a:schemeClr val="dk1"/>
                </a:solidFill>
                <a:latin typeface="Gill Sans MT" panose="020B0502020104020203" pitchFamily="34" charset="0"/>
              </a:rPr>
            </a:br>
            <a:r>
              <a:rPr lang="en-US" dirty="0">
                <a:solidFill>
                  <a:schemeClr val="dk1"/>
                </a:solidFill>
                <a:latin typeface="Gill Sans MT" panose="020B0502020104020203" pitchFamily="34" charset="0"/>
              </a:rPr>
              <a:t>3 or fewer applicants per seat</a:t>
            </a:r>
          </a:p>
        </p:txBody>
      </p:sp>
      <p:sp>
        <p:nvSpPr>
          <p:cNvPr id="33" name="TextBox 32"/>
          <p:cNvSpPr txBox="1"/>
          <p:nvPr/>
        </p:nvSpPr>
        <p:spPr>
          <a:xfrm>
            <a:off x="2124964" y="3870989"/>
            <a:ext cx="2304668" cy="646331"/>
          </a:xfrm>
          <a:prstGeom prst="rect">
            <a:avLst/>
          </a:prstGeom>
          <a:noFill/>
        </p:spPr>
        <p:txBody>
          <a:bodyPr wrap="square" rtlCol="0">
            <a:spAutoFit/>
          </a:bodyPr>
          <a:lstStyle/>
          <a:p>
            <a:pPr lvl="0" algn="ctr">
              <a:spcBef>
                <a:spcPts val="600"/>
              </a:spcBef>
              <a:spcAft>
                <a:spcPts val="600"/>
              </a:spcAft>
              <a:defRPr/>
            </a:pPr>
            <a:r>
              <a:rPr lang="en-US" dirty="0">
                <a:latin typeface="Gill Sans MT" panose="020B0502020104020203" pitchFamily="34" charset="0"/>
              </a:rPr>
              <a:t>You are </a:t>
            </a:r>
            <a:r>
              <a:rPr lang="en-US" u="sng" dirty="0">
                <a:latin typeface="Gill Sans MT" panose="020B0502020104020203" pitchFamily="34" charset="0"/>
              </a:rPr>
              <a:t>not</a:t>
            </a:r>
            <a:r>
              <a:rPr lang="en-US" dirty="0">
                <a:latin typeface="Gill Sans MT" panose="020B0502020104020203" pitchFamily="34" charset="0"/>
              </a:rPr>
              <a:t> in the first priority group</a:t>
            </a:r>
            <a:endParaRPr lang="en-US" dirty="0"/>
          </a:p>
        </p:txBody>
      </p:sp>
      <p:sp>
        <p:nvSpPr>
          <p:cNvPr id="34" name="TextBox 33"/>
          <p:cNvSpPr txBox="1"/>
          <p:nvPr/>
        </p:nvSpPr>
        <p:spPr>
          <a:xfrm>
            <a:off x="2117207" y="5278110"/>
            <a:ext cx="2304668" cy="923330"/>
          </a:xfrm>
          <a:prstGeom prst="rect">
            <a:avLst/>
          </a:prstGeom>
          <a:noFill/>
        </p:spPr>
        <p:txBody>
          <a:bodyPr wrap="square" rtlCol="0">
            <a:spAutoFit/>
          </a:bodyPr>
          <a:lstStyle/>
          <a:p>
            <a:pPr algn="ctr"/>
            <a:r>
              <a:rPr lang="en-US" dirty="0">
                <a:latin typeface="Gill Sans MT" panose="020B0502020104020203" pitchFamily="34" charset="0"/>
              </a:rPr>
              <a:t>Your academics are below or on the low ends of the ranges</a:t>
            </a:r>
          </a:p>
        </p:txBody>
      </p:sp>
      <p:sp>
        <p:nvSpPr>
          <p:cNvPr id="35" name="TextBox 34"/>
          <p:cNvSpPr txBox="1"/>
          <p:nvPr/>
        </p:nvSpPr>
        <p:spPr>
          <a:xfrm>
            <a:off x="4440822" y="3879518"/>
            <a:ext cx="2514485" cy="646331"/>
          </a:xfrm>
          <a:prstGeom prst="rect">
            <a:avLst/>
          </a:prstGeom>
          <a:noFill/>
        </p:spPr>
        <p:txBody>
          <a:bodyPr wrap="square" rtlCol="0">
            <a:spAutoFit/>
          </a:bodyPr>
          <a:lstStyle/>
          <a:p>
            <a:pPr lvl="0" algn="ctr">
              <a:spcBef>
                <a:spcPts val="600"/>
              </a:spcBef>
              <a:spcAft>
                <a:spcPts val="600"/>
              </a:spcAft>
              <a:defRPr/>
            </a:pPr>
            <a:r>
              <a:rPr lang="en-US" dirty="0">
                <a:solidFill>
                  <a:schemeClr val="dk1"/>
                </a:solidFill>
                <a:latin typeface="Gill Sans MT" panose="020B0502020104020203" pitchFamily="34" charset="0"/>
              </a:rPr>
              <a:t>You are in the first priority group</a:t>
            </a:r>
          </a:p>
        </p:txBody>
      </p:sp>
      <p:sp>
        <p:nvSpPr>
          <p:cNvPr id="36" name="TextBox 35"/>
          <p:cNvSpPr txBox="1"/>
          <p:nvPr/>
        </p:nvSpPr>
        <p:spPr>
          <a:xfrm>
            <a:off x="4429632" y="5427136"/>
            <a:ext cx="2514485" cy="646331"/>
          </a:xfrm>
          <a:prstGeom prst="rect">
            <a:avLst/>
          </a:prstGeom>
          <a:noFill/>
        </p:spPr>
        <p:txBody>
          <a:bodyPr wrap="square" rtlCol="0">
            <a:spAutoFit/>
          </a:bodyPr>
          <a:lstStyle/>
          <a:p>
            <a:pPr algn="ctr"/>
            <a:r>
              <a:rPr lang="en-US" dirty="0">
                <a:solidFill>
                  <a:schemeClr val="dk1"/>
                </a:solidFill>
                <a:latin typeface="Gill Sans MT" panose="020B0502020104020203" pitchFamily="34" charset="0"/>
              </a:rPr>
              <a:t>Your academics are in the middle of the ranges</a:t>
            </a:r>
          </a:p>
        </p:txBody>
      </p:sp>
      <p:sp>
        <p:nvSpPr>
          <p:cNvPr id="37" name="TextBox 36"/>
          <p:cNvSpPr txBox="1"/>
          <p:nvPr/>
        </p:nvSpPr>
        <p:spPr>
          <a:xfrm>
            <a:off x="6911510" y="3883677"/>
            <a:ext cx="2514485" cy="646331"/>
          </a:xfrm>
          <a:prstGeom prst="rect">
            <a:avLst/>
          </a:prstGeom>
          <a:noFill/>
        </p:spPr>
        <p:txBody>
          <a:bodyPr wrap="square" rtlCol="0">
            <a:spAutoFit/>
          </a:bodyPr>
          <a:lstStyle/>
          <a:p>
            <a:pPr lvl="0" algn="ctr">
              <a:spcBef>
                <a:spcPts val="600"/>
              </a:spcBef>
              <a:spcAft>
                <a:spcPts val="600"/>
              </a:spcAft>
              <a:defRPr/>
            </a:pPr>
            <a:r>
              <a:rPr lang="en-US" dirty="0">
                <a:solidFill>
                  <a:schemeClr val="dk1"/>
                </a:solidFill>
                <a:latin typeface="Gill Sans MT" panose="020B0502020104020203" pitchFamily="34" charset="0"/>
              </a:rPr>
              <a:t>You are in the first priority group</a:t>
            </a:r>
          </a:p>
        </p:txBody>
      </p:sp>
      <p:sp>
        <p:nvSpPr>
          <p:cNvPr id="38" name="TextBox 37"/>
          <p:cNvSpPr txBox="1"/>
          <p:nvPr/>
        </p:nvSpPr>
        <p:spPr>
          <a:xfrm>
            <a:off x="6963018" y="5021701"/>
            <a:ext cx="2514485" cy="1477328"/>
          </a:xfrm>
          <a:prstGeom prst="rect">
            <a:avLst/>
          </a:prstGeom>
          <a:noFill/>
        </p:spPr>
        <p:txBody>
          <a:bodyPr wrap="square" rtlCol="0">
            <a:spAutoFit/>
          </a:bodyPr>
          <a:lstStyle/>
          <a:p>
            <a:pPr algn="ctr"/>
            <a:r>
              <a:rPr lang="en-US" dirty="0">
                <a:solidFill>
                  <a:schemeClr val="dk1"/>
                </a:solidFill>
                <a:latin typeface="Gill Sans MT" panose="020B0502020104020203" pitchFamily="34" charset="0"/>
              </a:rPr>
              <a:t>The admissions method does not use academics, or your academics are on the high ends of the ranges</a:t>
            </a:r>
          </a:p>
        </p:txBody>
      </p:sp>
      <p:graphicFrame>
        <p:nvGraphicFramePr>
          <p:cNvPr id="40" name="Table 39"/>
          <p:cNvGraphicFramePr>
            <a:graphicFrameLocks noGrp="1"/>
          </p:cNvGraphicFramePr>
          <p:nvPr>
            <p:extLst/>
          </p:nvPr>
        </p:nvGraphicFramePr>
        <p:xfrm>
          <a:off x="10104138" y="2356495"/>
          <a:ext cx="1644644" cy="2834640"/>
        </p:xfrm>
        <a:graphic>
          <a:graphicData uri="http://schemas.openxmlformats.org/drawingml/2006/table">
            <a:tbl>
              <a:tblPr firstRow="1" bandRow="1">
                <a:tableStyleId>{D27102A9-8310-4765-A935-A1911B00CA55}</a:tableStyleId>
              </a:tblPr>
              <a:tblGrid>
                <a:gridCol w="1644644">
                  <a:extLst>
                    <a:ext uri="{9D8B030D-6E8A-4147-A177-3AD203B41FA5}">
                      <a16:colId xmlns:a16="http://schemas.microsoft.com/office/drawing/2014/main" xmlns="" val="666138571"/>
                    </a:ext>
                  </a:extLst>
                </a:gridCol>
              </a:tblGrid>
              <a:tr h="2435183">
                <a:tc>
                  <a:txBody>
                    <a:bodyPr/>
                    <a:lstStyle/>
                    <a:p>
                      <a:pPr algn="l">
                        <a:buNone/>
                      </a:pPr>
                      <a:r>
                        <a:rPr lang="en-US" altLang="en-US" sz="1800" b="0" dirty="0"/>
                        <a:t/>
                      </a:r>
                      <a:br>
                        <a:rPr lang="en-US" altLang="en-US" sz="1800" b="0" dirty="0"/>
                      </a:br>
                      <a:r>
                        <a:rPr lang="en-US" altLang="en-US" sz="1800" b="0" dirty="0"/>
                        <a:t>If you are in a continuing</a:t>
                      </a:r>
                    </a:p>
                    <a:p>
                      <a:pPr algn="l">
                        <a:buNone/>
                      </a:pPr>
                      <a:r>
                        <a:rPr lang="en-US" altLang="en-US" sz="1800" b="0" dirty="0"/>
                        <a:t>6–12 program or have a zoned program, you may have a </a:t>
                      </a:r>
                      <a:r>
                        <a:rPr lang="en-US" altLang="en-US" sz="1800" b="1" dirty="0"/>
                        <a:t>guaranteed match</a:t>
                      </a:r>
                      <a:r>
                        <a:rPr lang="en-US" altLang="en-US" sz="1800" b="0" dirty="0"/>
                        <a:t>.  </a:t>
                      </a:r>
                      <a:endParaRPr lang="en-US" sz="1800" b="0" dirty="0">
                        <a:solidFill>
                          <a:schemeClr val="tx1">
                            <a:lumMod val="75000"/>
                            <a:lumOff val="25000"/>
                          </a:schemeClr>
                        </a:solidFill>
                        <a:latin typeface="Gill Sans MT" panose="020B0502020104020203" pitchFamily="34" charset="0"/>
                      </a:endParaRPr>
                    </a:p>
                  </a:txBody>
                  <a:tcPr/>
                </a:tc>
                <a:extLst>
                  <a:ext uri="{0D108BD9-81ED-4DB2-BD59-A6C34878D82A}">
                    <a16:rowId xmlns:a16="http://schemas.microsoft.com/office/drawing/2014/main" xmlns="" val="1538611212"/>
                  </a:ext>
                </a:extLst>
              </a:tr>
            </a:tbl>
          </a:graphicData>
        </a:graphic>
      </p:graphicFrame>
      <p:pic>
        <p:nvPicPr>
          <p:cNvPr id="42" name="Picture 41">
            <a:extLst>
              <a:ext uri="{FF2B5EF4-FFF2-40B4-BE49-F238E27FC236}">
                <a16:creationId xmlns:a16="http://schemas.microsoft.com/office/drawing/2014/main" xmlns="" id="{E3A97473-2CF5-44B3-853A-9A2CCF3340E5}"/>
              </a:ext>
            </a:extLst>
          </p:cNvPr>
          <p:cNvPicPr>
            <a:picLocks noChangeAspect="1"/>
          </p:cNvPicPr>
          <p:nvPr/>
        </p:nvPicPr>
        <p:blipFill>
          <a:blip r:embed="rId6"/>
          <a:stretch>
            <a:fillRect/>
          </a:stretch>
        </p:blipFill>
        <p:spPr>
          <a:xfrm>
            <a:off x="9461220" y="2019000"/>
            <a:ext cx="699222" cy="916758"/>
          </a:xfrm>
          <a:prstGeom prst="rect">
            <a:avLst/>
          </a:prstGeom>
        </p:spPr>
      </p:pic>
      <p:sp>
        <p:nvSpPr>
          <p:cNvPr id="43" name="TextBox 42">
            <a:extLst>
              <a:ext uri="{FF2B5EF4-FFF2-40B4-BE49-F238E27FC236}">
                <a16:creationId xmlns:a16="http://schemas.microsoft.com/office/drawing/2014/main" xmlns="" id="{F598094D-8692-4494-A028-B6DD7E1E57E2}"/>
              </a:ext>
            </a:extLst>
          </p:cNvPr>
          <p:cNvSpPr txBox="1"/>
          <p:nvPr/>
        </p:nvSpPr>
        <p:spPr>
          <a:xfrm>
            <a:off x="10113350" y="2161198"/>
            <a:ext cx="540326" cy="405839"/>
          </a:xfrm>
          <a:prstGeom prst="rect">
            <a:avLst/>
          </a:prstGeom>
          <a:solidFill>
            <a:schemeClr val="bg1"/>
          </a:solidFill>
          <a:ln w="3175">
            <a:noFill/>
          </a:ln>
        </p:spPr>
        <p:txBody>
          <a:bodyPr vert="horz" lIns="91440" tIns="45720" rIns="91440" bIns="45720" rtlCol="0" anchor="t">
            <a:noAutofit/>
          </a:bodyPr>
          <a:lstStyle>
            <a:defPPr>
              <a:defRPr lang="en-US"/>
            </a:defPPr>
            <a:lvl1pPr marL="571500" indent="-571500">
              <a:lnSpc>
                <a:spcPct val="100000"/>
              </a:lnSpc>
              <a:spcBef>
                <a:spcPct val="0"/>
              </a:spcBef>
              <a:spcAft>
                <a:spcPts val="600"/>
              </a:spcAft>
              <a:buClr>
                <a:schemeClr val="tx1">
                  <a:lumMod val="65000"/>
                  <a:lumOff val="35000"/>
                </a:schemeClr>
              </a:buClr>
              <a:buSzPct val="140000"/>
              <a:buBlip>
                <a:blip r:embed="rId7"/>
              </a:buBlip>
              <a:defRPr sz="2400">
                <a:latin typeface="Gill Sans MT" panose="020B0502020104020203" pitchFamily="34" charset="0"/>
                <a:ea typeface="+mj-ea"/>
                <a:cs typeface="Arial" panose="020B0604020202020204" pitchFamily="34" charset="0"/>
              </a:defRPr>
            </a:lvl1pPr>
            <a:lvl2pPr marL="1027113" lvl="1" indent="-452438">
              <a:spcBef>
                <a:spcPct val="0"/>
              </a:spcBef>
              <a:spcAft>
                <a:spcPts val="600"/>
              </a:spcAft>
              <a:buClr>
                <a:schemeClr val="tx1">
                  <a:lumMod val="65000"/>
                  <a:lumOff val="35000"/>
                </a:schemeClr>
              </a:buClr>
              <a:buSzPct val="140000"/>
              <a:buFont typeface="Wingdings" panose="05000000000000000000" pitchFamily="2" charset="2"/>
              <a:buChar char="§"/>
              <a:defRPr sz="2000">
                <a:latin typeface="Gill Sans MT" panose="020B0502020104020203" pitchFamily="34" charset="0"/>
                <a:ea typeface="+mj-ea"/>
                <a:cs typeface="Arial" panose="020B0604020202020204" pitchFamily="34" charset="0"/>
              </a:defRPr>
            </a:lvl2pPr>
          </a:lstStyle>
          <a:p>
            <a:pPr marL="0" indent="0">
              <a:buNone/>
            </a:pPr>
            <a:r>
              <a:rPr lang="en-US" sz="2000" dirty="0"/>
              <a:t>TIP</a:t>
            </a:r>
          </a:p>
        </p:txBody>
      </p:sp>
    </p:spTree>
    <p:extLst>
      <p:ext uri="{BB962C8B-B14F-4D97-AF65-F5344CB8AC3E}">
        <p14:creationId xmlns:p14="http://schemas.microsoft.com/office/powerpoint/2010/main" val="4042962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 Chances</a:t>
            </a:r>
            <a:r>
              <a:rPr lang="en-US" sz="4000" dirty="0">
                <a:solidFill>
                  <a:schemeClr val="bg1"/>
                </a:solidFill>
                <a:latin typeface="Gill Sans MT" panose="020B0502020104020203" pitchFamily="34" charset="0"/>
                <a:cs typeface="Arial" panose="020B0604020202020204" pitchFamily="34" charset="0"/>
              </a:rPr>
              <a:t>—</a:t>
            </a:r>
            <a:r>
              <a:rPr lang="en-US" sz="4000" dirty="0">
                <a:solidFill>
                  <a:schemeClr val="bg1"/>
                </a:solidFill>
                <a:latin typeface="Gill Sans MT" panose="020B0502020104020203" pitchFamily="34" charset="0"/>
              </a:rPr>
              <a:t>Reach, target, or likely–match?</a:t>
            </a:r>
          </a:p>
        </p:txBody>
      </p:sp>
      <p:graphicFrame>
        <p:nvGraphicFramePr>
          <p:cNvPr id="6" name="Table 5"/>
          <p:cNvGraphicFramePr>
            <a:graphicFrameLocks noGrp="1"/>
          </p:cNvGraphicFramePr>
          <p:nvPr>
            <p:extLst>
              <p:ext uri="{D42A27DB-BD31-4B8C-83A1-F6EECF244321}">
                <p14:modId xmlns:p14="http://schemas.microsoft.com/office/powerpoint/2010/main" val="3342447948"/>
              </p:ext>
            </p:extLst>
          </p:nvPr>
        </p:nvGraphicFramePr>
        <p:xfrm>
          <a:off x="331242" y="1352550"/>
          <a:ext cx="5860008" cy="4897120"/>
        </p:xfrm>
        <a:graphic>
          <a:graphicData uri="http://schemas.openxmlformats.org/drawingml/2006/table">
            <a:tbl>
              <a:tblPr firstRow="1" bandRow="1">
                <a:tableStyleId>{93296810-A885-4BE3-A3E7-6D5BEEA58F35}</a:tableStyleId>
              </a:tblPr>
              <a:tblGrid>
                <a:gridCol w="2930004">
                  <a:extLst>
                    <a:ext uri="{9D8B030D-6E8A-4147-A177-3AD203B41FA5}">
                      <a16:colId xmlns:a16="http://schemas.microsoft.com/office/drawing/2014/main" xmlns="" val="4251300811"/>
                    </a:ext>
                  </a:extLst>
                </a:gridCol>
                <a:gridCol w="2930004">
                  <a:extLst>
                    <a:ext uri="{9D8B030D-6E8A-4147-A177-3AD203B41FA5}">
                      <a16:colId xmlns:a16="http://schemas.microsoft.com/office/drawing/2014/main" xmlns="" val="1963568148"/>
                    </a:ext>
                  </a:extLst>
                </a:gridCol>
              </a:tblGrid>
              <a:tr h="409329">
                <a:tc gridSpan="2">
                  <a:txBody>
                    <a:bodyPr/>
                    <a:lstStyle/>
                    <a:p>
                      <a:pPr marL="0" algn="ctr" defTabSz="914400" rtl="0" eaLnBrk="1" latinLnBrk="0" hangingPunct="1">
                        <a:tabLst>
                          <a:tab pos="2565400" algn="r"/>
                          <a:tab pos="3206750" algn="l"/>
                        </a:tabLst>
                      </a:pPr>
                      <a:r>
                        <a:rPr lang="en-US" sz="2200" b="1" kern="1200" dirty="0">
                          <a:solidFill>
                            <a:schemeClr val="bg1"/>
                          </a:solidFill>
                          <a:latin typeface="Gil Sans MT"/>
                          <a:ea typeface="+mn-ea"/>
                          <a:cs typeface="+mn-cs"/>
                        </a:rPr>
                        <a:t>Student</a:t>
                      </a:r>
                      <a:r>
                        <a:rPr lang="en-US" sz="2200" b="1" kern="1200" baseline="0" dirty="0">
                          <a:solidFill>
                            <a:schemeClr val="bg1"/>
                          </a:solidFill>
                          <a:latin typeface="Gil Sans MT"/>
                          <a:ea typeface="+mn-ea"/>
                          <a:cs typeface="+mn-cs"/>
                        </a:rPr>
                        <a:t> A </a:t>
                      </a:r>
                      <a:r>
                        <a:rPr lang="en-US" sz="2200" b="1" kern="1200" dirty="0">
                          <a:solidFill>
                            <a:schemeClr val="bg1"/>
                          </a:solidFill>
                          <a:latin typeface="Gil Sans MT"/>
                          <a:ea typeface="+mn-ea"/>
                          <a:cs typeface="+mn-cs"/>
                        </a:rPr>
                        <a:t>Application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pPr marL="0" algn="l" defTabSz="914400" rtl="0" eaLnBrk="1" latinLnBrk="0" hangingPunct="1">
                        <a:tabLst>
                          <a:tab pos="2565400" algn="r"/>
                        </a:tabLst>
                      </a:pPr>
                      <a:endParaRPr lang="en-US" sz="1800" b="1" kern="1200" dirty="0">
                        <a:solidFill>
                          <a:schemeClr val="dk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9767807"/>
                  </a:ext>
                </a:extLst>
              </a:tr>
              <a:tr h="370840">
                <a:tc>
                  <a:txBody>
                    <a:bodyPr/>
                    <a:lstStyle/>
                    <a:p>
                      <a:pPr marL="457200" indent="-457200">
                        <a:buAutoNum type="arabicPeriod"/>
                        <a:tabLst>
                          <a:tab pos="463550" algn="l"/>
                        </a:tabLst>
                      </a:pPr>
                      <a:r>
                        <a:rPr lang="en-US" sz="2200" baseline="0" dirty="0">
                          <a:latin typeface="Gil Sans MT"/>
                        </a:rPr>
                        <a:t>Reach</a:t>
                      </a:r>
                      <a:endParaRPr lang="en-US" sz="2200" dirty="0">
                        <a:latin typeface="Gil Sans M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457200" indent="-457200">
                        <a:buAutoNum type="arabicPeriod" startAt="7"/>
                        <a:tabLst>
                          <a:tab pos="463550" algn="l"/>
                        </a:tabLst>
                      </a:pPr>
                      <a:r>
                        <a:rPr lang="en-US" sz="2200" dirty="0">
                          <a:latin typeface="Gil Sans MT"/>
                        </a:rPr>
                        <a:t>Target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525196342"/>
                  </a:ext>
                </a:extLst>
              </a:tr>
              <a:tr h="370840">
                <a:tc>
                  <a:txBody>
                    <a:bodyPr/>
                    <a:lstStyle/>
                    <a:p>
                      <a:pPr marL="457200" indent="-457200">
                        <a:buAutoNum type="arabicPeriod" startAt="2"/>
                        <a:tabLst>
                          <a:tab pos="463550" algn="l"/>
                        </a:tabLst>
                      </a:pPr>
                      <a:r>
                        <a:rPr lang="en-US" sz="2200" dirty="0">
                          <a:latin typeface="Gil Sans MT"/>
                        </a:rPr>
                        <a:t>Reach</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457200" indent="-457200">
                        <a:buAutoNum type="arabicPeriod" startAt="8"/>
                        <a:tabLst>
                          <a:tab pos="463550" algn="l"/>
                        </a:tabLst>
                      </a:pPr>
                      <a:r>
                        <a:rPr lang="en-US" sz="2200" dirty="0">
                          <a:latin typeface="Gil Sans MT"/>
                        </a:rPr>
                        <a:t>Likely</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595500956"/>
                  </a:ext>
                </a:extLst>
              </a:tr>
              <a:tr h="370840">
                <a:tc>
                  <a:txBody>
                    <a:bodyPr/>
                    <a:lstStyle/>
                    <a:p>
                      <a:pPr marL="457200" indent="-457200">
                        <a:buAutoNum type="arabicPeriod" startAt="3"/>
                        <a:tabLst>
                          <a:tab pos="463550" algn="l"/>
                        </a:tabLst>
                      </a:pPr>
                      <a:r>
                        <a:rPr lang="en-US" sz="2200" dirty="0">
                          <a:latin typeface="Gil Sans MT"/>
                        </a:rPr>
                        <a:t>Reach</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457200" indent="-457200">
                        <a:buAutoNum type="arabicPeriod" startAt="9"/>
                        <a:tabLst>
                          <a:tab pos="463550" algn="l"/>
                        </a:tabLst>
                      </a:pPr>
                      <a:r>
                        <a:rPr lang="en-US" sz="2200" dirty="0">
                          <a:latin typeface="Gil Sans MT"/>
                        </a:rPr>
                        <a:t>Reach</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2406321130"/>
                  </a:ext>
                </a:extLst>
              </a:tr>
              <a:tr h="370840">
                <a:tc>
                  <a:txBody>
                    <a:bodyPr/>
                    <a:lstStyle/>
                    <a:p>
                      <a:pPr marL="457200" indent="-457200">
                        <a:buAutoNum type="arabicPeriod" startAt="4"/>
                        <a:tabLst>
                          <a:tab pos="463550" algn="l"/>
                        </a:tabLst>
                      </a:pPr>
                      <a:r>
                        <a:rPr lang="en-US" sz="2200" dirty="0">
                          <a:latin typeface="Gil Sans MT"/>
                        </a:rPr>
                        <a:t>Target</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457200" indent="-457200">
                        <a:buAutoNum type="arabicPeriod" startAt="10"/>
                        <a:tabLst>
                          <a:tab pos="463550" algn="l"/>
                        </a:tabLst>
                      </a:pPr>
                      <a:r>
                        <a:rPr lang="en-US" sz="2200" dirty="0">
                          <a:latin typeface="Gil Sans MT"/>
                        </a:rPr>
                        <a:t>Target</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547491764"/>
                  </a:ext>
                </a:extLst>
              </a:tr>
              <a:tr h="370840">
                <a:tc>
                  <a:txBody>
                    <a:bodyPr/>
                    <a:lstStyle/>
                    <a:p>
                      <a:pPr marL="457200" indent="-457200">
                        <a:buAutoNum type="arabicPeriod" startAt="5"/>
                        <a:tabLst>
                          <a:tab pos="463550" algn="l"/>
                        </a:tabLst>
                      </a:pPr>
                      <a:r>
                        <a:rPr lang="en-US" sz="2200" dirty="0">
                          <a:latin typeface="Gil Sans MT"/>
                        </a:rPr>
                        <a:t>Likely</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457200" indent="-457200">
                        <a:buAutoNum type="arabicPeriod" startAt="11"/>
                        <a:tabLst>
                          <a:tab pos="463550" algn="l"/>
                        </a:tabLst>
                      </a:pPr>
                      <a:r>
                        <a:rPr lang="en-US" sz="2200" dirty="0">
                          <a:latin typeface="Gil Sans MT"/>
                        </a:rPr>
                        <a:t>Target</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753072485"/>
                  </a:ext>
                </a:extLst>
              </a:tr>
              <a:tr h="370840">
                <a:tc>
                  <a:txBody>
                    <a:bodyPr/>
                    <a:lstStyle/>
                    <a:p>
                      <a:pPr marL="457200" indent="-457200">
                        <a:buAutoNum type="arabicPeriod" startAt="6"/>
                        <a:tabLst>
                          <a:tab pos="463550" algn="l"/>
                        </a:tabLst>
                      </a:pPr>
                      <a:r>
                        <a:rPr lang="en-US" sz="2200" dirty="0">
                          <a:latin typeface="Gil Sans MT"/>
                        </a:rPr>
                        <a:t>Likely</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AutoNum type="arabicPeriod" startAt="12"/>
                        <a:tabLst>
                          <a:tab pos="463550" algn="l"/>
                        </a:tabLst>
                      </a:pPr>
                      <a:r>
                        <a:rPr lang="en-US" sz="2200" dirty="0">
                          <a:latin typeface="Gil Sans MT"/>
                        </a:rPr>
                        <a:t>Guarantee</a:t>
                      </a:r>
                      <a:endParaRPr lang="en-US" sz="2200" baseline="0" dirty="0">
                        <a:latin typeface="Gil Sans MT"/>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6334324"/>
                  </a:ext>
                </a:extLst>
              </a:tr>
              <a:tr h="370840">
                <a:tc gridSpan="2">
                  <a:txBody>
                    <a:bodyPr/>
                    <a:lstStyle/>
                    <a:p>
                      <a:pPr algn="ctr"/>
                      <a:r>
                        <a:rPr lang="en-US" sz="2200" b="1" dirty="0">
                          <a:solidFill>
                            <a:schemeClr val="bg1"/>
                          </a:solidFill>
                          <a:latin typeface="Gil Sans MT"/>
                        </a:rPr>
                        <a:t>Student A Information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endParaRPr lang="en-US" dirty="0"/>
                    </a:p>
                  </a:txBody>
                  <a:tcPr/>
                </a:tc>
                <a:extLst>
                  <a:ext uri="{0D108BD9-81ED-4DB2-BD59-A6C34878D82A}">
                    <a16:rowId xmlns:a16="http://schemas.microsoft.com/office/drawing/2014/main" xmlns="" val="2363309900"/>
                  </a:ext>
                </a:extLst>
              </a:tr>
              <a:tr h="370840">
                <a:tc>
                  <a:txBody>
                    <a:bodyPr/>
                    <a:lstStyle/>
                    <a:p>
                      <a:pPr>
                        <a:tabLst>
                          <a:tab pos="2565400" algn="r"/>
                        </a:tabLst>
                      </a:pPr>
                      <a:r>
                        <a:rPr lang="en-US" b="1" dirty="0">
                          <a:latin typeface="Gil Sans MT"/>
                        </a:rPr>
                        <a:t>ELA State Test:  	</a:t>
                      </a:r>
                      <a:r>
                        <a:rPr lang="en-US" b="0" dirty="0">
                          <a:latin typeface="Gil Sans MT"/>
                        </a:rPr>
                        <a:t>4.10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tabLst>
                          <a:tab pos="2686050" algn="r"/>
                        </a:tabLst>
                      </a:pPr>
                      <a:r>
                        <a:rPr lang="en-US" b="1" dirty="0">
                          <a:latin typeface="Gil Sans MT"/>
                        </a:rPr>
                        <a:t>English Grade: 	</a:t>
                      </a:r>
                      <a:r>
                        <a:rPr lang="en-US" b="0" dirty="0">
                          <a:latin typeface="Gil Sans MT"/>
                        </a:rPr>
                        <a:t>98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96015012"/>
                  </a:ext>
                </a:extLst>
              </a:tr>
              <a:tr h="370840">
                <a:tc>
                  <a:txBody>
                    <a:bodyPr/>
                    <a:lstStyle/>
                    <a:p>
                      <a:pPr>
                        <a:tabLst>
                          <a:tab pos="2565400" algn="r"/>
                        </a:tabLst>
                      </a:pPr>
                      <a:r>
                        <a:rPr lang="en-US" b="1" dirty="0">
                          <a:latin typeface="Gil Sans MT"/>
                        </a:rPr>
                        <a:t>Math</a:t>
                      </a:r>
                      <a:r>
                        <a:rPr lang="en-US" b="1" baseline="0" dirty="0">
                          <a:latin typeface="Gil Sans MT"/>
                        </a:rPr>
                        <a:t> State Test: 	</a:t>
                      </a:r>
                      <a:r>
                        <a:rPr lang="en-US" b="0" baseline="0" dirty="0">
                          <a:latin typeface="Gil Sans MT"/>
                        </a:rPr>
                        <a:t>4.05</a:t>
                      </a:r>
                      <a:endParaRPr lang="en-US" b="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tabLst>
                          <a:tab pos="2686050" algn="r"/>
                        </a:tabLst>
                      </a:pPr>
                      <a:r>
                        <a:rPr lang="en-US" b="1" dirty="0">
                          <a:latin typeface="Gil Sans MT"/>
                        </a:rPr>
                        <a:t>Math Grade:	</a:t>
                      </a:r>
                      <a:r>
                        <a:rPr lang="en-US" b="0" dirty="0">
                          <a:latin typeface="Gil Sans MT"/>
                        </a:rPr>
                        <a:t>95</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629790510"/>
                  </a:ext>
                </a:extLst>
              </a:tr>
              <a:tr h="370840">
                <a:tc>
                  <a:txBody>
                    <a:bodyPr/>
                    <a:lstStyle/>
                    <a:p>
                      <a:pPr>
                        <a:tabLst>
                          <a:tab pos="2565400" algn="r"/>
                        </a:tabLst>
                      </a:pPr>
                      <a:r>
                        <a:rPr lang="en-US" b="1" dirty="0">
                          <a:latin typeface="Gil Sans MT"/>
                        </a:rPr>
                        <a:t>Absence +</a:t>
                      </a:r>
                      <a:r>
                        <a:rPr lang="en-US" b="1" baseline="0" dirty="0">
                          <a:latin typeface="Gil Sans MT"/>
                        </a:rPr>
                        <a:t> Lateness: 	</a:t>
                      </a:r>
                      <a:r>
                        <a:rPr lang="en-US" b="0" baseline="0" dirty="0">
                          <a:latin typeface="Gil Sans MT"/>
                        </a:rPr>
                        <a:t>4</a:t>
                      </a:r>
                      <a:endParaRPr lang="en-US" b="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tabLst>
                          <a:tab pos="2686050" algn="r"/>
                        </a:tabLst>
                      </a:pPr>
                      <a:r>
                        <a:rPr lang="en-US" b="1" dirty="0">
                          <a:latin typeface="Gil Sans MT"/>
                        </a:rPr>
                        <a:t>Science Grade:	</a:t>
                      </a:r>
                      <a:r>
                        <a:rPr lang="en-US" b="0" dirty="0">
                          <a:latin typeface="Gil Sans MT"/>
                        </a:rPr>
                        <a:t>94</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29990443"/>
                  </a:ext>
                </a:extLst>
              </a:tr>
              <a:tr h="370840">
                <a:tc>
                  <a:txBody>
                    <a:bodyPr/>
                    <a:lstStyle/>
                    <a:p>
                      <a:pPr>
                        <a:tabLst>
                          <a:tab pos="2573338" algn="r"/>
                        </a:tabLst>
                      </a:pPr>
                      <a:r>
                        <a:rPr lang="en-US" sz="1800" b="1" kern="1200" dirty="0">
                          <a:solidFill>
                            <a:schemeClr val="dk1"/>
                          </a:solidFill>
                          <a:latin typeface="Gill Sans MT" panose="020B0502020104020203" pitchFamily="34" charset="0"/>
                          <a:ea typeface="+mn-ea"/>
                          <a:cs typeface="+mn-cs"/>
                        </a:rPr>
                        <a:t>Guarantee?: 	</a:t>
                      </a:r>
                      <a:r>
                        <a:rPr lang="en-US" dirty="0">
                          <a:latin typeface="Gill Sans MT" panose="020B0502020104020203" pitchFamily="34" charset="0"/>
                        </a:rPr>
                        <a:t>Yes, zone</a:t>
                      </a:r>
                    </a:p>
                  </a:txBody>
                  <a:tcPr>
                    <a:lnR w="12700" cap="flat" cmpd="sng" algn="ctr">
                      <a:solidFill>
                        <a:schemeClr val="tx1"/>
                      </a:solidFill>
                      <a:prstDash val="solid"/>
                      <a:round/>
                      <a:headEnd type="none" w="med" len="med"/>
                      <a:tailEnd type="none" w="med" len="med"/>
                    </a:lnR>
                    <a:solidFill>
                      <a:schemeClr val="bg1"/>
                    </a:solidFill>
                  </a:tcPr>
                </a:tc>
                <a:tc>
                  <a:txBody>
                    <a:bodyPr/>
                    <a:lstStyle/>
                    <a:p>
                      <a:pPr>
                        <a:tabLst>
                          <a:tab pos="2686050" algn="r"/>
                        </a:tabLst>
                      </a:pPr>
                      <a:r>
                        <a:rPr lang="en-US" b="1" dirty="0">
                          <a:latin typeface="Gil Sans MT"/>
                        </a:rPr>
                        <a:t>Social Studies Grade:	</a:t>
                      </a:r>
                      <a:r>
                        <a:rPr lang="en-US" b="0" dirty="0">
                          <a:latin typeface="Gil Sans MT"/>
                        </a:rPr>
                        <a:t>94</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218307660"/>
                  </a:ext>
                </a:extLst>
              </a:tr>
            </a:tbl>
          </a:graphicData>
        </a:graphic>
      </p:graphicFrame>
      <p:sp>
        <p:nvSpPr>
          <p:cNvPr id="9" name="Title 1"/>
          <p:cNvSpPr txBox="1">
            <a:spLocks/>
          </p:cNvSpPr>
          <p:nvPr/>
        </p:nvSpPr>
        <p:spPr>
          <a:xfrm>
            <a:off x="6705600" y="1352550"/>
            <a:ext cx="5023349" cy="1681050"/>
          </a:xfrm>
          <a:prstGeom prst="wedgeRoundRectCallout">
            <a:avLst>
              <a:gd name="adj1" fmla="val -23294"/>
              <a:gd name="adj2" fmla="val 69332"/>
              <a:gd name="adj3" fmla="val 16667"/>
            </a:avLst>
          </a:prstGeom>
          <a:solidFill>
            <a:schemeClr val="bg1">
              <a:lumMod val="8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4800" dirty="0">
              <a:solidFill>
                <a:srgbClr val="42AD29"/>
              </a:solidFill>
              <a:latin typeface="Gill Sans MT" charset="0"/>
              <a:ea typeface="Gill Sans MT" charset="0"/>
              <a:cs typeface="Gill Sans MT" charset="0"/>
            </a:endParaRPr>
          </a:p>
          <a:p>
            <a:pPr algn="l">
              <a:lnSpc>
                <a:spcPct val="100000"/>
              </a:lnSpc>
            </a:pPr>
            <a:r>
              <a:rPr lang="en-US" sz="4800" dirty="0">
                <a:solidFill>
                  <a:schemeClr val="bg2">
                    <a:lumMod val="25000"/>
                  </a:schemeClr>
                </a:solidFill>
                <a:latin typeface="Gill Sans MT" charset="0"/>
                <a:ea typeface="Gill Sans MT" charset="0"/>
                <a:cs typeface="Gill Sans MT" charset="0"/>
              </a:rPr>
              <a:t>Turn &amp; Talk</a:t>
            </a:r>
            <a:endParaRPr lang="en-US" sz="4000" b="1" dirty="0">
              <a:solidFill>
                <a:schemeClr val="bg2">
                  <a:lumMod val="25000"/>
                </a:schemeClr>
              </a:solidFill>
              <a:latin typeface="Gill Sans MT" panose="020B0502020104020203" pitchFamily="34" charset="0"/>
              <a:cs typeface="Arial" panose="020B0604020202020204" pitchFamily="34" charset="0"/>
            </a:endParaRPr>
          </a:p>
          <a:p>
            <a:pPr algn="l" defTabSz="457200" fontAlgn="base">
              <a:spcAft>
                <a:spcPct val="0"/>
              </a:spcAft>
            </a:pPr>
            <a:r>
              <a:rPr lang="en-US" altLang="en-US" sz="3600" dirty="0">
                <a:solidFill>
                  <a:schemeClr val="bg2">
                    <a:lumMod val="25000"/>
                  </a:schemeClr>
                </a:solidFill>
                <a:latin typeface="Gill Sans MT" panose="020B0502020104020203" pitchFamily="34" charset="0"/>
                <a:cs typeface="Arial" pitchFamily="34" charset="0"/>
              </a:rPr>
              <a:t>Did the student receive an offer in Round </a:t>
            </a:r>
            <a:r>
              <a:rPr lang="en-US" altLang="en-US" sz="3600" dirty="0">
                <a:solidFill>
                  <a:schemeClr val="bg2">
                    <a:lumMod val="25000"/>
                  </a:schemeClr>
                </a:solidFill>
                <a:latin typeface="Franklin Gothic Book" panose="020B0503020102020204" pitchFamily="34" charset="0"/>
                <a:cs typeface="Arial" pitchFamily="34" charset="0"/>
              </a:rPr>
              <a:t>1</a:t>
            </a:r>
            <a:r>
              <a:rPr lang="en-US" altLang="en-US" sz="3600" dirty="0">
                <a:solidFill>
                  <a:schemeClr val="bg2">
                    <a:lumMod val="25000"/>
                  </a:schemeClr>
                </a:solidFill>
                <a:latin typeface="Gill Sans MT" panose="020B0502020104020203" pitchFamily="34" charset="0"/>
                <a:cs typeface="Arial" pitchFamily="34" charset="0"/>
              </a:rPr>
              <a:t>?</a:t>
            </a:r>
            <a:endParaRPr lang="en-US" sz="2800" dirty="0">
              <a:latin typeface="Gill Sans MT" panose="020B0502020104020203"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p:txBody>
      </p:sp>
      <p:sp>
        <p:nvSpPr>
          <p:cNvPr id="12" name="Rectangle 11"/>
          <p:cNvSpPr/>
          <p:nvPr/>
        </p:nvSpPr>
        <p:spPr>
          <a:xfrm>
            <a:off x="6610508" y="3898789"/>
            <a:ext cx="5118441" cy="2462213"/>
          </a:xfrm>
          <a:prstGeom prst="rect">
            <a:avLst/>
          </a:prstGeom>
        </p:spPr>
        <p:txBody>
          <a:bodyPr wrap="square">
            <a:spAutoFit/>
          </a:bodyPr>
          <a:lstStyle/>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Application has </a:t>
            </a:r>
            <a:r>
              <a:rPr lang="en-US" sz="2200" dirty="0">
                <a:latin typeface="Franklin Gothic Book" panose="020B0503020102020204" pitchFamily="34" charset="0"/>
                <a:cs typeface="Arial" panose="020B0604020202020204" pitchFamily="34" charset="0"/>
              </a:rPr>
              <a:t>1</a:t>
            </a:r>
            <a:r>
              <a:rPr lang="en-US" sz="2200" dirty="0">
                <a:latin typeface="Gill Sans MT" panose="020B0502020104020203" pitchFamily="34" charset="0"/>
                <a:cs typeface="Arial" panose="020B0604020202020204" pitchFamily="34" charset="0"/>
              </a:rPr>
              <a:t>2 choices. </a:t>
            </a:r>
          </a:p>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Application is a balance of Reach, Target, and Likely-Match.</a:t>
            </a:r>
          </a:p>
          <a:p>
            <a:pPr marL="342900" indent="-342900">
              <a:buClr>
                <a:srgbClr val="009999"/>
              </a:buClr>
              <a:buFont typeface="Wingdings" panose="05000000000000000000" pitchFamily="2" charset="2"/>
              <a:buChar char="§"/>
            </a:pPr>
            <a:r>
              <a:rPr lang="en-US" sz="2200" dirty="0">
                <a:latin typeface="Gill Sans MT" panose="020B0502020104020203" pitchFamily="34" charset="0"/>
              </a:rPr>
              <a:t>Student has guarantee, and could have put </a:t>
            </a:r>
            <a:r>
              <a:rPr lang="en-US" sz="2200" dirty="0">
                <a:latin typeface="Franklin Gothic Book" panose="020B0503020102020204" pitchFamily="34" charset="0"/>
                <a:cs typeface="Arial" panose="020B0604020202020204" pitchFamily="34" charset="0"/>
              </a:rPr>
              <a:t>11 </a:t>
            </a:r>
            <a:r>
              <a:rPr lang="en-US" sz="2200" dirty="0">
                <a:latin typeface="Gill Sans MT" panose="020B0502020104020203" pitchFamily="34" charset="0"/>
              </a:rPr>
              <a:t>Reach programs as long as Guarantee program code is on the application.</a:t>
            </a:r>
          </a:p>
        </p:txBody>
      </p:sp>
      <p:sp>
        <p:nvSpPr>
          <p:cNvPr id="13" name="Rectangle 12"/>
          <p:cNvSpPr/>
          <p:nvPr/>
        </p:nvSpPr>
        <p:spPr>
          <a:xfrm>
            <a:off x="7635535" y="3344791"/>
            <a:ext cx="1346540" cy="553998"/>
          </a:xfrm>
          <a:prstGeom prst="rect">
            <a:avLst/>
          </a:prstGeom>
        </p:spPr>
        <p:txBody>
          <a:bodyPr wrap="square">
            <a:spAutoFit/>
          </a:bodyPr>
          <a:lstStyle/>
          <a:p>
            <a:pPr>
              <a:buClr>
                <a:schemeClr val="tx1">
                  <a:lumMod val="65000"/>
                  <a:lumOff val="35000"/>
                </a:schemeClr>
              </a:buClr>
            </a:pPr>
            <a:r>
              <a:rPr lang="en-US" sz="3000" dirty="0">
                <a:latin typeface="Gill Sans MT" panose="020B0502020104020203" pitchFamily="34" charset="0"/>
                <a:cs typeface="Arial" panose="020B0604020202020204" pitchFamily="34" charset="0"/>
              </a:rPr>
              <a:t>YES!</a:t>
            </a:r>
            <a:endParaRPr lang="en-US" sz="3000" dirty="0">
              <a:latin typeface="Gill Sans MT" panose="020B0502020104020203" pitchFamily="34" charset="0"/>
            </a:endParaRPr>
          </a:p>
        </p:txBody>
      </p:sp>
    </p:spTree>
    <p:extLst>
      <p:ext uri="{BB962C8B-B14F-4D97-AF65-F5344CB8AC3E}">
        <p14:creationId xmlns:p14="http://schemas.microsoft.com/office/powerpoint/2010/main" val="365542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1000"/>
                                        <p:tgtEl>
                                          <p:spTgt spid="12">
                                            <p:txEl>
                                              <p:pRg st="2" end="2"/>
                                            </p:txEl>
                                          </p:spTgt>
                                        </p:tgtEl>
                                      </p:cBhvr>
                                    </p:animEffect>
                                    <p:anim calcmode="lin" valueType="num">
                                      <p:cBhvr>
                                        <p:cTn id="3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uiExpand="1" build="p"/>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 Chances</a:t>
            </a:r>
            <a:r>
              <a:rPr lang="en-US" sz="4000" dirty="0">
                <a:solidFill>
                  <a:schemeClr val="bg1"/>
                </a:solidFill>
                <a:latin typeface="Gill Sans MT" panose="020B0502020104020203" pitchFamily="34" charset="0"/>
                <a:cs typeface="Arial" panose="020B0604020202020204" pitchFamily="34" charset="0"/>
              </a:rPr>
              <a:t>—</a:t>
            </a:r>
            <a:r>
              <a:rPr lang="en-US" sz="4000" dirty="0">
                <a:solidFill>
                  <a:schemeClr val="bg1"/>
                </a:solidFill>
                <a:latin typeface="Gill Sans MT" panose="020B0502020104020203" pitchFamily="34" charset="0"/>
              </a:rPr>
              <a:t>Reach, target, or likely–match?</a:t>
            </a:r>
          </a:p>
        </p:txBody>
      </p:sp>
      <p:graphicFrame>
        <p:nvGraphicFramePr>
          <p:cNvPr id="6" name="Table 5"/>
          <p:cNvGraphicFramePr>
            <a:graphicFrameLocks noGrp="1"/>
          </p:cNvGraphicFramePr>
          <p:nvPr>
            <p:extLst>
              <p:ext uri="{D42A27DB-BD31-4B8C-83A1-F6EECF244321}">
                <p14:modId xmlns:p14="http://schemas.microsoft.com/office/powerpoint/2010/main" val="1194010076"/>
              </p:ext>
            </p:extLst>
          </p:nvPr>
        </p:nvGraphicFramePr>
        <p:xfrm>
          <a:off x="331242" y="1352550"/>
          <a:ext cx="5860008" cy="4897120"/>
        </p:xfrm>
        <a:graphic>
          <a:graphicData uri="http://schemas.openxmlformats.org/drawingml/2006/table">
            <a:tbl>
              <a:tblPr firstRow="1" bandRow="1">
                <a:tableStyleId>{93296810-A885-4BE3-A3E7-6D5BEEA58F35}</a:tableStyleId>
              </a:tblPr>
              <a:tblGrid>
                <a:gridCol w="2930004">
                  <a:extLst>
                    <a:ext uri="{9D8B030D-6E8A-4147-A177-3AD203B41FA5}">
                      <a16:colId xmlns:a16="http://schemas.microsoft.com/office/drawing/2014/main" xmlns="" val="4251300811"/>
                    </a:ext>
                  </a:extLst>
                </a:gridCol>
                <a:gridCol w="2930004">
                  <a:extLst>
                    <a:ext uri="{9D8B030D-6E8A-4147-A177-3AD203B41FA5}">
                      <a16:colId xmlns:a16="http://schemas.microsoft.com/office/drawing/2014/main" xmlns="" val="1963568148"/>
                    </a:ext>
                  </a:extLst>
                </a:gridCol>
              </a:tblGrid>
              <a:tr h="409329">
                <a:tc gridSpan="2">
                  <a:txBody>
                    <a:bodyPr/>
                    <a:lstStyle/>
                    <a:p>
                      <a:pPr marL="0" algn="ctr" defTabSz="914400" rtl="0" eaLnBrk="1" latinLnBrk="0" hangingPunct="1">
                        <a:tabLst>
                          <a:tab pos="2565400" algn="r"/>
                          <a:tab pos="3206750" algn="l"/>
                        </a:tabLst>
                      </a:pPr>
                      <a:r>
                        <a:rPr lang="en-US" sz="2200" b="1" kern="1200" dirty="0">
                          <a:solidFill>
                            <a:schemeClr val="bg1"/>
                          </a:solidFill>
                          <a:latin typeface="Gil Sans MT"/>
                          <a:ea typeface="+mn-ea"/>
                          <a:cs typeface="+mn-cs"/>
                        </a:rPr>
                        <a:t>Student</a:t>
                      </a:r>
                      <a:r>
                        <a:rPr lang="en-US" sz="2200" b="1" kern="1200" baseline="0" dirty="0">
                          <a:solidFill>
                            <a:schemeClr val="bg1"/>
                          </a:solidFill>
                          <a:latin typeface="Gil Sans MT"/>
                          <a:ea typeface="+mn-ea"/>
                          <a:cs typeface="+mn-cs"/>
                        </a:rPr>
                        <a:t> B </a:t>
                      </a:r>
                      <a:r>
                        <a:rPr lang="en-US" sz="2200" b="1" kern="1200" dirty="0">
                          <a:solidFill>
                            <a:schemeClr val="bg1"/>
                          </a:solidFill>
                          <a:latin typeface="Gil Sans MT"/>
                          <a:ea typeface="+mn-ea"/>
                          <a:cs typeface="+mn-cs"/>
                        </a:rPr>
                        <a:t>Application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pPr marL="0" algn="l" defTabSz="914400" rtl="0" eaLnBrk="1" latinLnBrk="0" hangingPunct="1">
                        <a:tabLst>
                          <a:tab pos="2565400" algn="r"/>
                        </a:tabLst>
                      </a:pPr>
                      <a:endParaRPr lang="en-US" sz="1800" b="1" kern="1200" dirty="0">
                        <a:solidFill>
                          <a:schemeClr val="dk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9767807"/>
                  </a:ext>
                </a:extLst>
              </a:tr>
              <a:tr h="370840">
                <a:tc>
                  <a:txBody>
                    <a:bodyPr/>
                    <a:lstStyle/>
                    <a:p>
                      <a:pPr marL="457200" indent="-457200">
                        <a:buAutoNum type="arabicPeriod"/>
                        <a:tabLst>
                          <a:tab pos="463550" algn="l"/>
                        </a:tabLst>
                      </a:pPr>
                      <a:r>
                        <a:rPr lang="en-US" sz="2200" baseline="0" dirty="0">
                          <a:latin typeface="Gil Sans MT"/>
                        </a:rPr>
                        <a:t>Reach</a:t>
                      </a:r>
                      <a:endParaRPr lang="en-US" sz="2200" dirty="0">
                        <a:latin typeface="Gil Sans M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457200" indent="-457200">
                        <a:buAutoNum type="arabicPeriod" startAt="7"/>
                        <a:tabLst>
                          <a:tab pos="463550" algn="l"/>
                        </a:tabLst>
                      </a:pPr>
                      <a:r>
                        <a:rPr lang="en-US" sz="2200" dirty="0">
                          <a:latin typeface="Gil Sans MT"/>
                        </a:rPr>
                        <a:t>Reach</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525196342"/>
                  </a:ext>
                </a:extLst>
              </a:tr>
              <a:tr h="370840">
                <a:tc>
                  <a:txBody>
                    <a:bodyPr/>
                    <a:lstStyle/>
                    <a:p>
                      <a:pPr marL="457200" indent="-457200">
                        <a:buAutoNum type="arabicPeriod" startAt="2"/>
                        <a:tabLst>
                          <a:tab pos="463550" algn="l"/>
                        </a:tabLst>
                      </a:pPr>
                      <a:r>
                        <a:rPr lang="en-US" sz="2200" dirty="0">
                          <a:latin typeface="Gil Sans MT"/>
                        </a:rPr>
                        <a:t>Reach</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457200" indent="-457200">
                        <a:buAutoNum type="arabicPeriod" startAt="8"/>
                        <a:tabLst>
                          <a:tab pos="463550" algn="l"/>
                        </a:tabLst>
                      </a:pPr>
                      <a:r>
                        <a:rPr lang="en-US" sz="2200" dirty="0">
                          <a:latin typeface="Gil Sans MT"/>
                        </a:rPr>
                        <a:t>--</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595500956"/>
                  </a:ext>
                </a:extLst>
              </a:tr>
              <a:tr h="370840">
                <a:tc>
                  <a:txBody>
                    <a:bodyPr/>
                    <a:lstStyle/>
                    <a:p>
                      <a:pPr marL="457200" indent="-457200">
                        <a:buAutoNum type="arabicPeriod" startAt="3"/>
                        <a:tabLst>
                          <a:tab pos="463550" algn="l"/>
                        </a:tabLst>
                      </a:pPr>
                      <a:r>
                        <a:rPr lang="en-US" sz="2200" dirty="0">
                          <a:latin typeface="Gil Sans MT"/>
                        </a:rPr>
                        <a:t>Reach</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457200" indent="-457200">
                        <a:buAutoNum type="arabicPeriod" startAt="9"/>
                        <a:tabLst>
                          <a:tab pos="463550" algn="l"/>
                        </a:tabLst>
                      </a:pPr>
                      <a:r>
                        <a:rPr lang="en-US" sz="2200" dirty="0">
                          <a:latin typeface="Gil Sans MT"/>
                        </a:rPr>
                        <a:t>--</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2406321130"/>
                  </a:ext>
                </a:extLst>
              </a:tr>
              <a:tr h="370840">
                <a:tc>
                  <a:txBody>
                    <a:bodyPr/>
                    <a:lstStyle/>
                    <a:p>
                      <a:pPr marL="457200" indent="-457200">
                        <a:buAutoNum type="arabicPeriod" startAt="4"/>
                        <a:tabLst>
                          <a:tab pos="463550" algn="l"/>
                        </a:tabLst>
                      </a:pPr>
                      <a:r>
                        <a:rPr lang="en-US" sz="2200" dirty="0">
                          <a:latin typeface="Gil Sans MT"/>
                        </a:rPr>
                        <a:t>Reach</a:t>
                      </a:r>
                    </a:p>
                  </a:txBody>
                  <a:tcPr>
                    <a:lnR w="12700" cap="flat" cmpd="sng" algn="ctr">
                      <a:solidFill>
                        <a:schemeClr val="tx1"/>
                      </a:solidFill>
                      <a:prstDash val="solid"/>
                      <a:round/>
                      <a:headEnd type="none" w="med" len="med"/>
                      <a:tailEnd type="none" w="med" len="med"/>
                    </a:lnR>
                    <a:solidFill>
                      <a:schemeClr val="bg1"/>
                    </a:solidFill>
                  </a:tcPr>
                </a:tc>
                <a:tc>
                  <a:txBody>
                    <a:bodyPr/>
                    <a:lstStyle/>
                    <a:p>
                      <a:pPr marL="457200" indent="-457200">
                        <a:buAutoNum type="arabicPeriod" startAt="10"/>
                        <a:tabLst>
                          <a:tab pos="463550" algn="l"/>
                        </a:tabLst>
                      </a:pPr>
                      <a:r>
                        <a:rPr lang="en-US" sz="2200" dirty="0">
                          <a:latin typeface="Gil Sans MT"/>
                        </a:rPr>
                        <a:t>--</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547491764"/>
                  </a:ext>
                </a:extLst>
              </a:tr>
              <a:tr h="370840">
                <a:tc>
                  <a:txBody>
                    <a:bodyPr/>
                    <a:lstStyle/>
                    <a:p>
                      <a:pPr marL="457200" indent="-457200">
                        <a:buAutoNum type="arabicPeriod" startAt="5"/>
                        <a:tabLst>
                          <a:tab pos="463550" algn="l"/>
                        </a:tabLst>
                      </a:pPr>
                      <a:r>
                        <a:rPr lang="en-US" sz="2200" dirty="0">
                          <a:latin typeface="Gil Sans MT"/>
                        </a:rPr>
                        <a:t>Reach</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457200" indent="-457200">
                        <a:buAutoNum type="arabicPeriod" startAt="11"/>
                        <a:tabLst>
                          <a:tab pos="463550" algn="l"/>
                        </a:tabLst>
                      </a:pPr>
                      <a:r>
                        <a:rPr lang="en-US" sz="2200" dirty="0">
                          <a:latin typeface="Gil Sans MT"/>
                        </a:rPr>
                        <a:t>--</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753072485"/>
                  </a:ext>
                </a:extLst>
              </a:tr>
              <a:tr h="370840">
                <a:tc>
                  <a:txBody>
                    <a:bodyPr/>
                    <a:lstStyle/>
                    <a:p>
                      <a:pPr marL="457200" indent="-457200">
                        <a:buAutoNum type="arabicPeriod" startAt="6"/>
                        <a:tabLst>
                          <a:tab pos="463550" algn="l"/>
                        </a:tabLst>
                      </a:pPr>
                      <a:r>
                        <a:rPr lang="en-US" sz="2200" dirty="0">
                          <a:latin typeface="Gil Sans MT"/>
                        </a:rPr>
                        <a:t>Reach</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AutoNum type="arabicPeriod" startAt="12"/>
                        <a:tabLst>
                          <a:tab pos="463550" algn="l"/>
                        </a:tabLst>
                      </a:pPr>
                      <a:r>
                        <a:rPr lang="en-US" sz="2200" dirty="0">
                          <a:latin typeface="Gil Sans MT"/>
                        </a:rPr>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6334324"/>
                  </a:ext>
                </a:extLst>
              </a:tr>
              <a:tr h="370840">
                <a:tc gridSpan="2">
                  <a:txBody>
                    <a:bodyPr/>
                    <a:lstStyle/>
                    <a:p>
                      <a:pPr algn="ctr"/>
                      <a:r>
                        <a:rPr lang="en-US" sz="2200" b="1" dirty="0">
                          <a:solidFill>
                            <a:schemeClr val="bg1"/>
                          </a:solidFill>
                          <a:latin typeface="Gil Sans MT"/>
                        </a:rPr>
                        <a:t>Student B Information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endParaRPr lang="en-US" dirty="0"/>
                    </a:p>
                  </a:txBody>
                  <a:tcPr/>
                </a:tc>
                <a:extLst>
                  <a:ext uri="{0D108BD9-81ED-4DB2-BD59-A6C34878D82A}">
                    <a16:rowId xmlns:a16="http://schemas.microsoft.com/office/drawing/2014/main" xmlns="" val="2363309900"/>
                  </a:ext>
                </a:extLst>
              </a:tr>
              <a:tr h="370840">
                <a:tc>
                  <a:txBody>
                    <a:bodyPr/>
                    <a:lstStyle/>
                    <a:p>
                      <a:pPr>
                        <a:tabLst>
                          <a:tab pos="2565400" algn="r"/>
                        </a:tabLst>
                      </a:pPr>
                      <a:r>
                        <a:rPr lang="en-US" b="1" dirty="0">
                          <a:latin typeface="Gil Sans MT"/>
                        </a:rPr>
                        <a:t>ELA State Test:  	</a:t>
                      </a:r>
                      <a:r>
                        <a:rPr lang="en-US" b="0" dirty="0">
                          <a:latin typeface="Gil Sans MT"/>
                        </a:rPr>
                        <a:t>4.10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tabLst>
                          <a:tab pos="2686050" algn="r"/>
                        </a:tabLst>
                      </a:pPr>
                      <a:r>
                        <a:rPr lang="en-US" b="1" dirty="0">
                          <a:latin typeface="Gil Sans MT"/>
                        </a:rPr>
                        <a:t>English Grade: 	</a:t>
                      </a:r>
                      <a:r>
                        <a:rPr lang="en-US" b="0" dirty="0">
                          <a:latin typeface="Gil Sans MT"/>
                        </a:rPr>
                        <a:t>98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96015012"/>
                  </a:ext>
                </a:extLst>
              </a:tr>
              <a:tr h="370840">
                <a:tc>
                  <a:txBody>
                    <a:bodyPr/>
                    <a:lstStyle/>
                    <a:p>
                      <a:pPr>
                        <a:tabLst>
                          <a:tab pos="2565400" algn="r"/>
                        </a:tabLst>
                      </a:pPr>
                      <a:r>
                        <a:rPr lang="en-US" b="1" dirty="0">
                          <a:latin typeface="Gil Sans MT"/>
                        </a:rPr>
                        <a:t>Math</a:t>
                      </a:r>
                      <a:r>
                        <a:rPr lang="en-US" b="1" baseline="0" dirty="0">
                          <a:latin typeface="Gil Sans MT"/>
                        </a:rPr>
                        <a:t> State Test: 	</a:t>
                      </a:r>
                      <a:r>
                        <a:rPr lang="en-US" b="0" baseline="0" dirty="0">
                          <a:latin typeface="Gil Sans MT"/>
                        </a:rPr>
                        <a:t>4.05</a:t>
                      </a:r>
                      <a:endParaRPr lang="en-US" b="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tabLst>
                          <a:tab pos="2686050" algn="r"/>
                        </a:tabLst>
                      </a:pPr>
                      <a:r>
                        <a:rPr lang="en-US" b="1" dirty="0">
                          <a:latin typeface="Gil Sans MT"/>
                        </a:rPr>
                        <a:t>Math Grade:	</a:t>
                      </a:r>
                      <a:r>
                        <a:rPr lang="en-US" b="0" dirty="0">
                          <a:latin typeface="Gil Sans MT"/>
                        </a:rPr>
                        <a:t>95</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629790510"/>
                  </a:ext>
                </a:extLst>
              </a:tr>
              <a:tr h="370840">
                <a:tc>
                  <a:txBody>
                    <a:bodyPr/>
                    <a:lstStyle/>
                    <a:p>
                      <a:pPr>
                        <a:tabLst>
                          <a:tab pos="2565400" algn="r"/>
                        </a:tabLst>
                      </a:pPr>
                      <a:r>
                        <a:rPr lang="en-US" b="1" dirty="0">
                          <a:latin typeface="Gil Sans MT"/>
                        </a:rPr>
                        <a:t>Absence +</a:t>
                      </a:r>
                      <a:r>
                        <a:rPr lang="en-US" b="1" baseline="0" dirty="0">
                          <a:latin typeface="Gil Sans MT"/>
                        </a:rPr>
                        <a:t> Lateness: 	</a:t>
                      </a:r>
                      <a:r>
                        <a:rPr lang="en-US" b="0" baseline="0" dirty="0">
                          <a:latin typeface="Gil Sans MT"/>
                        </a:rPr>
                        <a:t>4</a:t>
                      </a:r>
                      <a:endParaRPr lang="en-US" b="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tabLst>
                          <a:tab pos="2686050" algn="r"/>
                        </a:tabLst>
                      </a:pPr>
                      <a:r>
                        <a:rPr lang="en-US" b="1" dirty="0">
                          <a:latin typeface="Gil Sans MT"/>
                        </a:rPr>
                        <a:t>Science Grade:	</a:t>
                      </a:r>
                      <a:r>
                        <a:rPr lang="en-US" b="0" dirty="0">
                          <a:latin typeface="Gil Sans MT"/>
                        </a:rPr>
                        <a:t>94</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29990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573338" algn="r"/>
                        </a:tabLst>
                        <a:defRPr/>
                      </a:pPr>
                      <a:r>
                        <a:rPr lang="en-US" sz="1800" b="1" kern="1200" dirty="0">
                          <a:solidFill>
                            <a:schemeClr val="dk1"/>
                          </a:solidFill>
                          <a:latin typeface="Gill Sans MT" panose="020B0502020104020203" pitchFamily="34" charset="0"/>
                          <a:ea typeface="+mn-ea"/>
                          <a:cs typeface="+mn-cs"/>
                        </a:rPr>
                        <a:t>Guarantee?: 	</a:t>
                      </a:r>
                      <a:r>
                        <a:rPr lang="en-US" dirty="0">
                          <a:latin typeface="Gill Sans MT" panose="020B0502020104020203" pitchFamily="34" charset="0"/>
                        </a:rPr>
                        <a:t>No</a:t>
                      </a:r>
                    </a:p>
                  </a:txBody>
                  <a:tcPr>
                    <a:lnR w="12700" cap="flat" cmpd="sng" algn="ctr">
                      <a:solidFill>
                        <a:schemeClr val="tx1"/>
                      </a:solidFill>
                      <a:prstDash val="solid"/>
                      <a:round/>
                      <a:headEnd type="none" w="med" len="med"/>
                      <a:tailEnd type="none" w="med" len="med"/>
                    </a:lnR>
                    <a:solidFill>
                      <a:schemeClr val="bg1"/>
                    </a:solidFill>
                  </a:tcPr>
                </a:tc>
                <a:tc>
                  <a:txBody>
                    <a:bodyPr/>
                    <a:lstStyle/>
                    <a:p>
                      <a:pPr>
                        <a:tabLst>
                          <a:tab pos="2686050" algn="r"/>
                        </a:tabLst>
                      </a:pPr>
                      <a:r>
                        <a:rPr lang="en-US" b="1" dirty="0">
                          <a:latin typeface="Gil Sans MT"/>
                        </a:rPr>
                        <a:t>Social Studies Grade:	</a:t>
                      </a:r>
                      <a:r>
                        <a:rPr lang="en-US" b="0" dirty="0">
                          <a:latin typeface="Gil Sans MT"/>
                        </a:rPr>
                        <a:t>94</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218307660"/>
                  </a:ext>
                </a:extLst>
              </a:tr>
            </a:tbl>
          </a:graphicData>
        </a:graphic>
      </p:graphicFrame>
      <p:sp>
        <p:nvSpPr>
          <p:cNvPr id="9" name="Title 1"/>
          <p:cNvSpPr txBox="1">
            <a:spLocks/>
          </p:cNvSpPr>
          <p:nvPr/>
        </p:nvSpPr>
        <p:spPr>
          <a:xfrm>
            <a:off x="6705600" y="1352550"/>
            <a:ext cx="5023349" cy="1681050"/>
          </a:xfrm>
          <a:prstGeom prst="wedgeRoundRectCallout">
            <a:avLst>
              <a:gd name="adj1" fmla="val -23294"/>
              <a:gd name="adj2" fmla="val 69332"/>
              <a:gd name="adj3" fmla="val 16667"/>
            </a:avLst>
          </a:prstGeom>
          <a:solidFill>
            <a:schemeClr val="bg1">
              <a:lumMod val="8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3200" dirty="0">
              <a:solidFill>
                <a:srgbClr val="42AD29"/>
              </a:solidFill>
              <a:latin typeface="Gill Sans MT" charset="0"/>
              <a:ea typeface="Gill Sans MT" charset="0"/>
              <a:cs typeface="Gill Sans MT" charset="0"/>
            </a:endParaRPr>
          </a:p>
          <a:p>
            <a:pPr algn="l">
              <a:lnSpc>
                <a:spcPct val="100000"/>
              </a:lnSpc>
            </a:pPr>
            <a:endParaRPr lang="en-US" sz="4800" dirty="0">
              <a:solidFill>
                <a:srgbClr val="42AD29"/>
              </a:solidFill>
              <a:latin typeface="Gill Sans MT" charset="0"/>
              <a:ea typeface="Gill Sans MT" charset="0"/>
              <a:cs typeface="Gill Sans MT" charset="0"/>
            </a:endParaRPr>
          </a:p>
          <a:p>
            <a:pPr algn="l">
              <a:lnSpc>
                <a:spcPct val="100000"/>
              </a:lnSpc>
            </a:pPr>
            <a:r>
              <a:rPr lang="en-US" sz="4800" dirty="0">
                <a:solidFill>
                  <a:schemeClr val="bg2">
                    <a:lumMod val="25000"/>
                  </a:schemeClr>
                </a:solidFill>
                <a:latin typeface="Gill Sans MT" charset="0"/>
                <a:ea typeface="Gill Sans MT" charset="0"/>
                <a:cs typeface="Gill Sans MT" charset="0"/>
              </a:rPr>
              <a:t>Turn &amp; Talk</a:t>
            </a:r>
            <a:endParaRPr lang="en-US" sz="4000" b="1" dirty="0">
              <a:solidFill>
                <a:schemeClr val="bg2">
                  <a:lumMod val="25000"/>
                </a:schemeClr>
              </a:solidFill>
              <a:latin typeface="Gill Sans MT" panose="020B0502020104020203" pitchFamily="34" charset="0"/>
              <a:cs typeface="Arial" panose="020B0604020202020204" pitchFamily="34" charset="0"/>
            </a:endParaRPr>
          </a:p>
          <a:p>
            <a:pPr algn="l" defTabSz="457200" fontAlgn="base">
              <a:spcAft>
                <a:spcPct val="0"/>
              </a:spcAft>
            </a:pPr>
            <a:r>
              <a:rPr lang="en-US" altLang="en-US" sz="3600" dirty="0">
                <a:solidFill>
                  <a:schemeClr val="bg2">
                    <a:lumMod val="25000"/>
                  </a:schemeClr>
                </a:solidFill>
                <a:latin typeface="Gill Sans MT" panose="020B0502020104020203" pitchFamily="34" charset="0"/>
                <a:cs typeface="Arial" pitchFamily="34" charset="0"/>
              </a:rPr>
              <a:t>Did the student receive an offer in Round </a:t>
            </a:r>
            <a:r>
              <a:rPr lang="en-US" altLang="en-US" sz="3600" dirty="0">
                <a:solidFill>
                  <a:schemeClr val="bg2">
                    <a:lumMod val="25000"/>
                  </a:schemeClr>
                </a:solidFill>
                <a:latin typeface="Franklin Gothic Book" panose="020B0503020102020204" pitchFamily="34" charset="0"/>
                <a:cs typeface="Arial" pitchFamily="34" charset="0"/>
              </a:rPr>
              <a:t>1</a:t>
            </a:r>
            <a:r>
              <a:rPr lang="en-US" altLang="en-US" sz="3600" dirty="0">
                <a:solidFill>
                  <a:schemeClr val="bg2">
                    <a:lumMod val="25000"/>
                  </a:schemeClr>
                </a:solidFill>
                <a:latin typeface="Gill Sans MT" panose="020B0502020104020203" pitchFamily="34" charset="0"/>
                <a:cs typeface="Arial" pitchFamily="34" charset="0"/>
              </a:rPr>
              <a:t>?</a:t>
            </a:r>
            <a:endParaRPr lang="en-US" altLang="en-US" sz="3600" dirty="0">
              <a:solidFill>
                <a:schemeClr val="bg2">
                  <a:lumMod val="25000"/>
                </a:schemeClr>
              </a:solidFill>
              <a:latin typeface="Gill Sans MT" panose="020B0502020104020203" pitchFamily="34" charset="0"/>
              <a:cs typeface="Arial Italic" charset="0"/>
            </a:endParaRPr>
          </a:p>
          <a:p>
            <a:pPr algn="l" defTabSz="457200" fontAlgn="base">
              <a:spcAft>
                <a:spcPct val="0"/>
              </a:spcAft>
            </a:pPr>
            <a:endParaRPr lang="en-US" sz="2800" dirty="0">
              <a:latin typeface="Gill Sans MT" panose="020B0502020104020203"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p:txBody>
      </p:sp>
      <p:sp>
        <p:nvSpPr>
          <p:cNvPr id="12" name="Rectangle 11"/>
          <p:cNvSpPr/>
          <p:nvPr/>
        </p:nvSpPr>
        <p:spPr>
          <a:xfrm>
            <a:off x="6610508" y="3898789"/>
            <a:ext cx="5118441" cy="1785104"/>
          </a:xfrm>
          <a:prstGeom prst="rect">
            <a:avLst/>
          </a:prstGeom>
        </p:spPr>
        <p:txBody>
          <a:bodyPr wrap="square">
            <a:spAutoFit/>
          </a:bodyPr>
          <a:lstStyle/>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Application has less than </a:t>
            </a:r>
            <a:r>
              <a:rPr lang="en-US" sz="2200" dirty="0">
                <a:latin typeface="Franklin Gothic Book" panose="020B0503020102020204" pitchFamily="34" charset="0"/>
                <a:cs typeface="Arial" panose="020B0604020202020204" pitchFamily="34" charset="0"/>
              </a:rPr>
              <a:t>1</a:t>
            </a:r>
            <a:r>
              <a:rPr lang="en-US" sz="2200" dirty="0">
                <a:latin typeface="Gill Sans MT" panose="020B0502020104020203" pitchFamily="34" charset="0"/>
                <a:cs typeface="Arial" panose="020B0604020202020204" pitchFamily="34" charset="0"/>
              </a:rPr>
              <a:t>2 choices. </a:t>
            </a:r>
          </a:p>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Application is not balanced.</a:t>
            </a:r>
          </a:p>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5 missed opportunities on the Round </a:t>
            </a:r>
            <a:r>
              <a:rPr lang="en-US" sz="2200" dirty="0">
                <a:latin typeface="Franklin Gothic Book" panose="020B0503020102020204" pitchFamily="34" charset="0"/>
                <a:cs typeface="Arial" panose="020B0604020202020204" pitchFamily="34" charset="0"/>
              </a:rPr>
              <a:t>1</a:t>
            </a:r>
            <a:r>
              <a:rPr lang="en-US" sz="2200" dirty="0">
                <a:latin typeface="Gill Sans MT" panose="020B0502020104020203" pitchFamily="34" charset="0"/>
                <a:cs typeface="Arial" panose="020B0604020202020204" pitchFamily="34" charset="0"/>
              </a:rPr>
              <a:t> Application that are no longer available in Round 2.</a:t>
            </a:r>
          </a:p>
        </p:txBody>
      </p:sp>
      <p:sp>
        <p:nvSpPr>
          <p:cNvPr id="11" name="Rectangle 10"/>
          <p:cNvSpPr/>
          <p:nvPr/>
        </p:nvSpPr>
        <p:spPr>
          <a:xfrm>
            <a:off x="7635535" y="3344791"/>
            <a:ext cx="1346540" cy="553998"/>
          </a:xfrm>
          <a:prstGeom prst="rect">
            <a:avLst/>
          </a:prstGeom>
        </p:spPr>
        <p:txBody>
          <a:bodyPr wrap="square">
            <a:spAutoFit/>
          </a:bodyPr>
          <a:lstStyle/>
          <a:p>
            <a:pPr>
              <a:buClr>
                <a:schemeClr val="tx1">
                  <a:lumMod val="65000"/>
                  <a:lumOff val="35000"/>
                </a:schemeClr>
              </a:buClr>
            </a:pPr>
            <a:r>
              <a:rPr lang="en-US" sz="3000" dirty="0">
                <a:latin typeface="Gill Sans MT" panose="020B0502020104020203" pitchFamily="34" charset="0"/>
                <a:cs typeface="Arial" panose="020B0604020202020204" pitchFamily="34" charset="0"/>
              </a:rPr>
              <a:t>NO!</a:t>
            </a:r>
            <a:endParaRPr lang="en-US" sz="3000" dirty="0">
              <a:latin typeface="Gill Sans MT" panose="020B0502020104020203" pitchFamily="34" charset="0"/>
            </a:endParaRPr>
          </a:p>
        </p:txBody>
      </p:sp>
    </p:spTree>
    <p:extLst>
      <p:ext uri="{BB962C8B-B14F-4D97-AF65-F5344CB8AC3E}">
        <p14:creationId xmlns:p14="http://schemas.microsoft.com/office/powerpoint/2010/main" val="87822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1000"/>
                                        <p:tgtEl>
                                          <p:spTgt spid="12">
                                            <p:txEl>
                                              <p:pRg st="2" end="2"/>
                                            </p:txEl>
                                          </p:spTgt>
                                        </p:tgtEl>
                                      </p:cBhvr>
                                    </p:animEffect>
                                    <p:anim calcmode="lin" valueType="num">
                                      <p:cBhvr>
                                        <p:cTn id="3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build="p"/>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 Chances</a:t>
            </a:r>
            <a:r>
              <a:rPr lang="en-US" sz="4000" dirty="0">
                <a:solidFill>
                  <a:schemeClr val="bg1"/>
                </a:solidFill>
                <a:latin typeface="Gill Sans MT" panose="020B0502020104020203" pitchFamily="34" charset="0"/>
                <a:cs typeface="Arial" panose="020B0604020202020204" pitchFamily="34" charset="0"/>
              </a:rPr>
              <a:t>—</a:t>
            </a:r>
            <a:r>
              <a:rPr lang="en-US" sz="4000" dirty="0">
                <a:solidFill>
                  <a:schemeClr val="bg1"/>
                </a:solidFill>
                <a:latin typeface="Gill Sans MT" panose="020B0502020104020203" pitchFamily="34" charset="0"/>
              </a:rPr>
              <a:t>Reach, target, or likely–match?</a:t>
            </a:r>
          </a:p>
        </p:txBody>
      </p:sp>
      <p:graphicFrame>
        <p:nvGraphicFramePr>
          <p:cNvPr id="6" name="Table 5"/>
          <p:cNvGraphicFramePr>
            <a:graphicFrameLocks noGrp="1"/>
          </p:cNvGraphicFramePr>
          <p:nvPr>
            <p:extLst>
              <p:ext uri="{D42A27DB-BD31-4B8C-83A1-F6EECF244321}">
                <p14:modId xmlns:p14="http://schemas.microsoft.com/office/powerpoint/2010/main" val="1461849927"/>
              </p:ext>
            </p:extLst>
          </p:nvPr>
        </p:nvGraphicFramePr>
        <p:xfrm>
          <a:off x="331242" y="1352550"/>
          <a:ext cx="5860008" cy="4897120"/>
        </p:xfrm>
        <a:graphic>
          <a:graphicData uri="http://schemas.openxmlformats.org/drawingml/2006/table">
            <a:tbl>
              <a:tblPr firstRow="1" bandRow="1">
                <a:tableStyleId>{93296810-A885-4BE3-A3E7-6D5BEEA58F35}</a:tableStyleId>
              </a:tblPr>
              <a:tblGrid>
                <a:gridCol w="2930004">
                  <a:extLst>
                    <a:ext uri="{9D8B030D-6E8A-4147-A177-3AD203B41FA5}">
                      <a16:colId xmlns:a16="http://schemas.microsoft.com/office/drawing/2014/main" xmlns="" val="4251300811"/>
                    </a:ext>
                  </a:extLst>
                </a:gridCol>
                <a:gridCol w="2930004">
                  <a:extLst>
                    <a:ext uri="{9D8B030D-6E8A-4147-A177-3AD203B41FA5}">
                      <a16:colId xmlns:a16="http://schemas.microsoft.com/office/drawing/2014/main" xmlns="" val="1963568148"/>
                    </a:ext>
                  </a:extLst>
                </a:gridCol>
              </a:tblGrid>
              <a:tr h="409329">
                <a:tc gridSpan="2">
                  <a:txBody>
                    <a:bodyPr/>
                    <a:lstStyle/>
                    <a:p>
                      <a:pPr marL="0" algn="ctr" defTabSz="914400" rtl="0" eaLnBrk="1" latinLnBrk="0" hangingPunct="1">
                        <a:tabLst>
                          <a:tab pos="2565400" algn="r"/>
                          <a:tab pos="3206750" algn="l"/>
                        </a:tabLst>
                      </a:pPr>
                      <a:r>
                        <a:rPr lang="en-US" sz="2200" b="1" kern="1200" dirty="0">
                          <a:solidFill>
                            <a:schemeClr val="bg1"/>
                          </a:solidFill>
                          <a:latin typeface="Gil Sans MT"/>
                          <a:ea typeface="+mn-ea"/>
                          <a:cs typeface="+mn-cs"/>
                        </a:rPr>
                        <a:t>Student</a:t>
                      </a:r>
                      <a:r>
                        <a:rPr lang="en-US" sz="2200" b="1" kern="1200" baseline="0" dirty="0">
                          <a:solidFill>
                            <a:schemeClr val="bg1"/>
                          </a:solidFill>
                          <a:latin typeface="Gil Sans MT"/>
                          <a:ea typeface="+mn-ea"/>
                          <a:cs typeface="+mn-cs"/>
                        </a:rPr>
                        <a:t> B </a:t>
                      </a:r>
                      <a:r>
                        <a:rPr lang="en-US" sz="2200" b="1" kern="1200" dirty="0">
                          <a:solidFill>
                            <a:schemeClr val="bg1"/>
                          </a:solidFill>
                          <a:latin typeface="Gil Sans MT"/>
                          <a:ea typeface="+mn-ea"/>
                          <a:cs typeface="+mn-cs"/>
                        </a:rPr>
                        <a:t>Application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pPr marL="0" algn="l" defTabSz="914400" rtl="0" eaLnBrk="1" latinLnBrk="0" hangingPunct="1">
                        <a:tabLst>
                          <a:tab pos="2565400" algn="r"/>
                        </a:tabLst>
                      </a:pPr>
                      <a:endParaRPr lang="en-US" sz="1800" b="1" kern="1200" dirty="0">
                        <a:solidFill>
                          <a:schemeClr val="dk1"/>
                        </a:solidFill>
                        <a:latin typeface="Gill Sans MT" panose="020B0502020104020203" pitchFamily="34"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09767807"/>
                  </a:ext>
                </a:extLst>
              </a:tr>
              <a:tr h="370840">
                <a:tc>
                  <a:txBody>
                    <a:bodyPr/>
                    <a:lstStyle/>
                    <a:p>
                      <a:pPr marL="457200" indent="-457200">
                        <a:buAutoNum type="arabicPeriod"/>
                        <a:tabLst>
                          <a:tab pos="463550" algn="l"/>
                        </a:tabLst>
                      </a:pPr>
                      <a:r>
                        <a:rPr lang="en-US" sz="2200" dirty="0" smtClean="0">
                          <a:latin typeface="Gil Sans MT"/>
                        </a:rPr>
                        <a:t>Beacon</a:t>
                      </a:r>
                      <a:endParaRPr lang="en-US" sz="2200" dirty="0">
                        <a:latin typeface="Gil Sans MT"/>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457200" indent="-457200">
                        <a:buAutoNum type="arabicPeriod" startAt="7"/>
                        <a:tabLst>
                          <a:tab pos="463550" algn="l"/>
                        </a:tabLst>
                      </a:pPr>
                      <a:r>
                        <a:rPr lang="en-US" sz="2200" dirty="0" err="1" smtClean="0">
                          <a:latin typeface="Gil Sans MT"/>
                        </a:rPr>
                        <a:t>Midwood</a:t>
                      </a:r>
                      <a:r>
                        <a:rPr lang="en-US" sz="2200" baseline="0" dirty="0" smtClean="0">
                          <a:latin typeface="Gil Sans MT"/>
                        </a:rPr>
                        <a:t> Med </a:t>
                      </a:r>
                      <a:r>
                        <a:rPr lang="en-US" sz="2200" baseline="0" dirty="0" err="1" smtClean="0">
                          <a:latin typeface="Gil Sans MT"/>
                        </a:rPr>
                        <a:t>Sci</a:t>
                      </a:r>
                      <a:endParaRPr lang="en-US" sz="2200" dirty="0">
                        <a:latin typeface="Gil Sans M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525196342"/>
                  </a:ext>
                </a:extLst>
              </a:tr>
              <a:tr h="370840">
                <a:tc>
                  <a:txBody>
                    <a:bodyPr/>
                    <a:lstStyle/>
                    <a:p>
                      <a:pPr marL="457200" indent="-457200">
                        <a:buAutoNum type="arabicPeriod" startAt="2"/>
                        <a:tabLst>
                          <a:tab pos="463550" algn="l"/>
                        </a:tabLst>
                      </a:pPr>
                      <a:r>
                        <a:rPr lang="en-US" sz="2200" dirty="0" smtClean="0">
                          <a:latin typeface="Gil Sans MT"/>
                        </a:rPr>
                        <a:t>Bard</a:t>
                      </a:r>
                      <a:r>
                        <a:rPr lang="en-US" sz="2200" baseline="0" dirty="0" smtClean="0">
                          <a:latin typeface="Gil Sans MT"/>
                        </a:rPr>
                        <a:t> Manhattan</a:t>
                      </a:r>
                      <a:endParaRPr lang="en-US" sz="220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457200" indent="-457200">
                        <a:buAutoNum type="arabicPeriod" startAt="8"/>
                        <a:tabLst>
                          <a:tab pos="463550" algn="l"/>
                        </a:tabLst>
                      </a:pPr>
                      <a:r>
                        <a:rPr lang="en-US" sz="2200" dirty="0" smtClean="0">
                          <a:latin typeface="Gil Sans MT"/>
                        </a:rPr>
                        <a:t>Harvest Collegiate</a:t>
                      </a:r>
                      <a:endParaRPr lang="en-US" sz="2200" dirty="0">
                        <a:latin typeface="Gil Sans MT"/>
                      </a:endParaRP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595500956"/>
                  </a:ext>
                </a:extLst>
              </a:tr>
              <a:tr h="370840">
                <a:tc>
                  <a:txBody>
                    <a:bodyPr/>
                    <a:lstStyle/>
                    <a:p>
                      <a:pPr marL="457200" indent="-457200">
                        <a:buAutoNum type="arabicPeriod" startAt="3"/>
                        <a:tabLst>
                          <a:tab pos="463550" algn="l"/>
                        </a:tabLst>
                      </a:pPr>
                      <a:r>
                        <a:rPr lang="en-US" sz="2200" dirty="0" smtClean="0">
                          <a:latin typeface="Gil Sans MT"/>
                        </a:rPr>
                        <a:t>Bard</a:t>
                      </a:r>
                      <a:r>
                        <a:rPr lang="en-US" sz="2200" baseline="0" dirty="0" smtClean="0">
                          <a:latin typeface="Gil Sans MT"/>
                        </a:rPr>
                        <a:t> Queens</a:t>
                      </a:r>
                      <a:endParaRPr lang="en-US" sz="220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457200" indent="-457200">
                        <a:buAutoNum type="arabicPeriod" startAt="9"/>
                        <a:tabLst>
                          <a:tab pos="463550" algn="l"/>
                        </a:tabLst>
                      </a:pPr>
                      <a:r>
                        <a:rPr lang="en-US" sz="2200" dirty="0">
                          <a:latin typeface="Gil Sans MT"/>
                        </a:rPr>
                        <a:t>--</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2406321130"/>
                  </a:ext>
                </a:extLst>
              </a:tr>
              <a:tr h="370840">
                <a:tc>
                  <a:txBody>
                    <a:bodyPr/>
                    <a:lstStyle/>
                    <a:p>
                      <a:pPr marL="457200" indent="-457200">
                        <a:buAutoNum type="arabicPeriod" startAt="4"/>
                        <a:tabLst>
                          <a:tab pos="463550" algn="l"/>
                        </a:tabLst>
                      </a:pPr>
                      <a:r>
                        <a:rPr lang="en-US" sz="2200" dirty="0" smtClean="0">
                          <a:latin typeface="Gil Sans MT"/>
                        </a:rPr>
                        <a:t>Millennium</a:t>
                      </a:r>
                      <a:r>
                        <a:rPr lang="en-US" sz="2200" baseline="0" dirty="0" smtClean="0">
                          <a:latin typeface="Gil Sans MT"/>
                        </a:rPr>
                        <a:t> BK</a:t>
                      </a:r>
                      <a:endParaRPr lang="en-US" sz="220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marL="457200" indent="-457200">
                        <a:buAutoNum type="arabicPeriod" startAt="10"/>
                        <a:tabLst>
                          <a:tab pos="463550" algn="l"/>
                        </a:tabLst>
                      </a:pPr>
                      <a:r>
                        <a:rPr lang="en-US" sz="2200" dirty="0">
                          <a:latin typeface="Gil Sans MT"/>
                        </a:rPr>
                        <a:t>--</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1547491764"/>
                  </a:ext>
                </a:extLst>
              </a:tr>
              <a:tr h="370840">
                <a:tc>
                  <a:txBody>
                    <a:bodyPr/>
                    <a:lstStyle/>
                    <a:p>
                      <a:pPr marL="457200" indent="-457200">
                        <a:buAutoNum type="arabicPeriod" startAt="5"/>
                        <a:tabLst>
                          <a:tab pos="463550" algn="l"/>
                        </a:tabLst>
                      </a:pPr>
                      <a:r>
                        <a:rPr lang="en-US" sz="2200" dirty="0" err="1" smtClean="0">
                          <a:latin typeface="Gil Sans MT"/>
                        </a:rPr>
                        <a:t>Nest+m</a:t>
                      </a:r>
                      <a:endParaRPr lang="en-US" sz="220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457200" indent="-457200">
                        <a:buAutoNum type="arabicPeriod" startAt="11"/>
                        <a:tabLst>
                          <a:tab pos="463550" algn="l"/>
                        </a:tabLst>
                      </a:pPr>
                      <a:r>
                        <a:rPr lang="en-US" sz="2200" dirty="0">
                          <a:latin typeface="Gil Sans MT"/>
                        </a:rPr>
                        <a:t>--</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753072485"/>
                  </a:ext>
                </a:extLst>
              </a:tr>
              <a:tr h="370840">
                <a:tc>
                  <a:txBody>
                    <a:bodyPr/>
                    <a:lstStyle/>
                    <a:p>
                      <a:pPr marL="457200" indent="-457200">
                        <a:buAutoNum type="arabicPeriod" startAt="6"/>
                        <a:tabLst>
                          <a:tab pos="463550" algn="l"/>
                        </a:tabLst>
                      </a:pPr>
                      <a:r>
                        <a:rPr lang="en-US" sz="2200" dirty="0" smtClean="0">
                          <a:latin typeface="Gil Sans MT"/>
                        </a:rPr>
                        <a:t>NYC</a:t>
                      </a:r>
                      <a:r>
                        <a:rPr lang="en-US" sz="2200" baseline="0" dirty="0" smtClean="0">
                          <a:latin typeface="Gil Sans MT"/>
                        </a:rPr>
                        <a:t> </a:t>
                      </a:r>
                      <a:r>
                        <a:rPr lang="en-US" sz="2200" baseline="0" dirty="0" err="1" smtClean="0">
                          <a:latin typeface="Gil Sans MT"/>
                        </a:rPr>
                        <a:t>iSchool</a:t>
                      </a:r>
                      <a:endParaRPr lang="en-US" sz="2200" dirty="0">
                        <a:latin typeface="Gil Sans MT"/>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457200" indent="-457200">
                        <a:buAutoNum type="arabicPeriod" startAt="12"/>
                        <a:tabLst>
                          <a:tab pos="463550" algn="l"/>
                        </a:tabLst>
                      </a:pPr>
                      <a:r>
                        <a:rPr lang="en-US" sz="2200" dirty="0">
                          <a:latin typeface="Gil Sans MT"/>
                        </a:rPr>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26334324"/>
                  </a:ext>
                </a:extLst>
              </a:tr>
              <a:tr h="370840">
                <a:tc gridSpan="2">
                  <a:txBody>
                    <a:bodyPr/>
                    <a:lstStyle/>
                    <a:p>
                      <a:pPr algn="ctr"/>
                      <a:r>
                        <a:rPr lang="en-US" sz="2200" b="1" dirty="0">
                          <a:solidFill>
                            <a:schemeClr val="bg1"/>
                          </a:solidFill>
                          <a:latin typeface="Gil Sans MT"/>
                        </a:rPr>
                        <a:t>Student B Information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1B3"/>
                    </a:solidFill>
                  </a:tcPr>
                </a:tc>
                <a:tc hMerge="1">
                  <a:txBody>
                    <a:bodyPr/>
                    <a:lstStyle/>
                    <a:p>
                      <a:endParaRPr lang="en-US" dirty="0"/>
                    </a:p>
                  </a:txBody>
                  <a:tcPr/>
                </a:tc>
                <a:extLst>
                  <a:ext uri="{0D108BD9-81ED-4DB2-BD59-A6C34878D82A}">
                    <a16:rowId xmlns:a16="http://schemas.microsoft.com/office/drawing/2014/main" xmlns="" val="2363309900"/>
                  </a:ext>
                </a:extLst>
              </a:tr>
              <a:tr h="370840">
                <a:tc>
                  <a:txBody>
                    <a:bodyPr/>
                    <a:lstStyle/>
                    <a:p>
                      <a:pPr>
                        <a:tabLst>
                          <a:tab pos="2565400" algn="r"/>
                        </a:tabLst>
                      </a:pPr>
                      <a:r>
                        <a:rPr lang="en-US" b="1" dirty="0">
                          <a:latin typeface="Gil Sans MT"/>
                        </a:rPr>
                        <a:t>ELA State Test:  	</a:t>
                      </a:r>
                      <a:r>
                        <a:rPr lang="en-US" b="0" dirty="0">
                          <a:latin typeface="Gil Sans MT"/>
                        </a:rPr>
                        <a:t>4.10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a:tabLst>
                          <a:tab pos="2686050" algn="r"/>
                        </a:tabLst>
                      </a:pPr>
                      <a:r>
                        <a:rPr lang="en-US" b="1" dirty="0">
                          <a:latin typeface="Gil Sans MT"/>
                        </a:rPr>
                        <a:t>English Grade: 	</a:t>
                      </a:r>
                      <a:r>
                        <a:rPr lang="en-US" b="0" dirty="0">
                          <a:latin typeface="Gil Sans MT"/>
                        </a:rPr>
                        <a:t>98</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85000"/>
                      </a:schemeClr>
                    </a:solidFill>
                  </a:tcPr>
                </a:tc>
                <a:extLst>
                  <a:ext uri="{0D108BD9-81ED-4DB2-BD59-A6C34878D82A}">
                    <a16:rowId xmlns:a16="http://schemas.microsoft.com/office/drawing/2014/main" xmlns="" val="1096015012"/>
                  </a:ext>
                </a:extLst>
              </a:tr>
              <a:tr h="370840">
                <a:tc>
                  <a:txBody>
                    <a:bodyPr/>
                    <a:lstStyle/>
                    <a:p>
                      <a:pPr>
                        <a:tabLst>
                          <a:tab pos="2565400" algn="r"/>
                        </a:tabLst>
                      </a:pPr>
                      <a:r>
                        <a:rPr lang="en-US" b="1" dirty="0">
                          <a:latin typeface="Gil Sans MT"/>
                        </a:rPr>
                        <a:t>Math</a:t>
                      </a:r>
                      <a:r>
                        <a:rPr lang="en-US" b="1" baseline="0" dirty="0">
                          <a:latin typeface="Gil Sans MT"/>
                        </a:rPr>
                        <a:t> State Test: 	</a:t>
                      </a:r>
                      <a:r>
                        <a:rPr lang="en-US" b="0" baseline="0" dirty="0">
                          <a:latin typeface="Gil Sans MT"/>
                        </a:rPr>
                        <a:t>4.05</a:t>
                      </a:r>
                      <a:endParaRPr lang="en-US" b="0" dirty="0">
                        <a:latin typeface="Gil Sans MT"/>
                      </a:endParaRPr>
                    </a:p>
                  </a:txBody>
                  <a:tcPr>
                    <a:lnR w="12700" cap="flat" cmpd="sng" algn="ctr">
                      <a:solidFill>
                        <a:schemeClr val="tx1"/>
                      </a:solidFill>
                      <a:prstDash val="solid"/>
                      <a:round/>
                      <a:headEnd type="none" w="med" len="med"/>
                      <a:tailEnd type="none" w="med" len="med"/>
                    </a:lnR>
                    <a:solidFill>
                      <a:schemeClr val="bg1"/>
                    </a:solidFill>
                  </a:tcPr>
                </a:tc>
                <a:tc>
                  <a:txBody>
                    <a:bodyPr/>
                    <a:lstStyle/>
                    <a:p>
                      <a:pPr>
                        <a:tabLst>
                          <a:tab pos="2686050" algn="r"/>
                        </a:tabLst>
                      </a:pPr>
                      <a:r>
                        <a:rPr lang="en-US" b="1" dirty="0">
                          <a:latin typeface="Gil Sans MT"/>
                        </a:rPr>
                        <a:t>Math Grade:	</a:t>
                      </a:r>
                      <a:r>
                        <a:rPr lang="en-US" b="0" dirty="0">
                          <a:latin typeface="Gil Sans MT"/>
                        </a:rPr>
                        <a:t>95</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629790510"/>
                  </a:ext>
                </a:extLst>
              </a:tr>
              <a:tr h="370840">
                <a:tc>
                  <a:txBody>
                    <a:bodyPr/>
                    <a:lstStyle/>
                    <a:p>
                      <a:pPr>
                        <a:tabLst>
                          <a:tab pos="2565400" algn="r"/>
                        </a:tabLst>
                      </a:pPr>
                      <a:r>
                        <a:rPr lang="en-US" b="1" dirty="0">
                          <a:latin typeface="Gil Sans MT"/>
                        </a:rPr>
                        <a:t>Absence +</a:t>
                      </a:r>
                      <a:r>
                        <a:rPr lang="en-US" b="1" baseline="0" dirty="0">
                          <a:latin typeface="Gil Sans MT"/>
                        </a:rPr>
                        <a:t> Lateness: 	</a:t>
                      </a:r>
                      <a:r>
                        <a:rPr lang="en-US" b="0" baseline="0" dirty="0">
                          <a:latin typeface="Gil Sans MT"/>
                        </a:rPr>
                        <a:t>4</a:t>
                      </a:r>
                      <a:endParaRPr lang="en-US" b="0" dirty="0">
                        <a:latin typeface="Gil Sans MT"/>
                      </a:endParaRP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tabLst>
                          <a:tab pos="2686050" algn="r"/>
                        </a:tabLst>
                      </a:pPr>
                      <a:r>
                        <a:rPr lang="en-US" b="1" dirty="0">
                          <a:latin typeface="Gil Sans MT"/>
                        </a:rPr>
                        <a:t>Science Grade:	</a:t>
                      </a:r>
                      <a:r>
                        <a:rPr lang="en-US" b="0" dirty="0">
                          <a:latin typeface="Gil Sans MT"/>
                        </a:rPr>
                        <a:t>94</a:t>
                      </a:r>
                    </a:p>
                  </a:txBody>
                  <a:tcPr>
                    <a:lnL w="12700" cap="flat" cmpd="sng" algn="ctr">
                      <a:solidFill>
                        <a:schemeClr val="tx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xmlns="" val="1299904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tab pos="2573338" algn="r"/>
                        </a:tabLst>
                        <a:defRPr/>
                      </a:pPr>
                      <a:r>
                        <a:rPr lang="en-US" sz="1800" b="1" kern="1200" dirty="0">
                          <a:solidFill>
                            <a:schemeClr val="dk1"/>
                          </a:solidFill>
                          <a:latin typeface="Gill Sans MT" panose="020B0502020104020203" pitchFamily="34" charset="0"/>
                          <a:ea typeface="+mn-ea"/>
                          <a:cs typeface="+mn-cs"/>
                        </a:rPr>
                        <a:t>Guarantee?: 	</a:t>
                      </a:r>
                      <a:r>
                        <a:rPr lang="en-US" dirty="0">
                          <a:latin typeface="Gill Sans MT" panose="020B0502020104020203" pitchFamily="34" charset="0"/>
                        </a:rPr>
                        <a:t>No</a:t>
                      </a:r>
                    </a:p>
                  </a:txBody>
                  <a:tcPr>
                    <a:lnR w="12700" cap="flat" cmpd="sng" algn="ctr">
                      <a:solidFill>
                        <a:schemeClr val="tx1"/>
                      </a:solidFill>
                      <a:prstDash val="solid"/>
                      <a:round/>
                      <a:headEnd type="none" w="med" len="med"/>
                      <a:tailEnd type="none" w="med" len="med"/>
                    </a:lnR>
                    <a:solidFill>
                      <a:schemeClr val="bg1"/>
                    </a:solidFill>
                  </a:tcPr>
                </a:tc>
                <a:tc>
                  <a:txBody>
                    <a:bodyPr/>
                    <a:lstStyle/>
                    <a:p>
                      <a:pPr>
                        <a:tabLst>
                          <a:tab pos="2686050" algn="r"/>
                        </a:tabLst>
                      </a:pPr>
                      <a:r>
                        <a:rPr lang="en-US" b="1" dirty="0">
                          <a:latin typeface="Gil Sans MT"/>
                        </a:rPr>
                        <a:t>Social Studies Grade:	</a:t>
                      </a:r>
                      <a:r>
                        <a:rPr lang="en-US" b="0" dirty="0">
                          <a:latin typeface="Gil Sans MT"/>
                        </a:rPr>
                        <a:t>94</a:t>
                      </a:r>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2218307660"/>
                  </a:ext>
                </a:extLst>
              </a:tr>
            </a:tbl>
          </a:graphicData>
        </a:graphic>
      </p:graphicFrame>
      <p:sp>
        <p:nvSpPr>
          <p:cNvPr id="9" name="Title 1"/>
          <p:cNvSpPr txBox="1">
            <a:spLocks/>
          </p:cNvSpPr>
          <p:nvPr/>
        </p:nvSpPr>
        <p:spPr>
          <a:xfrm>
            <a:off x="6705600" y="1352550"/>
            <a:ext cx="5023349" cy="1681050"/>
          </a:xfrm>
          <a:prstGeom prst="wedgeRoundRectCallout">
            <a:avLst>
              <a:gd name="adj1" fmla="val -23294"/>
              <a:gd name="adj2" fmla="val 69332"/>
              <a:gd name="adj3" fmla="val 16667"/>
            </a:avLst>
          </a:prstGeom>
          <a:solidFill>
            <a:schemeClr val="bg1">
              <a:lumMod val="8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endParaRPr lang="en-US" sz="3200" dirty="0">
              <a:solidFill>
                <a:srgbClr val="42AD29"/>
              </a:solidFill>
              <a:latin typeface="Gill Sans MT" charset="0"/>
              <a:ea typeface="Gill Sans MT" charset="0"/>
              <a:cs typeface="Gill Sans MT" charset="0"/>
            </a:endParaRPr>
          </a:p>
          <a:p>
            <a:pPr algn="l">
              <a:lnSpc>
                <a:spcPct val="100000"/>
              </a:lnSpc>
            </a:pPr>
            <a:endParaRPr lang="en-US" sz="4800" dirty="0">
              <a:solidFill>
                <a:srgbClr val="42AD29"/>
              </a:solidFill>
              <a:latin typeface="Gill Sans MT" charset="0"/>
              <a:ea typeface="Gill Sans MT" charset="0"/>
              <a:cs typeface="Gill Sans MT" charset="0"/>
            </a:endParaRPr>
          </a:p>
          <a:p>
            <a:pPr algn="l">
              <a:lnSpc>
                <a:spcPct val="100000"/>
              </a:lnSpc>
            </a:pPr>
            <a:r>
              <a:rPr lang="en-US" sz="4800" dirty="0">
                <a:solidFill>
                  <a:schemeClr val="bg2">
                    <a:lumMod val="25000"/>
                  </a:schemeClr>
                </a:solidFill>
                <a:latin typeface="Gill Sans MT" charset="0"/>
                <a:ea typeface="Gill Sans MT" charset="0"/>
                <a:cs typeface="Gill Sans MT" charset="0"/>
              </a:rPr>
              <a:t>Turn &amp; Talk</a:t>
            </a:r>
            <a:endParaRPr lang="en-US" sz="4000" b="1" dirty="0">
              <a:solidFill>
                <a:schemeClr val="bg2">
                  <a:lumMod val="25000"/>
                </a:schemeClr>
              </a:solidFill>
              <a:latin typeface="Gill Sans MT" panose="020B0502020104020203" pitchFamily="34" charset="0"/>
              <a:cs typeface="Arial" panose="020B0604020202020204" pitchFamily="34" charset="0"/>
            </a:endParaRPr>
          </a:p>
          <a:p>
            <a:pPr algn="l" defTabSz="457200" fontAlgn="base">
              <a:spcAft>
                <a:spcPct val="0"/>
              </a:spcAft>
            </a:pPr>
            <a:r>
              <a:rPr lang="en-US" altLang="en-US" sz="3600" dirty="0">
                <a:solidFill>
                  <a:schemeClr val="bg2">
                    <a:lumMod val="25000"/>
                  </a:schemeClr>
                </a:solidFill>
                <a:latin typeface="Gill Sans MT" panose="020B0502020104020203" pitchFamily="34" charset="0"/>
                <a:cs typeface="Arial" pitchFamily="34" charset="0"/>
              </a:rPr>
              <a:t>Did the student receive an offer in Round </a:t>
            </a:r>
            <a:r>
              <a:rPr lang="en-US" altLang="en-US" sz="3600" dirty="0">
                <a:solidFill>
                  <a:schemeClr val="bg2">
                    <a:lumMod val="25000"/>
                  </a:schemeClr>
                </a:solidFill>
                <a:latin typeface="Franklin Gothic Book" panose="020B0503020102020204" pitchFamily="34" charset="0"/>
                <a:cs typeface="Arial" pitchFamily="34" charset="0"/>
              </a:rPr>
              <a:t>1</a:t>
            </a:r>
            <a:r>
              <a:rPr lang="en-US" altLang="en-US" sz="3600" dirty="0">
                <a:solidFill>
                  <a:schemeClr val="bg2">
                    <a:lumMod val="25000"/>
                  </a:schemeClr>
                </a:solidFill>
                <a:latin typeface="Gill Sans MT" panose="020B0502020104020203" pitchFamily="34" charset="0"/>
                <a:cs typeface="Arial" pitchFamily="34" charset="0"/>
              </a:rPr>
              <a:t>?</a:t>
            </a:r>
            <a:endParaRPr lang="en-US" altLang="en-US" sz="3600" dirty="0">
              <a:solidFill>
                <a:schemeClr val="bg2">
                  <a:lumMod val="25000"/>
                </a:schemeClr>
              </a:solidFill>
              <a:latin typeface="Gill Sans MT" panose="020B0502020104020203" pitchFamily="34" charset="0"/>
              <a:cs typeface="Arial Italic" charset="0"/>
            </a:endParaRPr>
          </a:p>
          <a:p>
            <a:pPr algn="l" defTabSz="457200" fontAlgn="base">
              <a:spcAft>
                <a:spcPct val="0"/>
              </a:spcAft>
            </a:pPr>
            <a:endParaRPr lang="en-US" sz="2800" dirty="0">
              <a:latin typeface="Gill Sans MT" panose="020B0502020104020203"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a:p>
            <a:pPr marL="342900" indent="-342900" algn="l">
              <a:lnSpc>
                <a:spcPct val="110000"/>
              </a:lnSpc>
              <a:spcAft>
                <a:spcPts val="1200"/>
              </a:spcAft>
              <a:buClr>
                <a:srgbClr val="78BE20"/>
              </a:buClr>
              <a:buFont typeface="Wingdings" panose="05000000000000000000" pitchFamily="2" charset="2"/>
              <a:buChar char="§"/>
            </a:pPr>
            <a:endParaRPr lang="en-US" sz="2400" dirty="0">
              <a:solidFill>
                <a:prstClr val="black"/>
              </a:solidFill>
              <a:latin typeface="Gill Sans MT" panose="020B0502020104020203" pitchFamily="34" charset="0"/>
              <a:cs typeface="Arial" panose="020B0604020202020204" pitchFamily="34" charset="0"/>
            </a:endParaRPr>
          </a:p>
        </p:txBody>
      </p:sp>
      <p:sp>
        <p:nvSpPr>
          <p:cNvPr id="12" name="Rectangle 11"/>
          <p:cNvSpPr/>
          <p:nvPr/>
        </p:nvSpPr>
        <p:spPr>
          <a:xfrm>
            <a:off x="6610508" y="3898789"/>
            <a:ext cx="5118441" cy="1785104"/>
          </a:xfrm>
          <a:prstGeom prst="rect">
            <a:avLst/>
          </a:prstGeom>
        </p:spPr>
        <p:txBody>
          <a:bodyPr wrap="square">
            <a:spAutoFit/>
          </a:bodyPr>
          <a:lstStyle/>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Application has less than </a:t>
            </a:r>
            <a:r>
              <a:rPr lang="en-US" sz="2200" dirty="0">
                <a:latin typeface="Franklin Gothic Book" panose="020B0503020102020204" pitchFamily="34" charset="0"/>
                <a:cs typeface="Arial" panose="020B0604020202020204" pitchFamily="34" charset="0"/>
              </a:rPr>
              <a:t>1</a:t>
            </a:r>
            <a:r>
              <a:rPr lang="en-US" sz="2200" dirty="0">
                <a:latin typeface="Gill Sans MT" panose="020B0502020104020203" pitchFamily="34" charset="0"/>
                <a:cs typeface="Arial" panose="020B0604020202020204" pitchFamily="34" charset="0"/>
              </a:rPr>
              <a:t>2 choices. </a:t>
            </a:r>
          </a:p>
          <a:p>
            <a:pPr marL="342900" indent="-342900">
              <a:buClr>
                <a:srgbClr val="009999"/>
              </a:buClr>
              <a:buFont typeface="Wingdings" panose="05000000000000000000" pitchFamily="2" charset="2"/>
              <a:buChar char="§"/>
            </a:pPr>
            <a:r>
              <a:rPr lang="en-US" sz="2200" dirty="0">
                <a:latin typeface="Gill Sans MT" panose="020B0502020104020203" pitchFamily="34" charset="0"/>
                <a:cs typeface="Arial" panose="020B0604020202020204" pitchFamily="34" charset="0"/>
              </a:rPr>
              <a:t>Application is not balanced.</a:t>
            </a:r>
          </a:p>
          <a:p>
            <a:pPr marL="342900" indent="-342900">
              <a:buClr>
                <a:srgbClr val="009999"/>
              </a:buClr>
              <a:buFont typeface="Wingdings" panose="05000000000000000000" pitchFamily="2" charset="2"/>
              <a:buChar char="§"/>
            </a:pPr>
            <a:r>
              <a:rPr lang="en-US" sz="2200" dirty="0" smtClean="0">
                <a:latin typeface="Gill Sans MT" panose="020B0502020104020203" pitchFamily="34" charset="0"/>
                <a:cs typeface="Arial" panose="020B0604020202020204" pitchFamily="34" charset="0"/>
              </a:rPr>
              <a:t>4 missed </a:t>
            </a:r>
            <a:r>
              <a:rPr lang="en-US" sz="2200" dirty="0">
                <a:latin typeface="Gill Sans MT" panose="020B0502020104020203" pitchFamily="34" charset="0"/>
                <a:cs typeface="Arial" panose="020B0604020202020204" pitchFamily="34" charset="0"/>
              </a:rPr>
              <a:t>opportunities on the Round </a:t>
            </a:r>
            <a:r>
              <a:rPr lang="en-US" sz="2200" dirty="0">
                <a:latin typeface="Franklin Gothic Book" panose="020B0503020102020204" pitchFamily="34" charset="0"/>
                <a:cs typeface="Arial" panose="020B0604020202020204" pitchFamily="34" charset="0"/>
              </a:rPr>
              <a:t>1</a:t>
            </a:r>
            <a:r>
              <a:rPr lang="en-US" sz="2200" dirty="0">
                <a:latin typeface="Gill Sans MT" panose="020B0502020104020203" pitchFamily="34" charset="0"/>
                <a:cs typeface="Arial" panose="020B0604020202020204" pitchFamily="34" charset="0"/>
              </a:rPr>
              <a:t> Application that are no longer available in Round 2.</a:t>
            </a:r>
          </a:p>
        </p:txBody>
      </p:sp>
      <p:sp>
        <p:nvSpPr>
          <p:cNvPr id="11" name="Rectangle 10"/>
          <p:cNvSpPr/>
          <p:nvPr/>
        </p:nvSpPr>
        <p:spPr>
          <a:xfrm>
            <a:off x="7635535" y="3344791"/>
            <a:ext cx="1346540" cy="553998"/>
          </a:xfrm>
          <a:prstGeom prst="rect">
            <a:avLst/>
          </a:prstGeom>
        </p:spPr>
        <p:txBody>
          <a:bodyPr wrap="square">
            <a:spAutoFit/>
          </a:bodyPr>
          <a:lstStyle/>
          <a:p>
            <a:pPr>
              <a:buClr>
                <a:schemeClr val="tx1">
                  <a:lumMod val="65000"/>
                  <a:lumOff val="35000"/>
                </a:schemeClr>
              </a:buClr>
            </a:pPr>
            <a:r>
              <a:rPr lang="en-US" sz="3000" dirty="0">
                <a:latin typeface="Gill Sans MT" panose="020B0502020104020203" pitchFamily="34" charset="0"/>
                <a:cs typeface="Arial" panose="020B0604020202020204" pitchFamily="34" charset="0"/>
              </a:rPr>
              <a:t>NO!</a:t>
            </a:r>
            <a:endParaRPr lang="en-US" sz="3000" dirty="0">
              <a:latin typeface="Gill Sans MT" panose="020B0502020104020203" pitchFamily="34" charset="0"/>
            </a:endParaRPr>
          </a:p>
        </p:txBody>
      </p:sp>
    </p:spTree>
    <p:extLst>
      <p:ext uri="{BB962C8B-B14F-4D97-AF65-F5344CB8AC3E}">
        <p14:creationId xmlns:p14="http://schemas.microsoft.com/office/powerpoint/2010/main" val="20213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fade">
                                      <p:cBhvr>
                                        <p:cTn id="28" dur="1000"/>
                                        <p:tgtEl>
                                          <p:spTgt spid="12">
                                            <p:txEl>
                                              <p:pRg st="1" end="1"/>
                                            </p:txEl>
                                          </p:spTgt>
                                        </p:tgtEl>
                                      </p:cBhvr>
                                    </p:animEffect>
                                    <p:anim calcmode="lin" valueType="num">
                                      <p:cBhvr>
                                        <p:cTn id="2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animEffect transition="in" filter="fade">
                                      <p:cBhvr>
                                        <p:cTn id="35" dur="1000"/>
                                        <p:tgtEl>
                                          <p:spTgt spid="12">
                                            <p:txEl>
                                              <p:pRg st="2" end="2"/>
                                            </p:txEl>
                                          </p:spTgt>
                                        </p:tgtEl>
                                      </p:cBhvr>
                                    </p:animEffect>
                                    <p:anim calcmode="lin" valueType="num">
                                      <p:cBhvr>
                                        <p:cTn id="36"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uiExpand="1"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3600" dirty="0">
                <a:solidFill>
                  <a:schemeClr val="bg1"/>
                </a:solidFill>
                <a:latin typeface="Gill Sans MT" panose="020B0502020104020203" pitchFamily="34" charset="0"/>
              </a:rPr>
              <a:t>MySchools!</a:t>
            </a:r>
          </a:p>
        </p:txBody>
      </p:sp>
      <p:pic>
        <p:nvPicPr>
          <p:cNvPr id="10" name="Picture 9"/>
          <p:cNvPicPr>
            <a:picLocks noChangeAspect="1"/>
          </p:cNvPicPr>
          <p:nvPr/>
        </p:nvPicPr>
        <p:blipFill>
          <a:blip r:embed="rId3"/>
          <a:stretch>
            <a:fillRect/>
          </a:stretch>
        </p:blipFill>
        <p:spPr>
          <a:xfrm>
            <a:off x="1329013" y="1737399"/>
            <a:ext cx="9063923" cy="4132874"/>
          </a:xfrm>
          <a:prstGeom prst="rect">
            <a:avLst/>
          </a:prstGeom>
          <a:ln w="28575">
            <a:solidFill>
              <a:srgbClr val="002060"/>
            </a:solidFill>
          </a:ln>
        </p:spPr>
      </p:pic>
    </p:spTree>
    <p:extLst>
      <p:ext uri="{BB962C8B-B14F-4D97-AF65-F5344CB8AC3E}">
        <p14:creationId xmlns:p14="http://schemas.microsoft.com/office/powerpoint/2010/main" val="2390202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4527379" y="1475073"/>
            <a:ext cx="6521" cy="279212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331215"/>
            <a:ext cx="11615666" cy="926170"/>
          </a:xfrm>
        </p:spPr>
        <p:txBody>
          <a:bodyPr anchor="ctr">
            <a:noAutofit/>
          </a:bodyPr>
          <a:lstStyle/>
          <a:p>
            <a:pPr algn="l">
              <a:lnSpc>
                <a:spcPct val="100000"/>
              </a:lnSpc>
              <a:spcBef>
                <a:spcPts val="0"/>
              </a:spcBef>
              <a:tabLst>
                <a:tab pos="10337800" algn="l"/>
              </a:tabLst>
            </a:pPr>
            <a:r>
              <a:rPr lang="en-US" sz="3600" dirty="0">
                <a:solidFill>
                  <a:schemeClr val="bg1"/>
                </a:solidFill>
                <a:latin typeface="Gill Sans MT" panose="020B0502020104020203" pitchFamily="34" charset="0"/>
              </a:rPr>
              <a:t>Round </a:t>
            </a:r>
            <a:r>
              <a:rPr lang="en-US" sz="3600" dirty="0">
                <a:solidFill>
                  <a:schemeClr val="bg1"/>
                </a:solidFill>
                <a:latin typeface="Franklin Gothic Medium" panose="020B0603020102020204" pitchFamily="34" charset="0"/>
              </a:rPr>
              <a:t>1</a:t>
            </a:r>
            <a:r>
              <a:rPr lang="en-US" sz="3600" dirty="0">
                <a:solidFill>
                  <a:schemeClr val="bg1"/>
                </a:solidFill>
                <a:latin typeface="Gill Sans MT" panose="020B0502020104020203" pitchFamily="34" charset="0"/>
              </a:rPr>
              <a:t> Application – Research</a:t>
            </a:r>
          </a:p>
          <a:p>
            <a:pPr algn="l">
              <a:lnSpc>
                <a:spcPct val="100000"/>
              </a:lnSpc>
              <a:spcBef>
                <a:spcPts val="0"/>
              </a:spcBef>
              <a:tabLst>
                <a:tab pos="10337800" algn="l"/>
              </a:tabLst>
            </a:pPr>
            <a:endParaRPr lang="en-US" sz="3600" dirty="0">
              <a:solidFill>
                <a:schemeClr val="bg1"/>
              </a:solidFill>
              <a:latin typeface="Gil Sans MT"/>
            </a:endParaRPr>
          </a:p>
        </p:txBody>
      </p:sp>
      <p:pic>
        <p:nvPicPr>
          <p:cNvPr id="13" name="Picture 12"/>
          <p:cNvPicPr>
            <a:picLocks noChangeAspect="1"/>
          </p:cNvPicPr>
          <p:nvPr/>
        </p:nvPicPr>
        <p:blipFill>
          <a:blip r:embed="rId3"/>
          <a:stretch>
            <a:fillRect/>
          </a:stretch>
        </p:blipFill>
        <p:spPr>
          <a:xfrm>
            <a:off x="180816" y="1310149"/>
            <a:ext cx="3659805" cy="4250711"/>
          </a:xfrm>
          <a:prstGeom prst="rect">
            <a:avLst/>
          </a:prstGeom>
        </p:spPr>
      </p:pic>
      <p:pic>
        <p:nvPicPr>
          <p:cNvPr id="17" name="Picture 16">
            <a:extLst>
              <a:ext uri="{FF2B5EF4-FFF2-40B4-BE49-F238E27FC236}">
                <a16:creationId xmlns:a16="http://schemas.microsoft.com/office/drawing/2014/main" xmlns="" id="{C34B19D7-2E1E-4303-955A-6A3212952C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756" y="3463552"/>
            <a:ext cx="1265745" cy="2606454"/>
          </a:xfrm>
          <a:prstGeom prst="rect">
            <a:avLst/>
          </a:prstGeom>
        </p:spPr>
      </p:pic>
      <p:pic>
        <p:nvPicPr>
          <p:cNvPr id="11" name="Picture 10"/>
          <p:cNvPicPr>
            <a:picLocks noChangeAspect="1"/>
          </p:cNvPicPr>
          <p:nvPr/>
        </p:nvPicPr>
        <p:blipFill>
          <a:blip r:embed="rId5"/>
          <a:stretch>
            <a:fillRect/>
          </a:stretch>
        </p:blipFill>
        <p:spPr>
          <a:xfrm>
            <a:off x="3379582" y="5092494"/>
            <a:ext cx="3394859" cy="1547952"/>
          </a:xfrm>
          <a:prstGeom prst="rect">
            <a:avLst/>
          </a:prstGeom>
          <a:ln w="28575">
            <a:solidFill>
              <a:srgbClr val="002060"/>
            </a:solidFill>
          </a:ln>
        </p:spPr>
      </p:pic>
      <p:sp>
        <p:nvSpPr>
          <p:cNvPr id="12" name="Title 1"/>
          <p:cNvSpPr txBox="1">
            <a:spLocks/>
          </p:cNvSpPr>
          <p:nvPr/>
        </p:nvSpPr>
        <p:spPr>
          <a:xfrm>
            <a:off x="4290832" y="1257384"/>
            <a:ext cx="7476567" cy="3568615"/>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6"/>
              </a:buBlip>
            </a:pPr>
            <a:r>
              <a:rPr lang="en-US" sz="2400" dirty="0">
                <a:latin typeface="Gill Sans MT" panose="020B0502020104020203" pitchFamily="34" charset="0"/>
                <a:cs typeface="Arial" panose="020B0604020202020204" pitchFamily="34" charset="0"/>
              </a:rPr>
              <a:t>Learn about more than </a:t>
            </a:r>
            <a:r>
              <a:rPr lang="en-US" sz="2400" dirty="0">
                <a:latin typeface="Gill Sans MT" panose="020B0502020104020203" pitchFamily="34" charset="0"/>
                <a:cs typeface="Arial" panose="020B0604020202020204" pitchFamily="34" charset="0"/>
                <a:sym typeface="American Typewriter"/>
              </a:rPr>
              <a:t>700 p</a:t>
            </a:r>
            <a:r>
              <a:rPr lang="en-US" altLang="en-US" sz="2400" dirty="0">
                <a:latin typeface="Gill Sans MT" panose="020B0502020104020203" pitchFamily="34" charset="0"/>
                <a:cs typeface="Arial" panose="020B0604020202020204" pitchFamily="34" charset="0"/>
                <a:sym typeface="American Typewriter"/>
              </a:rPr>
              <a:t>rograms in the </a:t>
            </a:r>
            <a:r>
              <a:rPr lang="en-US" altLang="en-US" sz="2400" b="1" dirty="0">
                <a:latin typeface="Gill Sans MT" panose="020B0502020104020203" pitchFamily="34" charset="0"/>
                <a:cs typeface="Arial" panose="020B0604020202020204" pitchFamily="34" charset="0"/>
                <a:sym typeface="American Typewriter"/>
              </a:rPr>
              <a:t>2019 NYC High School Directory</a:t>
            </a:r>
            <a:r>
              <a:rPr lang="en-US" altLang="en-US" sz="2400" dirty="0">
                <a:latin typeface="Gill Sans MT" panose="020B0502020104020203" pitchFamily="34" charset="0"/>
                <a:cs typeface="Arial" panose="020B0604020202020204" pitchFamily="34" charset="0"/>
                <a:sym typeface="American Typewriter"/>
              </a:rPr>
              <a:t>. Explore programs on your mobile or desktop device with </a:t>
            </a:r>
            <a:r>
              <a:rPr lang="en-US" altLang="en-US" sz="2400" b="1" dirty="0">
                <a:latin typeface="Gill Sans MT" panose="020B0502020104020203" pitchFamily="34" charset="0"/>
                <a:cs typeface="Arial" panose="020B0604020202020204" pitchFamily="34" charset="0"/>
                <a:sym typeface="American Typewriter"/>
              </a:rPr>
              <a:t>NYC School Finder </a:t>
            </a:r>
            <a:r>
              <a:rPr lang="en-US" altLang="en-US" sz="2400" dirty="0">
                <a:latin typeface="Gill Sans MT" panose="020B0502020104020203" pitchFamily="34" charset="0"/>
                <a:cs typeface="Arial" panose="020B0604020202020204" pitchFamily="34" charset="0"/>
                <a:sym typeface="American Typewriter"/>
              </a:rPr>
              <a:t>(schoolfinder.nyc.gov) or </a:t>
            </a:r>
            <a:r>
              <a:rPr lang="en-US" altLang="en-US" sz="2400" b="1" dirty="0" err="1">
                <a:latin typeface="Gill Sans MT" panose="020B0502020104020203" pitchFamily="34" charset="0"/>
                <a:cs typeface="Arial" panose="020B0604020202020204" pitchFamily="34" charset="0"/>
                <a:sym typeface="American Typewriter"/>
              </a:rPr>
              <a:t>MySchools</a:t>
            </a:r>
            <a:r>
              <a:rPr lang="en-US" altLang="en-US" sz="2400" b="1" dirty="0">
                <a:latin typeface="Gill Sans MT" panose="020B0502020104020203" pitchFamily="34" charset="0"/>
                <a:cs typeface="Arial" panose="020B0604020202020204" pitchFamily="34" charset="0"/>
                <a:sym typeface="American Typewriter"/>
              </a:rPr>
              <a:t> (</a:t>
            </a:r>
            <a:r>
              <a:rPr lang="en-US" altLang="en-US" sz="2400" b="1" dirty="0" err="1">
                <a:latin typeface="Gill Sans MT" panose="020B0502020104020203" pitchFamily="34" charset="0"/>
                <a:cs typeface="Arial" panose="020B0604020202020204" pitchFamily="34" charset="0"/>
                <a:sym typeface="American Typewriter"/>
              </a:rPr>
              <a:t>MySchools.nyc</a:t>
            </a:r>
            <a:r>
              <a:rPr lang="en-US" altLang="en-US" sz="2400" b="1" dirty="0">
                <a:latin typeface="Gill Sans MT" panose="020B0502020104020203" pitchFamily="34" charset="0"/>
                <a:cs typeface="Arial" panose="020B0604020202020204" pitchFamily="34" charset="0"/>
                <a:sym typeface="American Typewriter"/>
              </a:rPr>
              <a:t>)</a:t>
            </a:r>
            <a:r>
              <a:rPr lang="en-US" altLang="en-US" sz="2400" dirty="0">
                <a:latin typeface="Gill Sans MT" panose="020B0502020104020203" pitchFamily="34" charset="0"/>
                <a:cs typeface="Arial" panose="020B0604020202020204" pitchFamily="34" charset="0"/>
                <a:sym typeface="American Typewriter"/>
              </a:rPr>
              <a:t>.</a:t>
            </a:r>
          </a:p>
          <a:p>
            <a:pPr marL="571500" indent="-571500" algn="l">
              <a:lnSpc>
                <a:spcPct val="100000"/>
              </a:lnSpc>
              <a:spcAft>
                <a:spcPts val="600"/>
              </a:spcAft>
              <a:buClr>
                <a:schemeClr val="tx1">
                  <a:lumMod val="65000"/>
                  <a:lumOff val="35000"/>
                </a:schemeClr>
              </a:buClr>
              <a:buSzPct val="140000"/>
              <a:buBlip>
                <a:blip r:embed="rId6"/>
              </a:buBlip>
            </a:pPr>
            <a:r>
              <a:rPr lang="en-US" altLang="en-US" sz="2400" dirty="0">
                <a:latin typeface="Gill Sans MT" panose="020B0502020104020203" pitchFamily="34" charset="0"/>
                <a:cs typeface="Arial" panose="020B0604020202020204" pitchFamily="34" charset="0"/>
                <a:sym typeface="American Typewriter"/>
              </a:rPr>
              <a:t>Attend High School fairs and visit schools.</a:t>
            </a:r>
          </a:p>
          <a:p>
            <a:pPr marL="571500" indent="-571500" algn="l">
              <a:lnSpc>
                <a:spcPct val="100000"/>
              </a:lnSpc>
              <a:spcAft>
                <a:spcPts val="600"/>
              </a:spcAft>
              <a:buClr>
                <a:schemeClr val="tx1">
                  <a:lumMod val="65000"/>
                  <a:lumOff val="35000"/>
                </a:schemeClr>
              </a:buClr>
              <a:buSzPct val="140000"/>
              <a:buBlip>
                <a:blip r:embed="rId6"/>
              </a:buBlip>
            </a:pPr>
            <a:r>
              <a:rPr lang="en-US" sz="2400" dirty="0">
                <a:latin typeface="Gill Sans MT" panose="020B0502020104020203" pitchFamily="34" charset="0"/>
                <a:cs typeface="Arial" panose="020B0604020202020204" pitchFamily="34" charset="0"/>
              </a:rPr>
              <a:t>Choose 20</a:t>
            </a:r>
            <a:r>
              <a:rPr lang="en-US" sz="2400" dirty="0">
                <a:latin typeface="Gill Sans MT" panose="020B0502020104020203" pitchFamily="34" charset="0"/>
              </a:rPr>
              <a:t> – </a:t>
            </a:r>
            <a:r>
              <a:rPr lang="en-US" sz="2400" dirty="0">
                <a:latin typeface="Gill Sans MT" panose="020B0502020104020203" pitchFamily="34" charset="0"/>
                <a:cs typeface="Arial" panose="020B0604020202020204" pitchFamily="34" charset="0"/>
              </a:rPr>
              <a:t>30 programs that interest you.</a:t>
            </a:r>
          </a:p>
          <a:p>
            <a:pPr marL="571500" indent="-571500" algn="l">
              <a:lnSpc>
                <a:spcPct val="100000"/>
              </a:lnSpc>
              <a:spcAft>
                <a:spcPts val="600"/>
              </a:spcAft>
              <a:buClr>
                <a:schemeClr val="tx1">
                  <a:lumMod val="65000"/>
                  <a:lumOff val="35000"/>
                </a:schemeClr>
              </a:buClr>
              <a:buSzPct val="140000"/>
              <a:buBlip>
                <a:blip r:embed="rId6"/>
              </a:buBlip>
            </a:pPr>
            <a:r>
              <a:rPr lang="en-US" altLang="en-US" sz="2400" dirty="0">
                <a:latin typeface="Gill Sans MT" panose="020B0502020104020203" pitchFamily="34" charset="0"/>
                <a:cs typeface="Arial" panose="020B0604020202020204" pitchFamily="34" charset="0"/>
                <a:sym typeface="American Typewriter"/>
              </a:rPr>
              <a:t>Narrow your list down to </a:t>
            </a:r>
            <a:r>
              <a:rPr lang="en-US" altLang="en-US" sz="2400" dirty="0">
                <a:latin typeface="Franklin Gothic Book" panose="020B0503020102020204" pitchFamily="34" charset="0"/>
                <a:cs typeface="Arial" panose="020B0604020202020204" pitchFamily="34" charset="0"/>
                <a:sym typeface="American Typewriter"/>
              </a:rPr>
              <a:t>1</a:t>
            </a:r>
            <a:r>
              <a:rPr lang="en-US" altLang="en-US" sz="2400" dirty="0">
                <a:latin typeface="Gill Sans MT" panose="020B0502020104020203" pitchFamily="34" charset="0"/>
                <a:cs typeface="Arial" panose="020B0604020202020204" pitchFamily="34" charset="0"/>
                <a:sym typeface="American Typewriter"/>
              </a:rPr>
              <a:t>2 program choices.  No Specialized High Schools!</a:t>
            </a:r>
          </a:p>
          <a:p>
            <a:pPr algn="l">
              <a:lnSpc>
                <a:spcPct val="100000"/>
              </a:lnSpc>
              <a:spcAft>
                <a:spcPts val="600"/>
              </a:spcAft>
              <a:buClr>
                <a:schemeClr val="tx1">
                  <a:lumMod val="65000"/>
                  <a:lumOff val="35000"/>
                </a:schemeClr>
              </a:buClr>
              <a:buSzPct val="140000"/>
            </a:pPr>
            <a:endParaRPr lang="en-US" altLang="en-US" sz="2400" dirty="0">
              <a:latin typeface="Gill Sans MT" panose="020B0502020104020203" pitchFamily="34" charset="0"/>
              <a:cs typeface="Arial" panose="020B0604020202020204" pitchFamily="34" charset="0"/>
              <a:sym typeface="American Typewriter"/>
            </a:endParaRPr>
          </a:p>
          <a:p>
            <a:pPr algn="l">
              <a:lnSpc>
                <a:spcPct val="100000"/>
              </a:lnSpc>
              <a:spcAft>
                <a:spcPts val="600"/>
              </a:spcAft>
              <a:buClr>
                <a:schemeClr val="tx1">
                  <a:lumMod val="65000"/>
                  <a:lumOff val="35000"/>
                </a:schemeClr>
              </a:buClr>
              <a:buSzPct val="140000"/>
            </a:pPr>
            <a:endParaRPr lang="en-US" altLang="en-US" sz="2400" dirty="0">
              <a:latin typeface="Gill Sans MT" panose="020B0502020104020203" pitchFamily="34" charset="0"/>
              <a:cs typeface="Arial" panose="020B0604020202020204" pitchFamily="34" charset="0"/>
              <a:sym typeface="American Typewriter"/>
            </a:endParaRPr>
          </a:p>
          <a:p>
            <a:pPr algn="l">
              <a:lnSpc>
                <a:spcPct val="100000"/>
              </a:lnSpc>
              <a:spcAft>
                <a:spcPts val="600"/>
              </a:spcAft>
              <a:buClr>
                <a:schemeClr val="tx1">
                  <a:lumMod val="65000"/>
                  <a:lumOff val="35000"/>
                </a:schemeClr>
              </a:buClr>
              <a:buSzPct val="140000"/>
            </a:pPr>
            <a:endParaRPr lang="en-US" sz="2400" dirty="0">
              <a:latin typeface="Gill Sans MT" panose="020B0502020104020203" pitchFamily="34" charset="0"/>
              <a:cs typeface="Arial" panose="020B0604020202020204" pitchFamily="34" charset="0"/>
            </a:endParaRPr>
          </a:p>
        </p:txBody>
      </p:sp>
    </p:spTree>
    <p:extLst>
      <p:ext uri="{BB962C8B-B14F-4D97-AF65-F5344CB8AC3E}">
        <p14:creationId xmlns:p14="http://schemas.microsoft.com/office/powerpoint/2010/main" val="262310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MySchools</a:t>
            </a:r>
          </a:p>
        </p:txBody>
      </p:sp>
      <p:grpSp>
        <p:nvGrpSpPr>
          <p:cNvPr id="2" name="Group 1"/>
          <p:cNvGrpSpPr/>
          <p:nvPr/>
        </p:nvGrpSpPr>
        <p:grpSpPr>
          <a:xfrm>
            <a:off x="1854200" y="1490711"/>
            <a:ext cx="9144000" cy="4884689"/>
            <a:chOff x="1854200" y="1490711"/>
            <a:chExt cx="9144000" cy="4884689"/>
          </a:xfrm>
        </p:grpSpPr>
        <p:pic>
          <p:nvPicPr>
            <p:cNvPr id="35" name="Picture 34"/>
            <p:cNvPicPr>
              <a:picLocks noChangeAspect="1"/>
            </p:cNvPicPr>
            <p:nvPr/>
          </p:nvPicPr>
          <p:blipFill rotWithShape="1">
            <a:blip r:embed="rId3"/>
            <a:srcRect r="10448"/>
            <a:stretch/>
          </p:blipFill>
          <p:spPr>
            <a:xfrm>
              <a:off x="1854200" y="1490711"/>
              <a:ext cx="9144000" cy="4884689"/>
            </a:xfrm>
            <a:prstGeom prst="rect">
              <a:avLst/>
            </a:prstGeom>
          </p:spPr>
        </p:pic>
        <p:pic>
          <p:nvPicPr>
            <p:cNvPr id="34" name="Picture 33"/>
            <p:cNvPicPr>
              <a:picLocks noChangeAspect="1"/>
            </p:cNvPicPr>
            <p:nvPr/>
          </p:nvPicPr>
          <p:blipFill>
            <a:blip r:embed="rId4"/>
            <a:stretch>
              <a:fillRect/>
            </a:stretch>
          </p:blipFill>
          <p:spPr>
            <a:xfrm>
              <a:off x="3460750" y="1491254"/>
              <a:ext cx="1123950" cy="209550"/>
            </a:xfrm>
            <a:prstGeom prst="rect">
              <a:avLst/>
            </a:prstGeom>
          </p:spPr>
        </p:pic>
      </p:grpSp>
    </p:spTree>
    <p:extLst>
      <p:ext uri="{BB962C8B-B14F-4D97-AF65-F5344CB8AC3E}">
        <p14:creationId xmlns:p14="http://schemas.microsoft.com/office/powerpoint/2010/main" val="3678733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MySchools</a:t>
            </a:r>
          </a:p>
        </p:txBody>
      </p:sp>
      <p:grpSp>
        <p:nvGrpSpPr>
          <p:cNvPr id="9" name="Group 8"/>
          <p:cNvGrpSpPr/>
          <p:nvPr/>
        </p:nvGrpSpPr>
        <p:grpSpPr>
          <a:xfrm>
            <a:off x="1803400" y="1447800"/>
            <a:ext cx="9144000" cy="4884677"/>
            <a:chOff x="0" y="1066800"/>
            <a:chExt cx="9144000" cy="4884677"/>
          </a:xfrm>
        </p:grpSpPr>
        <p:pic>
          <p:nvPicPr>
            <p:cNvPr id="10" name="Picture 9"/>
            <p:cNvPicPr>
              <a:picLocks noChangeAspect="1"/>
            </p:cNvPicPr>
            <p:nvPr/>
          </p:nvPicPr>
          <p:blipFill rotWithShape="1">
            <a:blip r:embed="rId3"/>
            <a:srcRect r="11765"/>
            <a:stretch/>
          </p:blipFill>
          <p:spPr>
            <a:xfrm>
              <a:off x="0" y="1066800"/>
              <a:ext cx="9144000" cy="4884677"/>
            </a:xfrm>
            <a:prstGeom prst="rect">
              <a:avLst/>
            </a:prstGeom>
          </p:spPr>
        </p:pic>
        <p:pic>
          <p:nvPicPr>
            <p:cNvPr id="11" name="Picture 10"/>
            <p:cNvPicPr>
              <a:picLocks noChangeAspect="1"/>
            </p:cNvPicPr>
            <p:nvPr/>
          </p:nvPicPr>
          <p:blipFill>
            <a:blip r:embed="rId4"/>
            <a:stretch>
              <a:fillRect/>
            </a:stretch>
          </p:blipFill>
          <p:spPr>
            <a:xfrm>
              <a:off x="85725" y="1905000"/>
              <a:ext cx="2638425" cy="219075"/>
            </a:xfrm>
            <a:prstGeom prst="rect">
              <a:avLst/>
            </a:prstGeom>
          </p:spPr>
        </p:pic>
        <p:pic>
          <p:nvPicPr>
            <p:cNvPr id="12" name="Picture 11"/>
            <p:cNvPicPr>
              <a:picLocks noChangeAspect="1"/>
            </p:cNvPicPr>
            <p:nvPr/>
          </p:nvPicPr>
          <p:blipFill>
            <a:blip r:embed="rId5"/>
            <a:stretch>
              <a:fillRect/>
            </a:stretch>
          </p:blipFill>
          <p:spPr>
            <a:xfrm>
              <a:off x="1619250" y="1089660"/>
              <a:ext cx="1123950" cy="209550"/>
            </a:xfrm>
            <a:prstGeom prst="rect">
              <a:avLst/>
            </a:prstGeom>
          </p:spPr>
        </p:pic>
      </p:grpSp>
    </p:spTree>
    <p:extLst>
      <p:ext uri="{BB962C8B-B14F-4D97-AF65-F5344CB8AC3E}">
        <p14:creationId xmlns:p14="http://schemas.microsoft.com/office/powerpoint/2010/main" val="3882546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How do I participate in High School Admissions?</a:t>
            </a:r>
          </a:p>
        </p:txBody>
      </p:sp>
      <p:sp>
        <p:nvSpPr>
          <p:cNvPr id="13" name="TextBox 12"/>
          <p:cNvSpPr txBox="1"/>
          <p:nvPr/>
        </p:nvSpPr>
        <p:spPr bwMode="auto">
          <a:xfrm rot="5400000">
            <a:off x="-223838" y="3866384"/>
            <a:ext cx="1281113" cy="246062"/>
          </a:xfrm>
          <a:prstGeom prst="rect">
            <a:avLst/>
          </a:prstGeom>
          <a:noFill/>
        </p:spPr>
        <p:txBody>
          <a:bodyPr>
            <a:spAutoFit/>
          </a:bodyPr>
          <a:lstStyle/>
          <a:p>
            <a:pPr algn="ctr" defTabSz="914400" fontAlgn="auto">
              <a:spcBef>
                <a:spcPts val="0"/>
              </a:spcBef>
              <a:spcAft>
                <a:spcPts val="0"/>
              </a:spcAft>
              <a:defRPr/>
            </a:pPr>
            <a:r>
              <a:rPr lang="en-US" sz="1000" kern="1000" spc="50" dirty="0">
                <a:solidFill>
                  <a:prstClr val="white"/>
                </a:solidFill>
                <a:latin typeface="Arial"/>
                <a:ea typeface="+mn-ea"/>
                <a:cs typeface="Arial"/>
              </a:rPr>
              <a:t>Group Three</a:t>
            </a:r>
          </a:p>
        </p:txBody>
      </p:sp>
      <p:sp>
        <p:nvSpPr>
          <p:cNvPr id="16" name="Pentagon 8"/>
          <p:cNvSpPr/>
          <p:nvPr/>
        </p:nvSpPr>
        <p:spPr>
          <a:xfrm rot="5400000">
            <a:off x="3243263" y="4911752"/>
            <a:ext cx="171450" cy="261938"/>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0" name="Pentagon 13"/>
          <p:cNvSpPr/>
          <p:nvPr/>
        </p:nvSpPr>
        <p:spPr>
          <a:xfrm rot="5400000">
            <a:off x="366656" y="3744111"/>
            <a:ext cx="162649" cy="290486"/>
          </a:xfrm>
          <a:prstGeom prst="homePlate">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1" name="Pentagon 14"/>
          <p:cNvSpPr/>
          <p:nvPr/>
        </p:nvSpPr>
        <p:spPr>
          <a:xfrm rot="5400000">
            <a:off x="366299" y="4803457"/>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sp>
        <p:nvSpPr>
          <p:cNvPr id="22" name="Rectangle 21"/>
          <p:cNvSpPr/>
          <p:nvPr/>
        </p:nvSpPr>
        <p:spPr>
          <a:xfrm>
            <a:off x="2456976" y="3063487"/>
            <a:ext cx="543949" cy="4271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81280" rIns="142240" bIns="81280" numCol="1" spcCol="1270" anchor="ctr" anchorCtr="0">
            <a:noAutofit/>
          </a:bodyPr>
          <a:lstStyle/>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a:p>
            <a:pPr algn="ctr" defTabSz="889000" fontAlgn="auto">
              <a:lnSpc>
                <a:spcPct val="90000"/>
              </a:lnSpc>
              <a:spcAft>
                <a:spcPct val="35000"/>
              </a:spcAft>
            </a:pPr>
            <a:endParaRPr lang="en-US" sz="2000" dirty="0">
              <a:solidFill>
                <a:prstClr val="black"/>
              </a:solidFill>
              <a:latin typeface="Franklin Gothic Demi" panose="020B0703020102020204" pitchFamily="34" charset="0"/>
              <a:cs typeface="Arial"/>
            </a:endParaRPr>
          </a:p>
        </p:txBody>
      </p:sp>
      <p:sp>
        <p:nvSpPr>
          <p:cNvPr id="23" name="TextBox 22"/>
          <p:cNvSpPr txBox="1"/>
          <p:nvPr/>
        </p:nvSpPr>
        <p:spPr>
          <a:xfrm>
            <a:off x="1435093" y="2898506"/>
            <a:ext cx="4274327" cy="838414"/>
          </a:xfrm>
          <a:prstGeom prst="rect">
            <a:avLst/>
          </a:prstGeom>
          <a:solidFill>
            <a:srgbClr val="FF579B"/>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a:defRPr>
                <a:solidFill>
                  <a:prstClr val="black"/>
                </a:solidFill>
                <a:latin typeface="Gill Sans MT" panose="020B0502020104020203" pitchFamily="34" charset="0"/>
              </a:defRPr>
            </a:lvl1pPr>
          </a:lstStyle>
          <a:p>
            <a:r>
              <a:rPr lang="en-US" dirty="0"/>
              <a:t>Access Round </a:t>
            </a:r>
            <a:r>
              <a:rPr lang="en-US" dirty="0">
                <a:latin typeface="Franklin Gothic Book" panose="020B0503020102020204" pitchFamily="34" charset="0"/>
              </a:rPr>
              <a:t>1</a:t>
            </a:r>
            <a:r>
              <a:rPr lang="en-US" dirty="0"/>
              <a:t> Application</a:t>
            </a:r>
          </a:p>
        </p:txBody>
      </p:sp>
      <p:sp>
        <p:nvSpPr>
          <p:cNvPr id="24" name="TextBox 23"/>
          <p:cNvSpPr txBox="1"/>
          <p:nvPr/>
        </p:nvSpPr>
        <p:spPr>
          <a:xfrm>
            <a:off x="1435094" y="3899363"/>
            <a:ext cx="4274327" cy="840230"/>
          </a:xfrm>
          <a:prstGeom prst="rect">
            <a:avLst/>
          </a:prstGeom>
          <a:solidFill>
            <a:srgbClr val="FF81B4"/>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t>Complete Application by listing </a:t>
            </a:r>
            <a:r>
              <a:rPr lang="en-US" dirty="0">
                <a:latin typeface="Franklin Gothic Book" panose="020B0503020102020204" pitchFamily="34" charset="0"/>
              </a:rPr>
              <a:t>1</a:t>
            </a:r>
            <a:r>
              <a:rPr lang="en-US" dirty="0"/>
              <a:t>2 programs in order of preference. </a:t>
            </a:r>
          </a:p>
        </p:txBody>
      </p:sp>
      <p:sp>
        <p:nvSpPr>
          <p:cNvPr id="25" name="TextBox 24"/>
          <p:cNvSpPr txBox="1"/>
          <p:nvPr/>
        </p:nvSpPr>
        <p:spPr>
          <a:xfrm>
            <a:off x="6788727" y="2898505"/>
            <a:ext cx="4641278" cy="850302"/>
          </a:xfrm>
          <a:prstGeom prst="rect">
            <a:avLst/>
          </a:prstGeom>
          <a:solidFill>
            <a:srgbClr val="009D5F"/>
          </a:solidFill>
          <a:effectLst>
            <a:outerShdw blurRad="50800" dist="38100" dir="2700000" algn="tl" rotWithShape="0">
              <a:prstClr val="black">
                <a:alpha val="40000"/>
              </a:prstClr>
            </a:outerShdw>
          </a:effectLst>
        </p:spPr>
        <p:txBody>
          <a:bodyPr wrap="square" rtlCol="0" anchor="ctr" anchorCtr="0">
            <a:noAutofit/>
          </a:bodyPr>
          <a:lstStyle/>
          <a:p>
            <a:pPr algn="ctr" defTabSz="889000" fontAlgn="auto">
              <a:lnSpc>
                <a:spcPct val="90000"/>
              </a:lnSpc>
              <a:spcAft>
                <a:spcPct val="35000"/>
              </a:spcAft>
            </a:pP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Register, then get Test and/or Audition Ticket(s)</a:t>
            </a:r>
          </a:p>
        </p:txBody>
      </p:sp>
      <p:sp>
        <p:nvSpPr>
          <p:cNvPr id="27" name="TextBox 26"/>
          <p:cNvSpPr txBox="1"/>
          <p:nvPr/>
        </p:nvSpPr>
        <p:spPr>
          <a:xfrm>
            <a:off x="1435095" y="5051504"/>
            <a:ext cx="4274327" cy="341632"/>
          </a:xfrm>
          <a:prstGeom prst="rect">
            <a:avLst/>
          </a:prstGeom>
          <a:solidFill>
            <a:srgbClr val="FFAFCF"/>
          </a:solidFill>
          <a:effectLst>
            <a:outerShdw blurRad="50800" dist="38100" dir="2700000" algn="tl" rotWithShape="0">
              <a:prstClr val="black">
                <a:alpha val="40000"/>
              </a:prstClr>
            </a:outerShdw>
          </a:effectLst>
        </p:spPr>
        <p:txBody>
          <a:bodyPr wrap="square" rtlCol="0">
            <a:spAutoFit/>
          </a:bodyPr>
          <a:lstStyle>
            <a:defPPr>
              <a:defRPr lang="en-US"/>
            </a:defPPr>
            <a:lvl1pPr algn="ctr" defTabSz="889000" fontAlgn="auto">
              <a:lnSpc>
                <a:spcPct val="90000"/>
              </a:lnSpc>
              <a:spcAft>
                <a:spcPct val="35000"/>
              </a:spcAft>
              <a:defRPr>
                <a:solidFill>
                  <a:prstClr val="black"/>
                </a:solidFill>
                <a:latin typeface="Franklin Gothic Medium" panose="020B0603020102020204" pitchFamily="34" charset="0"/>
                <a:cs typeface="Arial"/>
              </a:defRPr>
            </a:lvl1pPr>
          </a:lstStyle>
          <a:p>
            <a:r>
              <a:rPr lang="en-US" dirty="0"/>
              <a:t>1 Offer</a:t>
            </a:r>
          </a:p>
        </p:txBody>
      </p:sp>
      <p:sp>
        <p:nvSpPr>
          <p:cNvPr id="28" name="TextBox 27"/>
          <p:cNvSpPr txBox="1"/>
          <p:nvPr/>
        </p:nvSpPr>
        <p:spPr>
          <a:xfrm>
            <a:off x="6830756" y="5304380"/>
            <a:ext cx="2077716" cy="341632"/>
          </a:xfrm>
          <a:prstGeom prst="rect">
            <a:avLst/>
          </a:prstGeom>
          <a:solidFill>
            <a:srgbClr val="009D5F"/>
          </a:solidFill>
          <a:effectLst>
            <a:outerShdw blurRad="50800" dist="38100" dir="2700000" algn="tl" rotWithShape="0">
              <a:prstClr val="black">
                <a:alpha val="40000"/>
              </a:prstClr>
            </a:outerShdw>
          </a:effectLst>
        </p:spPr>
        <p:txBody>
          <a:bodyPr wrap="square" rtlCol="0">
            <a:spAutoFit/>
          </a:bodyPr>
          <a:lstStyle/>
          <a:p>
            <a:pPr algn="ctr" defTabSz="889000" fontAlgn="auto">
              <a:lnSpc>
                <a:spcPct val="90000"/>
              </a:lnSpc>
              <a:spcAft>
                <a:spcPct val="35000"/>
              </a:spcAft>
            </a:pPr>
            <a:r>
              <a:rPr lang="en-US" dirty="0">
                <a:solidFill>
                  <a:schemeClr val="bg1"/>
                </a:solidFill>
                <a:effectLst>
                  <a:outerShdw blurRad="38100" dist="38100" dir="2700000" algn="tl">
                    <a:srgbClr val="000000">
                      <a:alpha val="43137"/>
                    </a:srgbClr>
                  </a:outerShdw>
                </a:effectLst>
                <a:latin typeface="Franklin Gothic Medium" panose="020B0603020102020204" pitchFamily="34" charset="0"/>
                <a:cs typeface="Arial"/>
              </a:rPr>
              <a:t>1</a:t>
            </a: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 Offer</a:t>
            </a:r>
            <a:r>
              <a:rPr lang="en-US" sz="1600"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a:t>
            </a:r>
            <a:endParaRPr lang="en-US" sz="1000" dirty="0">
              <a:solidFill>
                <a:schemeClr val="bg1"/>
              </a:solidFill>
              <a:effectLst>
                <a:outerShdw blurRad="38100" dist="38100" dir="2700000" algn="tl">
                  <a:srgbClr val="000000">
                    <a:alpha val="43137"/>
                  </a:srgbClr>
                </a:outerShdw>
              </a:effectLst>
              <a:latin typeface="Gill Sans MT" panose="020B0502020104020203" pitchFamily="34" charset="0"/>
              <a:cs typeface="Arial"/>
            </a:endParaRPr>
          </a:p>
        </p:txBody>
      </p:sp>
      <p:sp>
        <p:nvSpPr>
          <p:cNvPr id="29" name="TextBox 28"/>
          <p:cNvSpPr txBox="1"/>
          <p:nvPr/>
        </p:nvSpPr>
        <p:spPr>
          <a:xfrm>
            <a:off x="9222856" y="5312143"/>
            <a:ext cx="2207149" cy="341632"/>
          </a:xfrm>
          <a:prstGeom prst="rect">
            <a:avLst/>
          </a:prstGeom>
          <a:solidFill>
            <a:srgbClr val="009D5F"/>
          </a:solidFill>
          <a:effectLst>
            <a:outerShdw blurRad="50800" dist="38100" dir="2700000" algn="tl" rotWithShape="0">
              <a:prstClr val="black">
                <a:alpha val="40000"/>
              </a:prstClr>
            </a:outerShdw>
          </a:effectLst>
        </p:spPr>
        <p:txBody>
          <a:bodyPr wrap="square" rtlCol="0">
            <a:spAutoFit/>
          </a:bodyPr>
          <a:lstStyle/>
          <a:p>
            <a:pPr algn="ctr" defTabSz="889000" fontAlgn="auto">
              <a:lnSpc>
                <a:spcPct val="90000"/>
              </a:lnSpc>
              <a:spcAft>
                <a:spcPct val="35000"/>
              </a:spcAft>
            </a:pPr>
            <a:r>
              <a:rPr lang="en-US" dirty="0">
                <a:solidFill>
                  <a:schemeClr val="bg1"/>
                </a:solidFill>
                <a:effectLst>
                  <a:outerShdw blurRad="38100" dist="38100" dir="2700000" algn="tl">
                    <a:srgbClr val="000000">
                      <a:alpha val="43137"/>
                    </a:srgbClr>
                  </a:outerShdw>
                </a:effectLst>
                <a:latin typeface="Franklin Gothic Medium" panose="020B0603020102020204" pitchFamily="34" charset="0"/>
                <a:cs typeface="Arial"/>
              </a:rPr>
              <a:t>1</a:t>
            </a: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-6 Offers*</a:t>
            </a:r>
            <a:endParaRPr lang="en-US" sz="1050" dirty="0">
              <a:solidFill>
                <a:schemeClr val="bg1"/>
              </a:solidFill>
              <a:effectLst>
                <a:outerShdw blurRad="38100" dist="38100" dir="2700000" algn="tl">
                  <a:srgbClr val="000000">
                    <a:alpha val="43137"/>
                  </a:srgbClr>
                </a:outerShdw>
              </a:effectLst>
              <a:latin typeface="Gill Sans MT" panose="020B0502020104020203" pitchFamily="34" charset="0"/>
              <a:cs typeface="Arial"/>
            </a:endParaRPr>
          </a:p>
        </p:txBody>
      </p:sp>
      <p:sp>
        <p:nvSpPr>
          <p:cNvPr id="33" name="Pentagon 33"/>
          <p:cNvSpPr/>
          <p:nvPr/>
        </p:nvSpPr>
        <p:spPr>
          <a:xfrm rot="5400000">
            <a:off x="365666" y="3737363"/>
            <a:ext cx="156690" cy="312205"/>
          </a:xfrm>
          <a:prstGeom prst="homePlate">
            <a:avLst>
              <a:gd name="adj" fmla="val 49998"/>
            </a:avLst>
          </a:prstGeom>
          <a:solidFill>
            <a:schemeClr val="bg1"/>
          </a:solidFill>
          <a:ln>
            <a:noFill/>
          </a:ln>
        </p:spPr>
        <p:style>
          <a:lnRef idx="2">
            <a:schemeClr val="dk1"/>
          </a:lnRef>
          <a:fillRef idx="1">
            <a:schemeClr val="lt1"/>
          </a:fillRef>
          <a:effectRef idx="0">
            <a:schemeClr val="dk1"/>
          </a:effectRef>
          <a:fontRef idx="minor">
            <a:schemeClr val="dk1"/>
          </a:fontRef>
        </p:style>
        <p:txBody>
          <a:bodyPr anchor="ctr"/>
          <a:lstStyle/>
          <a:p>
            <a:pPr algn="ctr" defTabSz="914400" fontAlgn="auto">
              <a:spcBef>
                <a:spcPts val="0"/>
              </a:spcBef>
              <a:spcAft>
                <a:spcPts val="0"/>
              </a:spcAft>
              <a:defRPr/>
            </a:pPr>
            <a:endParaRPr lang="en-US" dirty="0">
              <a:solidFill>
                <a:prstClr val="black"/>
              </a:solidFill>
            </a:endParaRPr>
          </a:p>
        </p:txBody>
      </p:sp>
      <p:cxnSp>
        <p:nvCxnSpPr>
          <p:cNvPr id="34" name="Straight Arrow Connector 33"/>
          <p:cNvCxnSpPr/>
          <p:nvPr/>
        </p:nvCxnSpPr>
        <p:spPr>
          <a:xfrm>
            <a:off x="3593888" y="3616749"/>
            <a:ext cx="1" cy="26469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597746" y="4738531"/>
            <a:ext cx="1" cy="29937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2"/>
            <a:endCxn id="28" idx="0"/>
          </p:cNvCxnSpPr>
          <p:nvPr/>
        </p:nvCxnSpPr>
        <p:spPr>
          <a:xfrm flipH="1">
            <a:off x="7869614" y="4701376"/>
            <a:ext cx="1" cy="60300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30" idx="0"/>
          </p:cNvCxnSpPr>
          <p:nvPr/>
        </p:nvCxnSpPr>
        <p:spPr>
          <a:xfrm>
            <a:off x="7868215" y="3736920"/>
            <a:ext cx="1400" cy="23376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2"/>
            <a:endCxn id="29" idx="0"/>
          </p:cNvCxnSpPr>
          <p:nvPr/>
        </p:nvCxnSpPr>
        <p:spPr>
          <a:xfrm>
            <a:off x="10326431" y="4701376"/>
            <a:ext cx="0" cy="610767"/>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6" idx="0"/>
          </p:cNvCxnSpPr>
          <p:nvPr/>
        </p:nvCxnSpPr>
        <p:spPr>
          <a:xfrm>
            <a:off x="10326431" y="3736920"/>
            <a:ext cx="0" cy="233759"/>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185400" y="5756237"/>
            <a:ext cx="1476389" cy="369332"/>
          </a:xfrm>
          <a:prstGeom prst="rect">
            <a:avLst/>
          </a:prstGeom>
          <a:noFill/>
        </p:spPr>
        <p:txBody>
          <a:bodyPr wrap="square" rtlCol="0">
            <a:spAutoFit/>
          </a:bodyPr>
          <a:lstStyle/>
          <a:p>
            <a:pPr defTabSz="914400" fontAlgn="auto">
              <a:spcBef>
                <a:spcPts val="0"/>
              </a:spcBef>
              <a:spcAft>
                <a:spcPts val="0"/>
              </a:spcAft>
            </a:pPr>
            <a:r>
              <a:rPr lang="en-US" dirty="0">
                <a:solidFill>
                  <a:prstClr val="black"/>
                </a:solidFill>
                <a:latin typeface="Calibri"/>
                <a:ea typeface="+mn-ea"/>
              </a:rPr>
              <a:t>*if applicable</a:t>
            </a:r>
          </a:p>
        </p:txBody>
      </p:sp>
      <p:sp>
        <p:nvSpPr>
          <p:cNvPr id="45" name="TextBox 44"/>
          <p:cNvSpPr txBox="1"/>
          <p:nvPr/>
        </p:nvSpPr>
        <p:spPr>
          <a:xfrm>
            <a:off x="1435092" y="5516754"/>
            <a:ext cx="4274327" cy="341632"/>
          </a:xfrm>
          <a:prstGeom prst="rect">
            <a:avLst/>
          </a:prstGeom>
          <a:solidFill>
            <a:srgbClr val="FFC5DC"/>
          </a:solidFill>
          <a:effectLst>
            <a:outerShdw blurRad="50800" dist="38100" dir="2700000" algn="tl" rotWithShape="0">
              <a:prstClr val="black">
                <a:alpha val="40000"/>
              </a:prstClr>
            </a:outerShdw>
          </a:effectLst>
        </p:spPr>
        <p:txBody>
          <a:bodyPr wrap="square" rtlCol="0">
            <a:spAutoFit/>
          </a:bodyPr>
          <a:lstStyle>
            <a:defPPr>
              <a:defRPr lang="en-US"/>
            </a:defPPr>
            <a:lvl1pPr algn="ctr" defTabSz="889000" fontAlgn="auto">
              <a:lnSpc>
                <a:spcPct val="90000"/>
              </a:lnSpc>
              <a:spcAft>
                <a:spcPct val="35000"/>
              </a:spcAft>
              <a:defRPr>
                <a:solidFill>
                  <a:prstClr val="black"/>
                </a:solidFill>
                <a:latin typeface="Franklin Gothic Book" panose="020B0503020102020204" pitchFamily="34" charset="0"/>
                <a:cs typeface="Arial"/>
              </a:defRPr>
            </a:lvl1pPr>
          </a:lstStyle>
          <a:p>
            <a:r>
              <a:rPr lang="en-US" dirty="0"/>
              <a:t>Round 2 (optional)</a:t>
            </a:r>
          </a:p>
        </p:txBody>
      </p:sp>
      <p:grpSp>
        <p:nvGrpSpPr>
          <p:cNvPr id="3" name="Group 2"/>
          <p:cNvGrpSpPr/>
          <p:nvPr/>
        </p:nvGrpSpPr>
        <p:grpSpPr>
          <a:xfrm>
            <a:off x="3593888" y="1299706"/>
            <a:ext cx="1694834" cy="849028"/>
            <a:chOff x="3593888" y="1299706"/>
            <a:chExt cx="1694834" cy="849028"/>
          </a:xfrm>
        </p:grpSpPr>
        <p:sp>
          <p:nvSpPr>
            <p:cNvPr id="41" name="TextBox 40"/>
            <p:cNvSpPr txBox="1"/>
            <p:nvPr/>
          </p:nvSpPr>
          <p:spPr>
            <a:xfrm>
              <a:off x="3593890" y="1299706"/>
              <a:ext cx="1694832" cy="400110"/>
            </a:xfrm>
            <a:prstGeom prst="rect">
              <a:avLst/>
            </a:prstGeom>
            <a:noFill/>
          </p:spPr>
          <p:txBody>
            <a:bodyPr wrap="square" rtlCol="0">
              <a:spAutoFit/>
            </a:bodyPr>
            <a:lstStyle/>
            <a:p>
              <a:pPr algn="ctr" defTabSz="914400" fontAlgn="auto">
                <a:spcBef>
                  <a:spcPts val="0"/>
                </a:spcBef>
                <a:spcAft>
                  <a:spcPts val="0"/>
                </a:spcAft>
              </a:pPr>
              <a:r>
                <a:rPr lang="en-US" sz="2000" b="1" dirty="0">
                  <a:solidFill>
                    <a:srgbClr val="3D7DBF"/>
                  </a:solidFill>
                  <a:latin typeface="Gill Sans MT" panose="020B0502020104020203" pitchFamily="34" charset="0"/>
                </a:rPr>
                <a:t>Required</a:t>
              </a:r>
            </a:p>
          </p:txBody>
        </p:sp>
        <p:cxnSp>
          <p:nvCxnSpPr>
            <p:cNvPr id="46" name="Elbow Connector 47"/>
            <p:cNvCxnSpPr>
              <a:stCxn id="77" idx="1"/>
              <a:endCxn id="49" idx="0"/>
            </p:cNvCxnSpPr>
            <p:nvPr/>
          </p:nvCxnSpPr>
          <p:spPr>
            <a:xfrm rot="10800000" flipV="1">
              <a:off x="3593888" y="1668658"/>
              <a:ext cx="1666224" cy="480076"/>
            </a:xfrm>
            <a:prstGeom prst="bentConnector2">
              <a:avLst/>
            </a:prstGeom>
            <a:ln w="38100">
              <a:solidFill>
                <a:schemeClr val="tx1">
                  <a:lumMod val="65000"/>
                  <a:lumOff val="35000"/>
                </a:schemeClr>
              </a:solidFill>
              <a:round/>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47" name="Elbow Connector 52"/>
          <p:cNvCxnSpPr>
            <a:stCxn id="77" idx="3"/>
            <a:endCxn id="50" idx="0"/>
          </p:cNvCxnSpPr>
          <p:nvPr/>
        </p:nvCxnSpPr>
        <p:spPr>
          <a:xfrm>
            <a:off x="7255976" y="1668658"/>
            <a:ext cx="1851285" cy="489254"/>
          </a:xfrm>
          <a:prstGeom prst="bentConnector2">
            <a:avLst/>
          </a:prstGeom>
          <a:ln w="38100">
            <a:solidFill>
              <a:schemeClr val="tx1">
                <a:lumMod val="65000"/>
                <a:lumOff val="35000"/>
              </a:schemeClr>
            </a:solidFill>
            <a:prstDash val="sysDash"/>
            <a:round/>
            <a:tailEnd type="triangle"/>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255976" y="1315903"/>
            <a:ext cx="1833867" cy="400110"/>
          </a:xfrm>
          <a:prstGeom prst="rect">
            <a:avLst/>
          </a:prstGeom>
          <a:noFill/>
        </p:spPr>
        <p:txBody>
          <a:bodyPr wrap="square" rtlCol="0">
            <a:spAutoFit/>
          </a:bodyPr>
          <a:lstStyle/>
          <a:p>
            <a:pPr algn="ctr" defTabSz="914400" fontAlgn="auto">
              <a:spcBef>
                <a:spcPts val="0"/>
              </a:spcBef>
              <a:spcAft>
                <a:spcPts val="0"/>
              </a:spcAft>
            </a:pPr>
            <a:r>
              <a:rPr lang="en-US" sz="2000" b="1" dirty="0">
                <a:solidFill>
                  <a:srgbClr val="3D7DBF"/>
                </a:solidFill>
                <a:latin typeface="Gill Sans MT" panose="020B0502020104020203" pitchFamily="34" charset="0"/>
              </a:rPr>
              <a:t>Optional</a:t>
            </a:r>
          </a:p>
        </p:txBody>
      </p:sp>
      <p:sp>
        <p:nvSpPr>
          <p:cNvPr id="49" name="Rounded Rectangle 58"/>
          <p:cNvSpPr/>
          <p:nvPr/>
        </p:nvSpPr>
        <p:spPr>
          <a:xfrm>
            <a:off x="1396577" y="2148734"/>
            <a:ext cx="4394622" cy="653796"/>
          </a:xfrm>
          <a:prstGeom prst="roundRect">
            <a:avLst/>
          </a:prstGeom>
          <a:solidFill>
            <a:srgbClr val="FF0066"/>
          </a:solidFill>
          <a:effectLst>
            <a:outerShdw blurRad="63500" sx="102000" sy="102000" algn="ctr" rotWithShape="0">
              <a:prstClr val="black">
                <a:alpha val="40000"/>
              </a:prstClr>
            </a:outerShdw>
          </a:effectLst>
        </p:spPr>
        <p:txBody>
          <a:bodyPr wrap="square" rtlCol="0">
            <a:spAutoFit/>
          </a:bodyPr>
          <a:lstStyle/>
          <a:p>
            <a:pPr algn="ctr" defTabSz="889000">
              <a:lnSpc>
                <a:spcPct val="90000"/>
              </a:lnSpc>
              <a:spcAft>
                <a:spcPct val="35000"/>
              </a:spcAf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High School Application</a:t>
            </a:r>
            <a:b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b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700+ Programs at 400+ High Schools</a:t>
            </a:r>
          </a:p>
        </p:txBody>
      </p:sp>
      <p:sp>
        <p:nvSpPr>
          <p:cNvPr id="50" name="Rounded Rectangle 62"/>
          <p:cNvSpPr/>
          <p:nvPr/>
        </p:nvSpPr>
        <p:spPr>
          <a:xfrm>
            <a:off x="6711043" y="2157912"/>
            <a:ext cx="4792436" cy="623149"/>
          </a:xfrm>
          <a:prstGeom prst="roundRect">
            <a:avLst/>
          </a:prstGeom>
          <a:solidFill>
            <a:srgbClr val="007E4B"/>
          </a:solidFill>
          <a:effectLst>
            <a:outerShdw blurRad="63500" sx="102000" sy="102000" algn="ctr" rotWithShape="0">
              <a:prstClr val="black">
                <a:alpha val="40000"/>
              </a:prstClr>
            </a:outerShdw>
          </a:effectLst>
        </p:spPr>
        <p:txBody>
          <a:bodyPr wrap="square" rtlCol="0">
            <a:spAutoFit/>
          </a:bodyPr>
          <a:lstStyle/>
          <a:p>
            <a:pPr algn="ctr" defTabSz="889000" fontAlgn="auto">
              <a:lnSpc>
                <a:spcPct val="90000"/>
              </a:lnSpc>
              <a:spcAft>
                <a:spcPct val="35000"/>
              </a:spcAft>
              <a:tabLst>
                <a:tab pos="290513" algn="ctr"/>
                <a:tab pos="3033713" algn="ctr"/>
              </a:tabLst>
            </a:pPr>
            <a:r>
              <a:rPr lang="en-US" b="1"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Specialized High Schools</a:t>
            </a:r>
            <a:r>
              <a:rPr lang="en-US" dirty="0">
                <a:solidFill>
                  <a:schemeClr val="bg1"/>
                </a:solidFill>
                <a:latin typeface="Gill Sans MT" panose="020B0502020104020203" pitchFamily="34" charset="0"/>
                <a:cs typeface="Arial"/>
              </a:rPr>
              <a:t/>
            </a:r>
            <a:br>
              <a:rPr lang="en-US" dirty="0">
                <a:solidFill>
                  <a:schemeClr val="bg1"/>
                </a:solidFill>
                <a:latin typeface="Gill Sans MT" panose="020B0502020104020203" pitchFamily="34" charset="0"/>
                <a:cs typeface="Arial"/>
              </a:rPr>
            </a:br>
            <a:r>
              <a:rPr lang="en-US" sz="1600" dirty="0">
                <a:solidFill>
                  <a:schemeClr val="bg1"/>
                </a:solidFill>
                <a:latin typeface="Gill Sans MT" panose="020B0502020104020203" pitchFamily="34" charset="0"/>
                <a:cs typeface="Arial"/>
              </a:rPr>
              <a:t>8 Testing Schools</a:t>
            </a:r>
            <a:r>
              <a:rPr lang="en-US" sz="1400" dirty="0">
                <a:solidFill>
                  <a:schemeClr val="bg1"/>
                </a:solidFill>
                <a:latin typeface="Gill Sans MT" panose="020B0502020104020203" pitchFamily="34" charset="0"/>
                <a:cs typeface="Arial"/>
              </a:rPr>
              <a:t>	</a:t>
            </a:r>
            <a:r>
              <a:rPr lang="en-US" sz="1400" dirty="0">
                <a:solidFill>
                  <a:schemeClr val="bg1"/>
                </a:solidFill>
                <a:latin typeface="Franklin Gothic Book" panose="020B0503020102020204" pitchFamily="34" charset="0"/>
                <a:cs typeface="Arial"/>
              </a:rPr>
              <a:t>1</a:t>
            </a:r>
            <a:r>
              <a:rPr lang="en-US" sz="1400" dirty="0">
                <a:solidFill>
                  <a:schemeClr val="bg1"/>
                </a:solidFill>
                <a:latin typeface="Gill Sans MT" panose="020B0502020104020203" pitchFamily="34" charset="0"/>
                <a:cs typeface="Arial"/>
              </a:rPr>
              <a:t> Audition School</a:t>
            </a:r>
            <a:endParaRPr lang="en-US" sz="1600" dirty="0">
              <a:solidFill>
                <a:schemeClr val="bg1"/>
              </a:solidFill>
              <a:latin typeface="Gill Sans MT" panose="020B0502020104020203" pitchFamily="34" charset="0"/>
              <a:cs typeface="Arial"/>
            </a:endParaRPr>
          </a:p>
        </p:txBody>
      </p:sp>
      <p:sp>
        <p:nvSpPr>
          <p:cNvPr id="26" name="TextBox 25"/>
          <p:cNvSpPr txBox="1"/>
          <p:nvPr/>
        </p:nvSpPr>
        <p:spPr>
          <a:xfrm>
            <a:off x="9222856" y="3970679"/>
            <a:ext cx="2207150" cy="730697"/>
          </a:xfrm>
          <a:prstGeom prst="rect">
            <a:avLst/>
          </a:prstGeom>
          <a:solidFill>
            <a:srgbClr val="009D5F"/>
          </a:solidFill>
          <a:effectLst>
            <a:outerShdw blurRad="50800" dist="38100" dir="2700000" algn="tl" rotWithShape="0">
              <a:prstClr val="black">
                <a:alpha val="40000"/>
              </a:prstClr>
            </a:outerShdw>
          </a:effectLst>
        </p:spPr>
        <p:txBody>
          <a:bodyPr wrap="square" rtlCol="0" anchor="ctr" anchorCtr="0">
            <a:noAutofit/>
          </a:bodyPr>
          <a:lstStyle>
            <a:defPPr>
              <a:defRPr lang="en-US"/>
            </a:defPPr>
            <a:lvl1pPr algn="ctr" defTabSz="889000" fontAlgn="auto">
              <a:lnSpc>
                <a:spcPct val="90000"/>
              </a:lnSpc>
              <a:spcAft>
                <a:spcPct val="35000"/>
              </a:spcAft>
              <a:defRPr>
                <a:solidFill>
                  <a:prstClr val="black"/>
                </a:solidFill>
                <a:latin typeface="Gill Sans MT" panose="020B0502020104020203" pitchFamily="34" charset="0"/>
                <a:cs typeface="Arial"/>
              </a:defRPr>
            </a:lvl1pPr>
          </a:lstStyle>
          <a:p>
            <a:r>
              <a:rPr lang="en-US" dirty="0">
                <a:solidFill>
                  <a:schemeClr val="bg1"/>
                </a:solidFill>
                <a:effectLst>
                  <a:outerShdw blurRad="38100" dist="38100" dir="2700000" algn="tl">
                    <a:srgbClr val="000000">
                      <a:alpha val="43137"/>
                    </a:srgbClr>
                  </a:outerShdw>
                </a:effectLst>
              </a:rPr>
              <a:t>Audition</a:t>
            </a:r>
          </a:p>
        </p:txBody>
      </p:sp>
      <p:sp>
        <p:nvSpPr>
          <p:cNvPr id="30" name="TextBox 29"/>
          <p:cNvSpPr txBox="1"/>
          <p:nvPr/>
        </p:nvSpPr>
        <p:spPr>
          <a:xfrm>
            <a:off x="6830758" y="3970680"/>
            <a:ext cx="2077714" cy="730696"/>
          </a:xfrm>
          <a:prstGeom prst="rect">
            <a:avLst/>
          </a:prstGeom>
          <a:solidFill>
            <a:srgbClr val="009D5F"/>
          </a:solidFill>
          <a:effectLst>
            <a:outerShdw blurRad="50800" dist="38100" dir="2700000" algn="tl" rotWithShape="0">
              <a:prstClr val="black">
                <a:alpha val="40000"/>
              </a:prstClr>
            </a:outerShdw>
          </a:effectLst>
        </p:spPr>
        <p:txBody>
          <a:bodyPr wrap="square" rtlCol="0" anchor="ctr" anchorCtr="0">
            <a:noAutofit/>
          </a:bodyPr>
          <a:lstStyle/>
          <a:p>
            <a:pPr algn="ctr" defTabSz="889000" fontAlgn="auto">
              <a:lnSpc>
                <a:spcPct val="90000"/>
              </a:lnSpc>
              <a:spcAft>
                <a:spcPct val="35000"/>
              </a:spcAft>
            </a:pPr>
            <a:r>
              <a:rPr lang="en-US" dirty="0">
                <a:solidFill>
                  <a:schemeClr val="bg1"/>
                </a:solidFill>
                <a:effectLst>
                  <a:outerShdw blurRad="38100" dist="38100" dir="2700000" algn="tl">
                    <a:srgbClr val="000000">
                      <a:alpha val="43137"/>
                    </a:srgbClr>
                  </a:outerShdw>
                </a:effectLst>
                <a:latin typeface="Gill Sans MT" panose="020B0502020104020203" pitchFamily="34" charset="0"/>
                <a:cs typeface="Arial"/>
              </a:rPr>
              <a:t>SHSAT</a:t>
            </a:r>
          </a:p>
        </p:txBody>
      </p:sp>
      <p:sp>
        <p:nvSpPr>
          <p:cNvPr id="66" name="Rectangle: Top Corners Rounded 65"/>
          <p:cNvSpPr/>
          <p:nvPr/>
        </p:nvSpPr>
        <p:spPr>
          <a:xfrm rot="16200000">
            <a:off x="492161" y="2984930"/>
            <a:ext cx="853052"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Early Fall</a:t>
            </a:r>
          </a:p>
        </p:txBody>
      </p:sp>
      <p:sp>
        <p:nvSpPr>
          <p:cNvPr id="67" name="Rectangle: Top Corners Rounded 66"/>
          <p:cNvSpPr/>
          <p:nvPr/>
        </p:nvSpPr>
        <p:spPr>
          <a:xfrm rot="16200000">
            <a:off x="466061" y="3998238"/>
            <a:ext cx="884525" cy="650926"/>
          </a:xfrm>
          <a:prstGeom prst="round2SameRect">
            <a:avLst/>
          </a:prstGeom>
          <a:solidFill>
            <a:schemeClr val="tx1">
              <a:lumMod val="65000"/>
              <a:lumOff val="35000"/>
            </a:schemeClr>
          </a:solidFill>
        </p:spPr>
        <p:txBody>
          <a:bodyPr wrap="square">
            <a:noAutofit/>
          </a:bodyPr>
          <a:lstStyle/>
          <a:p>
            <a:pPr algn="ctr"/>
            <a:r>
              <a:rPr lang="en-US" sz="1400" b="1" kern="1000" spc="50" dirty="0">
                <a:solidFill>
                  <a:prstClr val="white"/>
                </a:solidFill>
                <a:latin typeface="Gill Sans MT" panose="020B0502020104020203" pitchFamily="34" charset="0"/>
                <a:cs typeface="Arial"/>
              </a:rPr>
              <a:t>Late Fall</a:t>
            </a:r>
          </a:p>
        </p:txBody>
      </p:sp>
      <p:sp>
        <p:nvSpPr>
          <p:cNvPr id="68" name="Rectangle: Top Corners Rounded 67"/>
          <p:cNvSpPr/>
          <p:nvPr/>
        </p:nvSpPr>
        <p:spPr>
          <a:xfrm rot="16200000">
            <a:off x="479778" y="5149733"/>
            <a:ext cx="857092" cy="650926"/>
          </a:xfrm>
          <a:prstGeom prst="round2SameRect">
            <a:avLst/>
          </a:prstGeom>
          <a:solidFill>
            <a:schemeClr val="tx1">
              <a:lumMod val="65000"/>
              <a:lumOff val="35000"/>
            </a:schemeClr>
          </a:solidFill>
        </p:spPr>
        <p:txBody>
          <a:bodyPr wrap="square" anchor="ctr" anchorCtr="0">
            <a:noAutofit/>
          </a:bodyPr>
          <a:lstStyle/>
          <a:p>
            <a:pPr algn="ctr"/>
            <a:r>
              <a:rPr lang="en-US" sz="1400" b="1" kern="1000" spc="50" dirty="0">
                <a:solidFill>
                  <a:prstClr val="white"/>
                </a:solidFill>
                <a:latin typeface="Gill Sans MT" panose="020B0502020104020203" pitchFamily="34" charset="0"/>
                <a:cs typeface="Arial"/>
              </a:rPr>
              <a:t>March</a:t>
            </a:r>
          </a:p>
        </p:txBody>
      </p:sp>
      <p:sp>
        <p:nvSpPr>
          <p:cNvPr id="77" name="Rectangle: Rounded Corners 76"/>
          <p:cNvSpPr/>
          <p:nvPr/>
        </p:nvSpPr>
        <p:spPr>
          <a:xfrm>
            <a:off x="5260112" y="1277061"/>
            <a:ext cx="1995864" cy="783193"/>
          </a:xfrm>
          <a:prstGeom prst="roundRect">
            <a:avLst/>
          </a:prstGeom>
          <a:solidFill>
            <a:schemeClr val="tx1">
              <a:lumMod val="65000"/>
              <a:lumOff val="35000"/>
            </a:schemeClr>
          </a:solidFill>
          <a:effectLst>
            <a:outerShdw blurRad="50800" dist="38100" dir="2700000" algn="tl" rotWithShape="0">
              <a:prstClr val="black">
                <a:alpha val="40000"/>
              </a:prstClr>
            </a:outerShdw>
          </a:effectLst>
        </p:spPr>
        <p:txBody>
          <a:bodyPr wrap="square" rtlCol="0">
            <a:spAutoFit/>
          </a:bodyPr>
          <a:lstStyle/>
          <a:p>
            <a:pPr algn="ctr"/>
            <a:r>
              <a:rPr lang="en-US" sz="2000" b="1" dirty="0">
                <a:solidFill>
                  <a:prstClr val="white"/>
                </a:solidFill>
                <a:latin typeface="Gill Sans MT" panose="020B0502020104020203" pitchFamily="34" charset="0"/>
              </a:rPr>
              <a:t>Two paths </a:t>
            </a:r>
            <a:br>
              <a:rPr lang="en-US" sz="2000" b="1" dirty="0">
                <a:solidFill>
                  <a:prstClr val="white"/>
                </a:solidFill>
                <a:latin typeface="Gill Sans MT" panose="020B0502020104020203" pitchFamily="34" charset="0"/>
              </a:rPr>
            </a:br>
            <a:r>
              <a:rPr lang="en-US" sz="2000" b="1" dirty="0">
                <a:solidFill>
                  <a:prstClr val="white"/>
                </a:solidFill>
                <a:latin typeface="Gill Sans MT" panose="020B0502020104020203" pitchFamily="34" charset="0"/>
              </a:rPr>
              <a:t>for students</a:t>
            </a:r>
          </a:p>
        </p:txBody>
      </p:sp>
      <p:sp>
        <p:nvSpPr>
          <p:cNvPr id="42" name="Rounded Rectangle 64"/>
          <p:cNvSpPr/>
          <p:nvPr/>
        </p:nvSpPr>
        <p:spPr>
          <a:xfrm>
            <a:off x="8977877" y="2544032"/>
            <a:ext cx="228651" cy="24891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032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MySchools</a:t>
            </a:r>
          </a:p>
        </p:txBody>
      </p:sp>
      <p:grpSp>
        <p:nvGrpSpPr>
          <p:cNvPr id="10" name="Group 9"/>
          <p:cNvGrpSpPr/>
          <p:nvPr/>
        </p:nvGrpSpPr>
        <p:grpSpPr>
          <a:xfrm>
            <a:off x="7848600" y="4103278"/>
            <a:ext cx="2323263" cy="2371725"/>
            <a:chOff x="5906337" y="1200963"/>
            <a:chExt cx="2323263" cy="2371725"/>
          </a:xfrm>
          <a:effectLst>
            <a:outerShdw blurRad="50800" dist="38100" dir="2700000" algn="tl" rotWithShape="0">
              <a:prstClr val="black">
                <a:alpha val="40000"/>
              </a:prstClr>
            </a:outerShdw>
          </a:effectLst>
        </p:grpSpPr>
        <p:pic>
          <p:nvPicPr>
            <p:cNvPr id="11" name="Picture 10"/>
            <p:cNvPicPr>
              <a:picLocks noChangeAspect="1"/>
            </p:cNvPicPr>
            <p:nvPr/>
          </p:nvPicPr>
          <p:blipFill rotWithShape="1">
            <a:blip r:embed="rId3"/>
            <a:srcRect r="26087"/>
            <a:stretch/>
          </p:blipFill>
          <p:spPr>
            <a:xfrm>
              <a:off x="5906337" y="1200963"/>
              <a:ext cx="2323263" cy="2371725"/>
            </a:xfrm>
            <a:prstGeom prst="rect">
              <a:avLst/>
            </a:prstGeom>
            <a:ln>
              <a:solidFill>
                <a:schemeClr val="tx1">
                  <a:lumMod val="50000"/>
                </a:schemeClr>
              </a:solidFill>
            </a:ln>
          </p:spPr>
        </p:pic>
        <p:pic>
          <p:nvPicPr>
            <p:cNvPr id="12" name="Picture 11"/>
            <p:cNvPicPr>
              <a:picLocks noChangeAspect="1"/>
            </p:cNvPicPr>
            <p:nvPr/>
          </p:nvPicPr>
          <p:blipFill>
            <a:blip r:embed="rId4"/>
            <a:stretch>
              <a:fillRect/>
            </a:stretch>
          </p:blipFill>
          <p:spPr>
            <a:xfrm>
              <a:off x="6324600" y="1219200"/>
              <a:ext cx="336830" cy="1066800"/>
            </a:xfrm>
            <a:prstGeom prst="rect">
              <a:avLst/>
            </a:prstGeom>
            <a:ln>
              <a:noFill/>
            </a:ln>
          </p:spPr>
        </p:pic>
      </p:grpSp>
      <p:grpSp>
        <p:nvGrpSpPr>
          <p:cNvPr id="3" name="Group 2"/>
          <p:cNvGrpSpPr/>
          <p:nvPr/>
        </p:nvGrpSpPr>
        <p:grpSpPr>
          <a:xfrm>
            <a:off x="1460269" y="1281797"/>
            <a:ext cx="8979131" cy="5176460"/>
            <a:chOff x="1460269" y="1281797"/>
            <a:chExt cx="8979131" cy="5176460"/>
          </a:xfrm>
        </p:grpSpPr>
        <p:grpSp>
          <p:nvGrpSpPr>
            <p:cNvPr id="5" name="Group 4"/>
            <p:cNvGrpSpPr/>
            <p:nvPr/>
          </p:nvGrpSpPr>
          <p:grpSpPr>
            <a:xfrm>
              <a:off x="1460269" y="1281797"/>
              <a:ext cx="8979131" cy="5164176"/>
              <a:chOff x="-1" y="550824"/>
              <a:chExt cx="8979131" cy="5164176"/>
            </a:xfrm>
          </p:grpSpPr>
          <p:pic>
            <p:nvPicPr>
              <p:cNvPr id="6" name="Picture 5"/>
              <p:cNvPicPr>
                <a:picLocks noChangeAspect="1"/>
              </p:cNvPicPr>
              <p:nvPr/>
            </p:nvPicPr>
            <p:blipFill rotWithShape="1">
              <a:blip r:embed="rId5"/>
              <a:srcRect r="1669"/>
              <a:stretch/>
            </p:blipFill>
            <p:spPr>
              <a:xfrm>
                <a:off x="-1" y="550824"/>
                <a:ext cx="8979131" cy="5164176"/>
              </a:xfrm>
              <a:prstGeom prst="rect">
                <a:avLst/>
              </a:prstGeom>
            </p:spPr>
          </p:pic>
          <p:sp>
            <p:nvSpPr>
              <p:cNvPr id="9" name="TextBox 8"/>
              <p:cNvSpPr txBox="1"/>
              <p:nvPr/>
            </p:nvSpPr>
            <p:spPr>
              <a:xfrm>
                <a:off x="228600" y="1371600"/>
                <a:ext cx="1219200" cy="338554"/>
              </a:xfrm>
              <a:prstGeom prst="rect">
                <a:avLst/>
              </a:prstGeom>
              <a:solidFill>
                <a:schemeClr val="bg1"/>
              </a:solidFill>
            </p:spPr>
            <p:txBody>
              <a:bodyPr wrap="square" rtlCol="0">
                <a:spAutoFit/>
              </a:bodyPr>
              <a:lstStyle/>
              <a:p>
                <a:r>
                  <a:rPr lang="en-US" sz="1600" b="1" dirty="0">
                    <a:solidFill>
                      <a:srgbClr val="005DA2"/>
                    </a:solidFill>
                  </a:rPr>
                  <a:t>+</a:t>
                </a:r>
                <a:r>
                  <a:rPr lang="en-US" sz="1200" b="1" dirty="0">
                    <a:solidFill>
                      <a:srgbClr val="005DA2"/>
                    </a:solidFill>
                  </a:rPr>
                  <a:t> </a:t>
                </a:r>
                <a:r>
                  <a:rPr lang="en-US" sz="1100" b="1" dirty="0">
                    <a:solidFill>
                      <a:srgbClr val="005DA2"/>
                    </a:solidFill>
                  </a:rPr>
                  <a:t>Programs</a:t>
                </a:r>
              </a:p>
            </p:txBody>
          </p:sp>
        </p:grpSp>
        <p:pic>
          <p:nvPicPr>
            <p:cNvPr id="2" name="Picture 1"/>
            <p:cNvPicPr>
              <a:picLocks noChangeAspect="1"/>
            </p:cNvPicPr>
            <p:nvPr/>
          </p:nvPicPr>
          <p:blipFill>
            <a:blip r:embed="rId6"/>
            <a:stretch>
              <a:fillRect/>
            </a:stretch>
          </p:blipFill>
          <p:spPr>
            <a:xfrm>
              <a:off x="1485669" y="6128472"/>
              <a:ext cx="4026131" cy="329785"/>
            </a:xfrm>
            <a:prstGeom prst="rect">
              <a:avLst/>
            </a:prstGeom>
          </p:spPr>
        </p:pic>
      </p:grpSp>
    </p:spTree>
    <p:extLst>
      <p:ext uri="{BB962C8B-B14F-4D97-AF65-F5344CB8AC3E}">
        <p14:creationId xmlns:p14="http://schemas.microsoft.com/office/powerpoint/2010/main" val="174944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MySchools</a:t>
            </a:r>
          </a:p>
        </p:txBody>
      </p:sp>
      <p:grpSp>
        <p:nvGrpSpPr>
          <p:cNvPr id="21" name="Group 20"/>
          <p:cNvGrpSpPr/>
          <p:nvPr/>
        </p:nvGrpSpPr>
        <p:grpSpPr>
          <a:xfrm>
            <a:off x="1815639" y="1281797"/>
            <a:ext cx="9080610" cy="5257800"/>
            <a:chOff x="24939" y="914400"/>
            <a:chExt cx="9080610" cy="5257800"/>
          </a:xfrm>
        </p:grpSpPr>
        <p:pic>
          <p:nvPicPr>
            <p:cNvPr id="22" name="Picture 21"/>
            <p:cNvPicPr>
              <a:picLocks noChangeAspect="1"/>
            </p:cNvPicPr>
            <p:nvPr/>
          </p:nvPicPr>
          <p:blipFill>
            <a:blip r:embed="rId3"/>
            <a:stretch>
              <a:fillRect/>
            </a:stretch>
          </p:blipFill>
          <p:spPr>
            <a:xfrm>
              <a:off x="24939" y="914400"/>
              <a:ext cx="9080610" cy="5257800"/>
            </a:xfrm>
            <a:prstGeom prst="rect">
              <a:avLst/>
            </a:prstGeom>
          </p:spPr>
        </p:pic>
        <p:pic>
          <p:nvPicPr>
            <p:cNvPr id="23" name="Picture 22"/>
            <p:cNvPicPr>
              <a:picLocks noChangeAspect="1"/>
            </p:cNvPicPr>
            <p:nvPr/>
          </p:nvPicPr>
          <p:blipFill>
            <a:blip r:embed="rId4"/>
            <a:stretch>
              <a:fillRect/>
            </a:stretch>
          </p:blipFill>
          <p:spPr>
            <a:xfrm>
              <a:off x="1619250" y="914400"/>
              <a:ext cx="1123950" cy="209550"/>
            </a:xfrm>
            <a:prstGeom prst="rect">
              <a:avLst/>
            </a:prstGeom>
          </p:spPr>
        </p:pic>
        <p:sp>
          <p:nvSpPr>
            <p:cNvPr id="24" name="Oval 23"/>
            <p:cNvSpPr/>
            <p:nvPr/>
          </p:nvSpPr>
          <p:spPr bwMode="auto">
            <a:xfrm>
              <a:off x="6362087" y="2286000"/>
              <a:ext cx="1258173" cy="914400"/>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5" name="Oval 24"/>
            <p:cNvSpPr/>
            <p:nvPr/>
          </p:nvSpPr>
          <p:spPr bwMode="auto">
            <a:xfrm>
              <a:off x="4876800" y="2601893"/>
              <a:ext cx="1258173" cy="914400"/>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sp>
          <p:nvSpPr>
            <p:cNvPr id="26" name="Oval 25"/>
            <p:cNvSpPr/>
            <p:nvPr/>
          </p:nvSpPr>
          <p:spPr bwMode="auto">
            <a:xfrm>
              <a:off x="7315200" y="4572000"/>
              <a:ext cx="1258173" cy="914400"/>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grpSp>
    </p:spTree>
    <p:extLst>
      <p:ext uri="{BB962C8B-B14F-4D97-AF65-F5344CB8AC3E}">
        <p14:creationId xmlns:p14="http://schemas.microsoft.com/office/powerpoint/2010/main" val="1137210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MySchools</a:t>
            </a:r>
          </a:p>
        </p:txBody>
      </p:sp>
      <p:pic>
        <p:nvPicPr>
          <p:cNvPr id="9" name="Picture 8"/>
          <p:cNvPicPr>
            <a:picLocks noChangeAspect="1"/>
          </p:cNvPicPr>
          <p:nvPr/>
        </p:nvPicPr>
        <p:blipFill rotWithShape="1">
          <a:blip r:embed="rId3"/>
          <a:srcRect t="9298"/>
          <a:stretch/>
        </p:blipFill>
        <p:spPr>
          <a:xfrm>
            <a:off x="1828800" y="1968500"/>
            <a:ext cx="8305800" cy="4527682"/>
          </a:xfrm>
          <a:prstGeom prst="rect">
            <a:avLst/>
          </a:prstGeom>
        </p:spPr>
      </p:pic>
      <p:sp>
        <p:nvSpPr>
          <p:cNvPr id="10" name="Oval 9"/>
          <p:cNvSpPr/>
          <p:nvPr/>
        </p:nvSpPr>
        <p:spPr bwMode="auto">
          <a:xfrm>
            <a:off x="5774973" y="4203124"/>
            <a:ext cx="1258173" cy="914400"/>
          </a:xfrm>
          <a:prstGeom prst="ellipse">
            <a:avLst/>
          </a:prstGeom>
          <a:noFill/>
          <a:ln w="349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1" charset="-128"/>
            </a:endParaRPr>
          </a:p>
        </p:txBody>
      </p:sp>
      <p:cxnSp>
        <p:nvCxnSpPr>
          <p:cNvPr id="11" name="Straight Arrow Connector 10"/>
          <p:cNvCxnSpPr/>
          <p:nvPr/>
        </p:nvCxnSpPr>
        <p:spPr bwMode="auto">
          <a:xfrm>
            <a:off x="7010400" y="4788443"/>
            <a:ext cx="579734" cy="228600"/>
          </a:xfrm>
          <a:prstGeom prst="straightConnector1">
            <a:avLst/>
          </a:prstGeom>
          <a:solidFill>
            <a:schemeClr val="accent1"/>
          </a:solidFill>
          <a:ln w="34925" cap="flat" cmpd="sng" algn="ctr">
            <a:solidFill>
              <a:srgbClr val="C00000"/>
            </a:solidFill>
            <a:prstDash val="solid"/>
            <a:round/>
            <a:headEnd type="none" w="med" len="med"/>
            <a:tailEnd type="triangle"/>
          </a:ln>
          <a:effectLst/>
        </p:spPr>
      </p:cxn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55" t="45272" r="1724" b="43146"/>
          <a:stretch/>
        </p:blipFill>
        <p:spPr>
          <a:xfrm>
            <a:off x="1739900" y="1253304"/>
            <a:ext cx="7061200" cy="622301"/>
          </a:xfrm>
          <a:prstGeom prst="rect">
            <a:avLst/>
          </a:prstGeom>
        </p:spPr>
      </p:pic>
    </p:spTree>
    <p:extLst>
      <p:ext uri="{BB962C8B-B14F-4D97-AF65-F5344CB8AC3E}">
        <p14:creationId xmlns:p14="http://schemas.microsoft.com/office/powerpoint/2010/main" val="235491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MySchools</a:t>
            </a:r>
          </a:p>
        </p:txBody>
      </p:sp>
      <p:pic>
        <p:nvPicPr>
          <p:cNvPr id="7" name="Picture 6"/>
          <p:cNvPicPr>
            <a:picLocks noChangeAspect="1"/>
          </p:cNvPicPr>
          <p:nvPr/>
        </p:nvPicPr>
        <p:blipFill rotWithShape="1">
          <a:blip r:embed="rId3"/>
          <a:srcRect t="9402"/>
          <a:stretch/>
        </p:blipFill>
        <p:spPr>
          <a:xfrm>
            <a:off x="2006600" y="1281797"/>
            <a:ext cx="8153400" cy="5257800"/>
          </a:xfrm>
          <a:prstGeom prst="rect">
            <a:avLst/>
          </a:prstGeom>
        </p:spPr>
      </p:pic>
      <p:pic>
        <p:nvPicPr>
          <p:cNvPr id="2" name="Picture 1"/>
          <p:cNvPicPr>
            <a:picLocks noChangeAspect="1"/>
          </p:cNvPicPr>
          <p:nvPr/>
        </p:nvPicPr>
        <p:blipFill rotWithShape="1">
          <a:blip r:embed="rId4"/>
          <a:srcRect l="6166" t="14262" r="5341" b="10225"/>
          <a:stretch/>
        </p:blipFill>
        <p:spPr>
          <a:xfrm>
            <a:off x="7324207" y="4897031"/>
            <a:ext cx="2444633" cy="552944"/>
          </a:xfrm>
          <a:prstGeom prst="rect">
            <a:avLst/>
          </a:prstGeom>
        </p:spPr>
      </p:pic>
      <p:pic>
        <p:nvPicPr>
          <p:cNvPr id="3" name="Picture 2"/>
          <p:cNvPicPr>
            <a:picLocks noChangeAspect="1"/>
          </p:cNvPicPr>
          <p:nvPr/>
        </p:nvPicPr>
        <p:blipFill>
          <a:blip r:embed="rId5"/>
          <a:stretch>
            <a:fillRect/>
          </a:stretch>
        </p:blipFill>
        <p:spPr>
          <a:xfrm>
            <a:off x="7324207" y="4800600"/>
            <a:ext cx="2523690" cy="745807"/>
          </a:xfrm>
          <a:prstGeom prst="rect">
            <a:avLst/>
          </a:prstGeom>
        </p:spPr>
      </p:pic>
    </p:spTree>
    <p:extLst>
      <p:ext uri="{BB962C8B-B14F-4D97-AF65-F5344CB8AC3E}">
        <p14:creationId xmlns:p14="http://schemas.microsoft.com/office/powerpoint/2010/main" val="188284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1.85185E-6 L 0.00026 0.10208 " pathEditMode="relative" rAng="0" ptsTypes="AA">
                                      <p:cBhvr>
                                        <p:cTn id="6" dur="2000" fill="hold"/>
                                        <p:tgtEl>
                                          <p:spTgt spid="3"/>
                                        </p:tgtEl>
                                        <p:attrNameLst>
                                          <p:attrName>ppt_x</p:attrName>
                                          <p:attrName>ppt_y</p:attrName>
                                        </p:attrNameLst>
                                      </p:cBhvr>
                                      <p:rCtr x="13" y="50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MySchools</a:t>
            </a:r>
          </a:p>
        </p:txBody>
      </p:sp>
      <p:grpSp>
        <p:nvGrpSpPr>
          <p:cNvPr id="12" name="Group 11"/>
          <p:cNvGrpSpPr/>
          <p:nvPr/>
        </p:nvGrpSpPr>
        <p:grpSpPr>
          <a:xfrm>
            <a:off x="288167" y="1281797"/>
            <a:ext cx="6024562" cy="5105400"/>
            <a:chOff x="1752600" y="1219200"/>
            <a:chExt cx="6024562" cy="5105400"/>
          </a:xfrm>
        </p:grpSpPr>
        <p:pic>
          <p:nvPicPr>
            <p:cNvPr id="14" name="Picture 13"/>
            <p:cNvPicPr>
              <a:picLocks noChangeAspect="1"/>
            </p:cNvPicPr>
            <p:nvPr/>
          </p:nvPicPr>
          <p:blipFill rotWithShape="1">
            <a:blip r:embed="rId3"/>
            <a:srcRect b="11032"/>
            <a:stretch/>
          </p:blipFill>
          <p:spPr>
            <a:xfrm>
              <a:off x="1752600" y="1219200"/>
              <a:ext cx="6024562" cy="5105400"/>
            </a:xfrm>
            <a:prstGeom prst="rect">
              <a:avLst/>
            </a:prstGeom>
          </p:spPr>
        </p:pic>
        <p:sp>
          <p:nvSpPr>
            <p:cNvPr id="15" name="TextBox 14"/>
            <p:cNvSpPr txBox="1"/>
            <p:nvPr/>
          </p:nvSpPr>
          <p:spPr>
            <a:xfrm>
              <a:off x="4953000" y="5486400"/>
              <a:ext cx="990600" cy="276999"/>
            </a:xfrm>
            <a:prstGeom prst="rect">
              <a:avLst/>
            </a:prstGeom>
            <a:solidFill>
              <a:schemeClr val="bg1"/>
            </a:solidFill>
          </p:spPr>
          <p:txBody>
            <a:bodyPr wrap="square" rtlCol="0">
              <a:spAutoFit/>
            </a:bodyPr>
            <a:lstStyle/>
            <a:p>
              <a:r>
                <a:rPr lang="en-US" sz="1200" dirty="0"/>
                <a:t>12/3</a:t>
              </a:r>
            </a:p>
          </p:txBody>
        </p:sp>
      </p:grpSp>
      <p:grpSp>
        <p:nvGrpSpPr>
          <p:cNvPr id="17" name="Group 16"/>
          <p:cNvGrpSpPr/>
          <p:nvPr/>
        </p:nvGrpSpPr>
        <p:grpSpPr>
          <a:xfrm>
            <a:off x="5981700" y="1372284"/>
            <a:ext cx="5821060" cy="4924425"/>
            <a:chOff x="1676400" y="914400"/>
            <a:chExt cx="5821060" cy="4924425"/>
          </a:xfrm>
        </p:grpSpPr>
        <p:pic>
          <p:nvPicPr>
            <p:cNvPr id="18" name="Picture 17"/>
            <p:cNvPicPr>
              <a:picLocks noChangeAspect="1"/>
            </p:cNvPicPr>
            <p:nvPr/>
          </p:nvPicPr>
          <p:blipFill rotWithShape="1">
            <a:blip r:embed="rId4"/>
            <a:srcRect t="17806"/>
            <a:stretch/>
          </p:blipFill>
          <p:spPr>
            <a:xfrm>
              <a:off x="1676400" y="914400"/>
              <a:ext cx="5821060" cy="4924425"/>
            </a:xfrm>
            <a:prstGeom prst="rect">
              <a:avLst/>
            </a:prstGeom>
          </p:spPr>
        </p:pic>
        <p:pic>
          <p:nvPicPr>
            <p:cNvPr id="19" name="Picture 18"/>
            <p:cNvPicPr>
              <a:picLocks noChangeAspect="1"/>
            </p:cNvPicPr>
            <p:nvPr/>
          </p:nvPicPr>
          <p:blipFill>
            <a:blip r:embed="rId5"/>
            <a:stretch>
              <a:fillRect/>
            </a:stretch>
          </p:blipFill>
          <p:spPr>
            <a:xfrm>
              <a:off x="5105400" y="2514601"/>
              <a:ext cx="1295400" cy="173328"/>
            </a:xfrm>
            <a:prstGeom prst="rect">
              <a:avLst/>
            </a:prstGeom>
          </p:spPr>
        </p:pic>
      </p:grpSp>
    </p:spTree>
    <p:extLst>
      <p:ext uri="{BB962C8B-B14F-4D97-AF65-F5344CB8AC3E}">
        <p14:creationId xmlns:p14="http://schemas.microsoft.com/office/powerpoint/2010/main" val="4229461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MySchools</a:t>
            </a:r>
          </a:p>
        </p:txBody>
      </p:sp>
      <p:grpSp>
        <p:nvGrpSpPr>
          <p:cNvPr id="3" name="Group 2"/>
          <p:cNvGrpSpPr/>
          <p:nvPr/>
        </p:nvGrpSpPr>
        <p:grpSpPr>
          <a:xfrm>
            <a:off x="1689100" y="1447800"/>
            <a:ext cx="8382000" cy="4724400"/>
            <a:chOff x="1689100" y="1447800"/>
            <a:chExt cx="8382000" cy="4724400"/>
          </a:xfrm>
        </p:grpSpPr>
        <p:grpSp>
          <p:nvGrpSpPr>
            <p:cNvPr id="10" name="Group 9"/>
            <p:cNvGrpSpPr/>
            <p:nvPr/>
          </p:nvGrpSpPr>
          <p:grpSpPr>
            <a:xfrm>
              <a:off x="1689100" y="1447800"/>
              <a:ext cx="8382000" cy="4724400"/>
              <a:chOff x="381000" y="1447800"/>
              <a:chExt cx="8382000" cy="4724400"/>
            </a:xfrm>
          </p:grpSpPr>
          <p:grpSp>
            <p:nvGrpSpPr>
              <p:cNvPr id="11" name="Group 10"/>
              <p:cNvGrpSpPr/>
              <p:nvPr/>
            </p:nvGrpSpPr>
            <p:grpSpPr>
              <a:xfrm>
                <a:off x="381000" y="1447800"/>
                <a:ext cx="8382000" cy="4724400"/>
                <a:chOff x="381000" y="1447800"/>
                <a:chExt cx="8382000" cy="4724400"/>
              </a:xfrm>
            </p:grpSpPr>
            <p:pic>
              <p:nvPicPr>
                <p:cNvPr id="23" name="Picture 22"/>
                <p:cNvPicPr>
                  <a:picLocks noChangeAspect="1"/>
                </p:cNvPicPr>
                <p:nvPr/>
              </p:nvPicPr>
              <p:blipFill rotWithShape="1">
                <a:blip r:embed="rId3"/>
                <a:srcRect b="21727"/>
                <a:stretch/>
              </p:blipFill>
              <p:spPr>
                <a:xfrm>
                  <a:off x="381000" y="1447800"/>
                  <a:ext cx="8382000" cy="4724400"/>
                </a:xfrm>
                <a:prstGeom prst="rect">
                  <a:avLst/>
                </a:prstGeom>
              </p:spPr>
            </p:pic>
            <p:pic>
              <p:nvPicPr>
                <p:cNvPr id="24" name="Picture 23"/>
                <p:cNvPicPr>
                  <a:picLocks noChangeAspect="1"/>
                </p:cNvPicPr>
                <p:nvPr/>
              </p:nvPicPr>
              <p:blipFill>
                <a:blip r:embed="rId4"/>
                <a:stretch>
                  <a:fillRect/>
                </a:stretch>
              </p:blipFill>
              <p:spPr>
                <a:xfrm>
                  <a:off x="609600" y="3124200"/>
                  <a:ext cx="2714625" cy="438150"/>
                </a:xfrm>
                <a:prstGeom prst="rect">
                  <a:avLst/>
                </a:prstGeom>
              </p:spPr>
            </p:pic>
          </p:grpSp>
          <p:pic>
            <p:nvPicPr>
              <p:cNvPr id="13" name="Picture 12"/>
              <p:cNvPicPr>
                <a:picLocks noChangeAspect="1"/>
              </p:cNvPicPr>
              <p:nvPr/>
            </p:nvPicPr>
            <p:blipFill>
              <a:blip r:embed="rId4"/>
              <a:stretch>
                <a:fillRect/>
              </a:stretch>
            </p:blipFill>
            <p:spPr>
              <a:xfrm>
                <a:off x="762000" y="3276600"/>
                <a:ext cx="2714625" cy="438150"/>
              </a:xfrm>
              <a:prstGeom prst="rect">
                <a:avLst/>
              </a:prstGeom>
            </p:spPr>
          </p:pic>
          <p:pic>
            <p:nvPicPr>
              <p:cNvPr id="16" name="Picture 15"/>
              <p:cNvPicPr>
                <a:picLocks noChangeAspect="1"/>
              </p:cNvPicPr>
              <p:nvPr/>
            </p:nvPicPr>
            <p:blipFill>
              <a:blip r:embed="rId5"/>
              <a:stretch>
                <a:fillRect/>
              </a:stretch>
            </p:blipFill>
            <p:spPr>
              <a:xfrm>
                <a:off x="6096000" y="4495800"/>
                <a:ext cx="1104900" cy="238125"/>
              </a:xfrm>
              <a:prstGeom prst="rect">
                <a:avLst/>
              </a:prstGeom>
            </p:spPr>
          </p:pic>
          <p:pic>
            <p:nvPicPr>
              <p:cNvPr id="20" name="Picture 19"/>
              <p:cNvPicPr>
                <a:picLocks noChangeAspect="1"/>
              </p:cNvPicPr>
              <p:nvPr/>
            </p:nvPicPr>
            <p:blipFill>
              <a:blip r:embed="rId5"/>
              <a:stretch>
                <a:fillRect/>
              </a:stretch>
            </p:blipFill>
            <p:spPr>
              <a:xfrm>
                <a:off x="6172200" y="5010150"/>
                <a:ext cx="1104900" cy="238125"/>
              </a:xfrm>
              <a:prstGeom prst="rect">
                <a:avLst/>
              </a:prstGeom>
            </p:spPr>
          </p:pic>
          <p:sp>
            <p:nvSpPr>
              <p:cNvPr id="21" name="TextBox 20"/>
              <p:cNvSpPr txBox="1"/>
              <p:nvPr/>
            </p:nvSpPr>
            <p:spPr>
              <a:xfrm>
                <a:off x="1524000" y="4248150"/>
                <a:ext cx="990600" cy="246221"/>
              </a:xfrm>
              <a:prstGeom prst="rect">
                <a:avLst/>
              </a:prstGeom>
              <a:solidFill>
                <a:schemeClr val="bg1"/>
              </a:solidFill>
            </p:spPr>
            <p:txBody>
              <a:bodyPr wrap="square" rtlCol="0">
                <a:spAutoFit/>
              </a:bodyPr>
              <a:lstStyle/>
              <a:p>
                <a:r>
                  <a:rPr lang="en-US" sz="1000" b="1" dirty="0"/>
                  <a:t>12/3/2018</a:t>
                </a:r>
              </a:p>
            </p:txBody>
          </p:sp>
          <p:sp>
            <p:nvSpPr>
              <p:cNvPr id="22" name="TextBox 21"/>
              <p:cNvSpPr txBox="1"/>
              <p:nvPr/>
            </p:nvSpPr>
            <p:spPr>
              <a:xfrm>
                <a:off x="914400" y="5638800"/>
                <a:ext cx="990600" cy="215444"/>
              </a:xfrm>
              <a:prstGeom prst="rect">
                <a:avLst/>
              </a:prstGeom>
              <a:solidFill>
                <a:schemeClr val="bg1"/>
              </a:solidFill>
            </p:spPr>
            <p:txBody>
              <a:bodyPr wrap="square" rtlCol="0">
                <a:spAutoFit/>
              </a:bodyPr>
              <a:lstStyle/>
              <a:p>
                <a:r>
                  <a:rPr lang="en-US" sz="800" b="1" dirty="0"/>
                  <a:t>10/11/2018</a:t>
                </a:r>
              </a:p>
            </p:txBody>
          </p:sp>
        </p:grpSp>
        <p:pic>
          <p:nvPicPr>
            <p:cNvPr id="2" name="Picture 1"/>
            <p:cNvPicPr>
              <a:picLocks noChangeAspect="1"/>
            </p:cNvPicPr>
            <p:nvPr/>
          </p:nvPicPr>
          <p:blipFill>
            <a:blip r:embed="rId6"/>
            <a:stretch>
              <a:fillRect/>
            </a:stretch>
          </p:blipFill>
          <p:spPr>
            <a:xfrm>
              <a:off x="6718300" y="4435475"/>
              <a:ext cx="685800" cy="812800"/>
            </a:xfrm>
            <a:prstGeom prst="rect">
              <a:avLst/>
            </a:prstGeom>
          </p:spPr>
        </p:pic>
      </p:grpSp>
    </p:spTree>
    <p:extLst>
      <p:ext uri="{BB962C8B-B14F-4D97-AF65-F5344CB8AC3E}">
        <p14:creationId xmlns:p14="http://schemas.microsoft.com/office/powerpoint/2010/main" val="24984182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 Sans MT"/>
            </a:endParaRPr>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 Sans MT"/>
              </a:rPr>
              <a:t>Next Steps</a:t>
            </a:r>
          </a:p>
        </p:txBody>
      </p:sp>
      <p:sp>
        <p:nvSpPr>
          <p:cNvPr id="10" name="Title 1"/>
          <p:cNvSpPr txBox="1">
            <a:spLocks/>
          </p:cNvSpPr>
          <p:nvPr/>
        </p:nvSpPr>
        <p:spPr>
          <a:xfrm>
            <a:off x="273036" y="1318072"/>
            <a:ext cx="11268033" cy="352532"/>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buClr>
                <a:schemeClr val="tx1">
                  <a:lumMod val="65000"/>
                  <a:lumOff val="35000"/>
                </a:schemeClr>
              </a:buClr>
            </a:pPr>
            <a:r>
              <a:rPr lang="en-US" sz="2500" dirty="0">
                <a:solidFill>
                  <a:schemeClr val="bg1"/>
                </a:solidFill>
                <a:latin typeface="Gill Sans MT" panose="020B0502020104020203" pitchFamily="34" charset="0"/>
                <a:cs typeface="Arial" panose="020B0604020202020204" pitchFamily="34" charset="0"/>
              </a:rPr>
              <a:t>Explore High Schools</a:t>
            </a:r>
          </a:p>
        </p:txBody>
      </p:sp>
      <p:sp>
        <p:nvSpPr>
          <p:cNvPr id="5" name="Rectangle 4"/>
          <p:cNvSpPr/>
          <p:nvPr/>
        </p:nvSpPr>
        <p:spPr>
          <a:xfrm>
            <a:off x="260922" y="1739318"/>
            <a:ext cx="11244485" cy="1785104"/>
          </a:xfrm>
          <a:prstGeom prst="rect">
            <a:avLst/>
          </a:prstGeom>
        </p:spPr>
        <p:txBody>
          <a:bodyPr wrap="square">
            <a:spAutoFit/>
          </a:bodyPr>
          <a:lstStyle/>
          <a:p>
            <a:pPr>
              <a:spcAft>
                <a:spcPts val="1200"/>
              </a:spcAft>
              <a:buClr>
                <a:schemeClr val="tx1">
                  <a:lumMod val="65000"/>
                  <a:lumOff val="35000"/>
                </a:schemeClr>
              </a:buClr>
            </a:pPr>
            <a:r>
              <a:rPr lang="en-US" sz="2000" dirty="0">
                <a:latin typeface="Gill Sans MT" panose="020B0502020104020203" pitchFamily="34" charset="0"/>
                <a:cs typeface="Arial" panose="020B0604020202020204" pitchFamily="34" charset="0"/>
              </a:rPr>
              <a:t>Online Application System | </a:t>
            </a:r>
            <a:r>
              <a:rPr lang="en-US" sz="2000" b="1" dirty="0" err="1">
                <a:latin typeface="Gill Sans MT" panose="020B0502020104020203" pitchFamily="34" charset="0"/>
                <a:cs typeface="Arial" panose="020B0604020202020204" pitchFamily="34" charset="0"/>
              </a:rPr>
              <a:t>MySchools.nyc</a:t>
            </a:r>
            <a:endParaRPr lang="en-US" sz="2000" b="1" dirty="0">
              <a:latin typeface="Gill Sans MT" panose="020B0502020104020203" pitchFamily="34" charset="0"/>
              <a:cs typeface="Arial" panose="020B0604020202020204" pitchFamily="34" charset="0"/>
            </a:endParaRPr>
          </a:p>
          <a:p>
            <a:pPr>
              <a:spcAft>
                <a:spcPts val="1200"/>
              </a:spcAft>
              <a:buClr>
                <a:schemeClr val="tx1">
                  <a:lumMod val="65000"/>
                  <a:lumOff val="35000"/>
                </a:schemeClr>
              </a:buClr>
            </a:pPr>
            <a:r>
              <a:rPr lang="en-US" sz="2000" dirty="0">
                <a:latin typeface="Gill Sans MT" panose="020B0502020104020203" pitchFamily="34" charset="0"/>
                <a:cs typeface="Arial" panose="020B0604020202020204" pitchFamily="34" charset="0"/>
              </a:rPr>
              <a:t>2019 NYC High School Directory  </a:t>
            </a:r>
            <a:r>
              <a:rPr lang="en-US" sz="2000" b="1" dirty="0">
                <a:latin typeface="Gill Sans MT" panose="020B0502020104020203" pitchFamily="34" charset="0"/>
                <a:cs typeface="Arial" panose="020B0604020202020204" pitchFamily="34" charset="0"/>
              </a:rPr>
              <a:t>| schools.nyc.gov/High                                                              </a:t>
            </a:r>
          </a:p>
          <a:p>
            <a:pPr>
              <a:spcAft>
                <a:spcPts val="1200"/>
              </a:spcAft>
              <a:buClr>
                <a:schemeClr val="tx1">
                  <a:lumMod val="65000"/>
                  <a:lumOff val="35000"/>
                </a:schemeClr>
              </a:buClr>
            </a:pPr>
            <a:r>
              <a:rPr lang="en-US" sz="2000" dirty="0">
                <a:latin typeface="Gill Sans MT" panose="020B0502020104020203" pitchFamily="34" charset="0"/>
                <a:cs typeface="Arial" panose="020B0604020202020204" pitchFamily="34" charset="0"/>
              </a:rPr>
              <a:t>NYC School Finder </a:t>
            </a:r>
            <a:r>
              <a:rPr lang="en-US" sz="2000" b="1" dirty="0">
                <a:latin typeface="Gill Sans MT" panose="020B0502020104020203" pitchFamily="34" charset="0"/>
                <a:cs typeface="Arial" panose="020B0604020202020204" pitchFamily="34" charset="0"/>
              </a:rPr>
              <a:t>| schoolfinder.nyc.gov</a:t>
            </a:r>
          </a:p>
          <a:p>
            <a:pPr>
              <a:spcAft>
                <a:spcPts val="1200"/>
              </a:spcAft>
              <a:buClr>
                <a:schemeClr val="tx1">
                  <a:lumMod val="65000"/>
                  <a:lumOff val="35000"/>
                </a:schemeClr>
              </a:buClr>
            </a:pPr>
            <a:r>
              <a:rPr lang="en-US" sz="2000" dirty="0">
                <a:latin typeface="Gill Sans MT" panose="020B0502020104020203" pitchFamily="34" charset="0"/>
                <a:cs typeface="Arial" panose="020B0604020202020204" pitchFamily="34" charset="0"/>
              </a:rPr>
              <a:t>High Schools Email List </a:t>
            </a:r>
            <a:r>
              <a:rPr lang="en-US" sz="2000" b="1" dirty="0">
                <a:latin typeface="Gill Sans MT" panose="020B0502020104020203" pitchFamily="34" charset="0"/>
                <a:cs typeface="Arial" panose="020B0604020202020204" pitchFamily="34" charset="0"/>
              </a:rPr>
              <a:t>| schools.nyc.gov/Connect                                                 </a:t>
            </a:r>
          </a:p>
        </p:txBody>
      </p:sp>
      <p:sp>
        <p:nvSpPr>
          <p:cNvPr id="11" name="Title 1"/>
          <p:cNvSpPr txBox="1">
            <a:spLocks/>
          </p:cNvSpPr>
          <p:nvPr/>
        </p:nvSpPr>
        <p:spPr>
          <a:xfrm>
            <a:off x="254865" y="3715524"/>
            <a:ext cx="11220936" cy="358569"/>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buClr>
                <a:schemeClr val="tx1">
                  <a:lumMod val="65000"/>
                  <a:lumOff val="35000"/>
                </a:schemeClr>
              </a:buClr>
            </a:pPr>
            <a:r>
              <a:rPr lang="en-US" sz="2500" dirty="0">
                <a:solidFill>
                  <a:schemeClr val="bg1"/>
                </a:solidFill>
                <a:latin typeface="Gill Sans MT" panose="020B0502020104020203" pitchFamily="34" charset="0"/>
                <a:cs typeface="Arial" panose="020B0604020202020204" pitchFamily="34" charset="0"/>
              </a:rPr>
              <a:t>Attend</a:t>
            </a:r>
            <a:r>
              <a:rPr lang="en-US" sz="2500" b="1" dirty="0">
                <a:solidFill>
                  <a:schemeClr val="bg1"/>
                </a:solidFill>
                <a:latin typeface="Gill Sans MT" panose="020B0502020104020203" pitchFamily="34" charset="0"/>
                <a:cs typeface="Arial" panose="020B0604020202020204" pitchFamily="34" charset="0"/>
              </a:rPr>
              <a:t> </a:t>
            </a:r>
            <a:r>
              <a:rPr lang="en-US" sz="2500" dirty="0">
                <a:solidFill>
                  <a:schemeClr val="bg1"/>
                </a:solidFill>
                <a:latin typeface="Gill Sans MT" panose="020B0502020104020203" pitchFamily="34" charset="0"/>
                <a:cs typeface="Arial" panose="020B0604020202020204" pitchFamily="34" charset="0"/>
              </a:rPr>
              <a:t>Events</a:t>
            </a:r>
          </a:p>
        </p:txBody>
      </p:sp>
      <p:sp>
        <p:nvSpPr>
          <p:cNvPr id="6" name="Rectangle 5"/>
          <p:cNvSpPr/>
          <p:nvPr/>
        </p:nvSpPr>
        <p:spPr>
          <a:xfrm>
            <a:off x="225260" y="4074093"/>
            <a:ext cx="11280147" cy="1785104"/>
          </a:xfrm>
          <a:prstGeom prst="rect">
            <a:avLst/>
          </a:prstGeom>
        </p:spPr>
        <p:txBody>
          <a:bodyPr wrap="square">
            <a:spAutoFit/>
          </a:bodyPr>
          <a:lstStyle/>
          <a:p>
            <a:pPr>
              <a:spcAft>
                <a:spcPts val="1200"/>
              </a:spcAft>
              <a:buClr>
                <a:schemeClr val="tx1">
                  <a:lumMod val="65000"/>
                  <a:lumOff val="35000"/>
                </a:schemeClr>
              </a:buClr>
            </a:pPr>
            <a:r>
              <a:rPr lang="en-US" sz="2000" dirty="0">
                <a:latin typeface="Gill Sans MT" panose="020B0502020104020203" pitchFamily="34" charset="0"/>
              </a:rPr>
              <a:t>High School Events Calendar </a:t>
            </a:r>
            <a:r>
              <a:rPr lang="en-US" sz="2000" b="1" dirty="0">
                <a:latin typeface="Gill Sans MT" panose="020B0502020104020203" pitchFamily="34" charset="0"/>
                <a:cs typeface="Arial" panose="020B0604020202020204" pitchFamily="34" charset="0"/>
              </a:rPr>
              <a:t>| schools.nyc.gov/High</a:t>
            </a:r>
            <a:endParaRPr lang="en-US" sz="2000" b="1" dirty="0">
              <a:latin typeface="Gill Sans MT" panose="020B0502020104020203" pitchFamily="34" charset="0"/>
            </a:endParaRPr>
          </a:p>
          <a:p>
            <a:pPr>
              <a:spcAft>
                <a:spcPts val="1200"/>
              </a:spcAft>
              <a:buClr>
                <a:schemeClr val="tx1">
                  <a:lumMod val="65000"/>
                  <a:lumOff val="35000"/>
                </a:schemeClr>
              </a:buClr>
            </a:pPr>
            <a:r>
              <a:rPr lang="en-US" sz="2000" dirty="0">
                <a:latin typeface="Gill Sans MT" panose="020B0502020104020203" pitchFamily="34" charset="0"/>
              </a:rPr>
              <a:t>HS Fairs </a:t>
            </a:r>
            <a:r>
              <a:rPr lang="en-US" sz="2000" dirty="0">
                <a:latin typeface="Gill Sans MT" panose="020B0502020104020203" pitchFamily="34" charset="0"/>
                <a:cs typeface="Arial" panose="020B0604020202020204" pitchFamily="34" charset="0"/>
              </a:rPr>
              <a:t>| </a:t>
            </a:r>
            <a:r>
              <a:rPr lang="en-US" sz="2000" b="1" dirty="0">
                <a:latin typeface="Gill Sans MT" panose="020B0502020104020203" pitchFamily="34" charset="0"/>
              </a:rPr>
              <a:t>September 22 and 23 </a:t>
            </a:r>
            <a:r>
              <a:rPr lang="en-US" sz="2000" b="1" dirty="0">
                <a:latin typeface="Gill Sans MT" panose="020B0502020104020203" pitchFamily="34" charset="0"/>
                <a:cs typeface="Arial" panose="020B0604020202020204" pitchFamily="34" charset="0"/>
              </a:rPr>
              <a:t> </a:t>
            </a:r>
            <a:r>
              <a:rPr lang="en-US" sz="2000" dirty="0">
                <a:latin typeface="Gill Sans MT" panose="020B0502020104020203" pitchFamily="34" charset="0"/>
              </a:rPr>
              <a:t> </a:t>
            </a:r>
            <a:r>
              <a:rPr lang="en-US" sz="2000" b="1" dirty="0">
                <a:latin typeface="Gill Sans MT" panose="020B0502020104020203" pitchFamily="34" charset="0"/>
                <a:cs typeface="Arial" panose="020B0604020202020204" pitchFamily="34" charset="0"/>
              </a:rPr>
              <a:t>and </a:t>
            </a:r>
            <a:r>
              <a:rPr lang="en-US" sz="2000" b="1" dirty="0">
                <a:latin typeface="Gill Sans MT" panose="020B0502020104020203" pitchFamily="34" charset="0"/>
              </a:rPr>
              <a:t> October 13 and </a:t>
            </a:r>
            <a:r>
              <a:rPr lang="en-US" sz="2000" b="1" dirty="0" smtClean="0">
                <a:latin typeface="Gill Sans MT" panose="020B0502020104020203" pitchFamily="34" charset="0"/>
              </a:rPr>
              <a:t>14</a:t>
            </a:r>
          </a:p>
          <a:p>
            <a:pPr>
              <a:spcAft>
                <a:spcPts val="1200"/>
              </a:spcAft>
              <a:buClr>
                <a:schemeClr val="tx1">
                  <a:lumMod val="65000"/>
                  <a:lumOff val="35000"/>
                </a:schemeClr>
              </a:buClr>
            </a:pPr>
            <a:r>
              <a:rPr lang="en-US" sz="2000" dirty="0" smtClean="0">
                <a:latin typeface="Gill Sans MT" panose="020B0502020104020203" pitchFamily="34" charset="0"/>
              </a:rPr>
              <a:t>Tour all schools of interest</a:t>
            </a:r>
          </a:p>
          <a:p>
            <a:pPr>
              <a:spcAft>
                <a:spcPts val="1200"/>
              </a:spcAft>
              <a:buClr>
                <a:schemeClr val="tx1">
                  <a:lumMod val="65000"/>
                  <a:lumOff val="35000"/>
                </a:schemeClr>
              </a:buClr>
            </a:pPr>
            <a:endParaRPr lang="en-US" sz="2000" dirty="0">
              <a:latin typeface="Gill Sans MT" panose="020B0502020104020203" pitchFamily="34" charset="0"/>
            </a:endParaRPr>
          </a:p>
        </p:txBody>
      </p:sp>
      <p:sp>
        <p:nvSpPr>
          <p:cNvPr id="12" name="Title 1"/>
          <p:cNvSpPr txBox="1">
            <a:spLocks/>
          </p:cNvSpPr>
          <p:nvPr/>
        </p:nvSpPr>
        <p:spPr>
          <a:xfrm>
            <a:off x="254865" y="5477063"/>
            <a:ext cx="11220936" cy="362620"/>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1200"/>
              </a:spcAft>
              <a:buClr>
                <a:schemeClr val="tx1">
                  <a:lumMod val="65000"/>
                  <a:lumOff val="35000"/>
                </a:schemeClr>
              </a:buClr>
            </a:pPr>
            <a:r>
              <a:rPr lang="en-US" sz="2500" dirty="0" smtClean="0">
                <a:solidFill>
                  <a:schemeClr val="bg1"/>
                </a:solidFill>
                <a:latin typeface="Gill Sans MT" panose="020B0502020104020203" pitchFamily="34" charset="0"/>
                <a:cs typeface="Arial" panose="020B0604020202020204" pitchFamily="34" charset="0"/>
              </a:rPr>
              <a:t>Star </a:t>
            </a:r>
            <a:r>
              <a:rPr lang="en-US" sz="2500" dirty="0" err="1" smtClean="0">
                <a:solidFill>
                  <a:schemeClr val="bg1"/>
                </a:solidFill>
                <a:latin typeface="Gill Sans MT" panose="020B0502020104020203" pitchFamily="34" charset="0"/>
                <a:cs typeface="Arial" panose="020B0604020202020204" pitchFamily="34" charset="0"/>
              </a:rPr>
              <a:t>Corvinelli</a:t>
            </a:r>
            <a:endParaRPr lang="en-US" sz="2500" dirty="0">
              <a:solidFill>
                <a:schemeClr val="bg1"/>
              </a:solidFill>
              <a:latin typeface="Gill Sans MT" panose="020B0502020104020203" pitchFamily="34" charset="0"/>
              <a:cs typeface="Arial" panose="020B0604020202020204" pitchFamily="34" charset="0"/>
            </a:endParaRPr>
          </a:p>
        </p:txBody>
      </p:sp>
      <p:sp>
        <p:nvSpPr>
          <p:cNvPr id="2" name="Rectangle 1"/>
          <p:cNvSpPr/>
          <p:nvPr/>
        </p:nvSpPr>
        <p:spPr>
          <a:xfrm>
            <a:off x="273036" y="5839683"/>
            <a:ext cx="6579302" cy="400110"/>
          </a:xfrm>
          <a:prstGeom prst="rect">
            <a:avLst/>
          </a:prstGeom>
        </p:spPr>
        <p:txBody>
          <a:bodyPr wrap="none">
            <a:spAutoFit/>
          </a:bodyPr>
          <a:lstStyle/>
          <a:p>
            <a:pPr>
              <a:spcAft>
                <a:spcPts val="1200"/>
              </a:spcAft>
            </a:pPr>
            <a:r>
              <a:rPr lang="en-US" sz="2000" dirty="0" smtClean="0">
                <a:latin typeface="Gill Sans MT" panose="020B0502020104020203" pitchFamily="34" charset="0"/>
              </a:rPr>
              <a:t>scorvinelli@ms447.org </a:t>
            </a:r>
            <a:r>
              <a:rPr lang="en-US" sz="2000" b="1" dirty="0">
                <a:latin typeface="Gill Sans MT" panose="020B0502020104020203" pitchFamily="34" charset="0"/>
                <a:cs typeface="Arial" panose="020B0604020202020204" pitchFamily="34" charset="0"/>
              </a:rPr>
              <a:t>| www.ms447.org | 718-330-9328</a:t>
            </a:r>
            <a:endParaRPr lang="en-US" sz="2000" b="1" dirty="0">
              <a:latin typeface="Gill Sans MT" panose="020B0502020104020203" pitchFamily="34" charset="0"/>
            </a:endParaRPr>
          </a:p>
        </p:txBody>
      </p:sp>
    </p:spTree>
    <p:extLst>
      <p:ext uri="{BB962C8B-B14F-4D97-AF65-F5344CB8AC3E}">
        <p14:creationId xmlns:p14="http://schemas.microsoft.com/office/powerpoint/2010/main" val="4065347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6"/>
            <a:ext cx="10515600" cy="57661"/>
          </a:xfrm>
        </p:spPr>
        <p:txBody>
          <a:bodyPr>
            <a:normAutofit fontScale="90000"/>
          </a:bodyPr>
          <a:lstStyle/>
          <a:p>
            <a:endParaRPr lang="en-US" sz="2800"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413122771"/>
              </p:ext>
            </p:extLst>
          </p:nvPr>
        </p:nvGraphicFramePr>
        <p:xfrm>
          <a:off x="353962" y="412954"/>
          <a:ext cx="10665544" cy="6035040"/>
        </p:xfrm>
        <a:graphic>
          <a:graphicData uri="http://schemas.openxmlformats.org/drawingml/2006/table">
            <a:tbl>
              <a:tblPr firstRow="1" bandRow="1">
                <a:tableStyleId>{F5AB1C69-6EDB-4FF4-983F-18BD219EF322}</a:tableStyleId>
              </a:tblPr>
              <a:tblGrid>
                <a:gridCol w="3382296"/>
                <a:gridCol w="2113936"/>
                <a:gridCol w="3598606"/>
                <a:gridCol w="1570706"/>
              </a:tblGrid>
              <a:tr h="233738">
                <a:tc gridSpan="2">
                  <a:txBody>
                    <a:bodyPr/>
                    <a:lstStyle/>
                    <a:p>
                      <a:r>
                        <a:rPr lang="en-US" dirty="0" smtClean="0"/>
                        <a:t>Class of 2018 High</a:t>
                      </a:r>
                      <a:r>
                        <a:rPr lang="en-US" baseline="0" dirty="0" smtClean="0"/>
                        <a:t> School Acceptances</a:t>
                      </a:r>
                      <a:endParaRPr lang="en-US" dirty="0"/>
                    </a:p>
                  </a:txBody>
                  <a:tcPr>
                    <a:solidFill>
                      <a:srgbClr val="00BFB3"/>
                    </a:solidFill>
                  </a:tcPr>
                </a:tc>
                <a:tc hMerge="1">
                  <a:txBody>
                    <a:bodyPr/>
                    <a:lstStyle/>
                    <a:p>
                      <a:endParaRPr lang="en-US" dirty="0"/>
                    </a:p>
                  </a:txBody>
                  <a:tcPr/>
                </a:tc>
                <a:tc>
                  <a:txBody>
                    <a:bodyPr/>
                    <a:lstStyle/>
                    <a:p>
                      <a:endParaRPr lang="en-US" dirty="0"/>
                    </a:p>
                  </a:txBody>
                  <a:tcPr>
                    <a:solidFill>
                      <a:srgbClr val="00BFB3"/>
                    </a:solidFill>
                  </a:tcPr>
                </a:tc>
                <a:tc>
                  <a:txBody>
                    <a:bodyPr/>
                    <a:lstStyle/>
                    <a:p>
                      <a:endParaRPr lang="en-US" dirty="0"/>
                    </a:p>
                  </a:txBody>
                  <a:tcPr>
                    <a:solidFill>
                      <a:srgbClr val="00BFB3"/>
                    </a:solidFill>
                  </a:tcPr>
                </a:tc>
              </a:tr>
              <a:tr h="233738">
                <a:tc>
                  <a:txBody>
                    <a:bodyPr/>
                    <a:lstStyle/>
                    <a:p>
                      <a:r>
                        <a:rPr lang="en-US" sz="1200" u="none" strike="noStrike" kern="1200" baseline="0" dirty="0" smtClean="0"/>
                        <a:t>Abraham Lincoln</a:t>
                      </a:r>
                      <a:endParaRPr lang="en-US" sz="1200" dirty="0"/>
                    </a:p>
                  </a:txBody>
                  <a:tcPr/>
                </a:tc>
                <a:tc>
                  <a:txBody>
                    <a:bodyPr/>
                    <a:lstStyle/>
                    <a:p>
                      <a:r>
                        <a:rPr lang="en-US" sz="1200" dirty="0" smtClean="0"/>
                        <a:t>1</a:t>
                      </a:r>
                      <a:endParaRPr lang="en-US" sz="1200" dirty="0"/>
                    </a:p>
                  </a:txBody>
                  <a:tcPr/>
                </a:tc>
                <a:tc>
                  <a:txBody>
                    <a:bodyPr/>
                    <a:lstStyle/>
                    <a:p>
                      <a:r>
                        <a:rPr lang="en-US" sz="1200" u="none" strike="noStrike" kern="1200" baseline="0" dirty="0" smtClean="0"/>
                        <a:t>John Jay School for Law</a:t>
                      </a:r>
                      <a:endParaRPr lang="en-US" sz="1200" dirty="0"/>
                    </a:p>
                  </a:txBody>
                  <a:tcPr/>
                </a:tc>
                <a:tc>
                  <a:txBody>
                    <a:bodyPr/>
                    <a:lstStyle/>
                    <a:p>
                      <a:r>
                        <a:rPr lang="en-US" sz="1200" dirty="0" smtClean="0"/>
                        <a:t>2</a:t>
                      </a:r>
                      <a:endParaRPr lang="en-US" sz="1200" dirty="0"/>
                    </a:p>
                  </a:txBody>
                  <a:tcPr/>
                </a:tc>
              </a:tr>
              <a:tr h="233738">
                <a:tc>
                  <a:txBody>
                    <a:bodyPr/>
                    <a:lstStyle/>
                    <a:p>
                      <a:r>
                        <a:rPr lang="en-US" sz="1200" u="none" strike="noStrike" kern="1200" baseline="0" dirty="0" smtClean="0"/>
                        <a:t>Art and Design HS </a:t>
                      </a:r>
                      <a:endParaRPr lang="en-US" sz="1200" dirty="0"/>
                    </a:p>
                  </a:txBody>
                  <a:tcPr/>
                </a:tc>
                <a:tc>
                  <a:txBody>
                    <a:bodyPr/>
                    <a:lstStyle/>
                    <a:p>
                      <a:r>
                        <a:rPr lang="en-US" sz="1200" dirty="0" smtClean="0"/>
                        <a:t>1</a:t>
                      </a:r>
                      <a:endParaRPr lang="en-US" sz="1200" dirty="0"/>
                    </a:p>
                  </a:txBody>
                  <a:tcPr/>
                </a:tc>
                <a:tc>
                  <a:txBody>
                    <a:bodyPr/>
                    <a:lstStyle/>
                    <a:p>
                      <a:r>
                        <a:rPr lang="en-US" sz="1200" u="none" strike="noStrike" kern="1200" baseline="0" dirty="0" smtClean="0"/>
                        <a:t>LaGuardia HS *</a:t>
                      </a:r>
                      <a:endParaRPr lang="en-US" sz="1200" dirty="0"/>
                    </a:p>
                  </a:txBody>
                  <a:tcPr/>
                </a:tc>
                <a:tc>
                  <a:txBody>
                    <a:bodyPr/>
                    <a:lstStyle/>
                    <a:p>
                      <a:r>
                        <a:rPr lang="en-US" sz="1200" dirty="0" smtClean="0"/>
                        <a:t>19</a:t>
                      </a:r>
                      <a:endParaRPr lang="en-US" sz="1200" dirty="0"/>
                    </a:p>
                  </a:txBody>
                  <a:tcPr/>
                </a:tc>
              </a:tr>
              <a:tr h="233738">
                <a:tc>
                  <a:txBody>
                    <a:bodyPr/>
                    <a:lstStyle/>
                    <a:p>
                      <a:r>
                        <a:rPr lang="en-US" sz="1200" u="none" strike="noStrike" kern="1200" baseline="0" dirty="0" smtClean="0"/>
                        <a:t>Bard HS Early College </a:t>
                      </a:r>
                      <a:endParaRPr lang="en-US" sz="1200" dirty="0"/>
                    </a:p>
                  </a:txBody>
                  <a:tcPr/>
                </a:tc>
                <a:tc>
                  <a:txBody>
                    <a:bodyPr/>
                    <a:lstStyle/>
                    <a:p>
                      <a:r>
                        <a:rPr lang="en-US" sz="1200" dirty="0" smtClean="0"/>
                        <a:t>16</a:t>
                      </a:r>
                      <a:endParaRPr lang="en-US" sz="1200" dirty="0"/>
                    </a:p>
                  </a:txBody>
                  <a:tcPr/>
                </a:tc>
                <a:tc>
                  <a:txBody>
                    <a:bodyPr/>
                    <a:lstStyle/>
                    <a:p>
                      <a:r>
                        <a:rPr lang="en-US" sz="1200" u="none" strike="noStrike" kern="1200" baseline="0" dirty="0" smtClean="0"/>
                        <a:t>Leon M. Goldstein HS</a:t>
                      </a:r>
                      <a:endParaRPr lang="en-US" sz="1200" dirty="0"/>
                    </a:p>
                  </a:txBody>
                  <a:tcPr/>
                </a:tc>
                <a:tc>
                  <a:txBody>
                    <a:bodyPr/>
                    <a:lstStyle/>
                    <a:p>
                      <a:r>
                        <a:rPr lang="en-US" sz="1200" dirty="0" smtClean="0"/>
                        <a:t>1</a:t>
                      </a:r>
                      <a:endParaRPr lang="en-US" sz="1200" dirty="0"/>
                    </a:p>
                  </a:txBody>
                  <a:tcPr/>
                </a:tc>
              </a:tr>
              <a:tr h="233738">
                <a:tc>
                  <a:txBody>
                    <a:bodyPr/>
                    <a:lstStyle/>
                    <a:p>
                      <a:r>
                        <a:rPr lang="en-US" sz="1200" u="none" strike="noStrike" kern="1200" baseline="0" dirty="0" smtClean="0"/>
                        <a:t>Bard HS Queens </a:t>
                      </a:r>
                      <a:endParaRPr lang="en-US" sz="1200" dirty="0"/>
                    </a:p>
                  </a:txBody>
                  <a:tcPr/>
                </a:tc>
                <a:tc>
                  <a:txBody>
                    <a:bodyPr/>
                    <a:lstStyle/>
                    <a:p>
                      <a:r>
                        <a:rPr lang="en-US" sz="1200" dirty="0" smtClean="0"/>
                        <a:t>7</a:t>
                      </a:r>
                      <a:endParaRPr lang="en-US" sz="1200" dirty="0"/>
                    </a:p>
                  </a:txBody>
                  <a:tcPr/>
                </a:tc>
                <a:tc>
                  <a:txBody>
                    <a:bodyPr/>
                    <a:lstStyle/>
                    <a:p>
                      <a:r>
                        <a:rPr lang="en-US" sz="1200" u="none" strike="noStrike" kern="1200" baseline="0" dirty="0" smtClean="0"/>
                        <a:t>Manhattan Hunter Science</a:t>
                      </a:r>
                      <a:endParaRPr lang="en-US" sz="1200" dirty="0"/>
                    </a:p>
                  </a:txBody>
                  <a:tcPr/>
                </a:tc>
                <a:tc>
                  <a:txBody>
                    <a:bodyPr/>
                    <a:lstStyle/>
                    <a:p>
                      <a:r>
                        <a:rPr lang="en-US" sz="1200" dirty="0" smtClean="0"/>
                        <a:t>3</a:t>
                      </a:r>
                      <a:endParaRPr lang="en-US" sz="1200" dirty="0"/>
                    </a:p>
                  </a:txBody>
                  <a:tcPr/>
                </a:tc>
              </a:tr>
              <a:tr h="233738">
                <a:tc>
                  <a:txBody>
                    <a:bodyPr/>
                    <a:lstStyle/>
                    <a:p>
                      <a:r>
                        <a:rPr lang="en-US" sz="1200" u="none" strike="noStrike" kern="1200" baseline="0" dirty="0" smtClean="0"/>
                        <a:t>Beacon HS</a:t>
                      </a:r>
                      <a:endParaRPr lang="en-US" sz="1200" dirty="0"/>
                    </a:p>
                  </a:txBody>
                  <a:tcPr/>
                </a:tc>
                <a:tc>
                  <a:txBody>
                    <a:bodyPr/>
                    <a:lstStyle/>
                    <a:p>
                      <a:r>
                        <a:rPr lang="en-US" sz="1200" dirty="0" smtClean="0"/>
                        <a:t>28</a:t>
                      </a:r>
                      <a:endParaRPr lang="en-US" sz="1200" dirty="0"/>
                    </a:p>
                  </a:txBody>
                  <a:tcPr/>
                </a:tc>
                <a:tc>
                  <a:txBody>
                    <a:bodyPr/>
                    <a:lstStyle/>
                    <a:p>
                      <a:r>
                        <a:rPr lang="en-US" sz="1200" u="none" strike="noStrike" kern="1200" baseline="0" dirty="0" err="1" smtClean="0"/>
                        <a:t>Midwood</a:t>
                      </a:r>
                      <a:r>
                        <a:rPr lang="en-US" sz="1200" u="none" strike="noStrike" kern="1200" baseline="0" dirty="0" smtClean="0"/>
                        <a:t> HS</a:t>
                      </a:r>
                      <a:endParaRPr lang="en-US" sz="1200" dirty="0"/>
                    </a:p>
                  </a:txBody>
                  <a:tcPr/>
                </a:tc>
                <a:tc>
                  <a:txBody>
                    <a:bodyPr/>
                    <a:lstStyle/>
                    <a:p>
                      <a:r>
                        <a:rPr lang="en-US" sz="1200" dirty="0" smtClean="0"/>
                        <a:t>12</a:t>
                      </a:r>
                      <a:endParaRPr lang="en-US" sz="1200" dirty="0"/>
                    </a:p>
                  </a:txBody>
                  <a:tcPr/>
                </a:tc>
              </a:tr>
              <a:tr h="233738">
                <a:tc>
                  <a:txBody>
                    <a:bodyPr/>
                    <a:lstStyle/>
                    <a:p>
                      <a:r>
                        <a:rPr lang="en-US" sz="1200" u="none" strike="noStrike" kern="1200" baseline="0" dirty="0" smtClean="0"/>
                        <a:t>Benjamin Banneker Academy</a:t>
                      </a:r>
                      <a:endParaRPr lang="en-US" sz="1200" dirty="0"/>
                    </a:p>
                  </a:txBody>
                  <a:tcPr/>
                </a:tc>
                <a:tc>
                  <a:txBody>
                    <a:bodyPr/>
                    <a:lstStyle/>
                    <a:p>
                      <a:r>
                        <a:rPr lang="en-US" sz="1200" dirty="0" smtClean="0"/>
                        <a:t>1</a:t>
                      </a:r>
                      <a:endParaRPr lang="en-US" sz="1200" dirty="0"/>
                    </a:p>
                  </a:txBody>
                  <a:tcPr/>
                </a:tc>
                <a:tc>
                  <a:txBody>
                    <a:bodyPr/>
                    <a:lstStyle/>
                    <a:p>
                      <a:r>
                        <a:rPr lang="en-US" sz="1200" u="none" strike="noStrike" kern="1200" baseline="0" dirty="0" smtClean="0"/>
                        <a:t>Millennium Brooklyn</a:t>
                      </a:r>
                      <a:endParaRPr lang="en-US" sz="1200" dirty="0"/>
                    </a:p>
                  </a:txBody>
                  <a:tcPr/>
                </a:tc>
                <a:tc>
                  <a:txBody>
                    <a:bodyPr/>
                    <a:lstStyle/>
                    <a:p>
                      <a:r>
                        <a:rPr lang="en-US" sz="1200" dirty="0" smtClean="0"/>
                        <a:t>22</a:t>
                      </a:r>
                      <a:endParaRPr lang="en-US" sz="1200" dirty="0"/>
                    </a:p>
                  </a:txBody>
                  <a:tcPr/>
                </a:tc>
              </a:tr>
              <a:tr h="233738">
                <a:tc>
                  <a:txBody>
                    <a:bodyPr/>
                    <a:lstStyle/>
                    <a:p>
                      <a:r>
                        <a:rPr lang="en-US" sz="1200" u="none" strike="noStrike" kern="1200" baseline="0" dirty="0" err="1" smtClean="0"/>
                        <a:t>Boerum</a:t>
                      </a:r>
                      <a:r>
                        <a:rPr lang="en-US" sz="1200" u="none" strike="noStrike" kern="1200" baseline="0" dirty="0" smtClean="0"/>
                        <a:t> </a:t>
                      </a:r>
                      <a:r>
                        <a:rPr lang="en-US" sz="1200" u="none" strike="noStrike" kern="1200" baseline="0" dirty="0" smtClean="0"/>
                        <a:t>Hill School for International Studies</a:t>
                      </a:r>
                      <a:endParaRPr lang="en-US" sz="1200" dirty="0"/>
                    </a:p>
                  </a:txBody>
                  <a:tcPr/>
                </a:tc>
                <a:tc>
                  <a:txBody>
                    <a:bodyPr/>
                    <a:lstStyle/>
                    <a:p>
                      <a:r>
                        <a:rPr lang="en-US" sz="1200" dirty="0" smtClean="0"/>
                        <a:t>1</a:t>
                      </a:r>
                      <a:endParaRPr lang="en-US" sz="1200" dirty="0"/>
                    </a:p>
                  </a:txBody>
                  <a:tcPr/>
                </a:tc>
                <a:tc>
                  <a:txBody>
                    <a:bodyPr/>
                    <a:lstStyle/>
                    <a:p>
                      <a:r>
                        <a:rPr lang="en-US" sz="1200" u="none" strike="noStrike" kern="1200" baseline="0" dirty="0" smtClean="0"/>
                        <a:t>Millennium Manhattan</a:t>
                      </a:r>
                      <a:endParaRPr lang="en-US" sz="1200" dirty="0"/>
                    </a:p>
                  </a:txBody>
                  <a:tcPr/>
                </a:tc>
                <a:tc>
                  <a:txBody>
                    <a:bodyPr/>
                    <a:lstStyle/>
                    <a:p>
                      <a:r>
                        <a:rPr lang="en-US" sz="1200" dirty="0" smtClean="0"/>
                        <a:t>1</a:t>
                      </a:r>
                      <a:endParaRPr lang="en-US" sz="1200" dirty="0"/>
                    </a:p>
                  </a:txBody>
                  <a:tcPr/>
                </a:tc>
              </a:tr>
              <a:tr h="233738">
                <a:tc>
                  <a:txBody>
                    <a:bodyPr/>
                    <a:lstStyle/>
                    <a:p>
                      <a:r>
                        <a:rPr lang="en-US" sz="1200" u="none" strike="noStrike" kern="1200" baseline="0" dirty="0" smtClean="0"/>
                        <a:t>Bronx Science</a:t>
                      </a:r>
                      <a:endParaRPr lang="en-US" sz="1200" dirty="0"/>
                    </a:p>
                  </a:txBody>
                  <a:tcPr/>
                </a:tc>
                <a:tc>
                  <a:txBody>
                    <a:bodyPr/>
                    <a:lstStyle/>
                    <a:p>
                      <a:r>
                        <a:rPr lang="en-US" sz="1200" dirty="0" smtClean="0"/>
                        <a:t>1</a:t>
                      </a:r>
                      <a:endParaRPr lang="en-US" sz="1200" dirty="0"/>
                    </a:p>
                  </a:txBody>
                  <a:tcPr/>
                </a:tc>
                <a:tc>
                  <a:txBody>
                    <a:bodyPr/>
                    <a:lstStyle/>
                    <a:p>
                      <a:r>
                        <a:rPr lang="en-US" sz="1200" u="none" strike="noStrike" kern="1200" baseline="0" dirty="0" smtClean="0"/>
                        <a:t>NEST +M</a:t>
                      </a:r>
                      <a:endParaRPr lang="en-US" sz="1200" dirty="0"/>
                    </a:p>
                  </a:txBody>
                  <a:tcPr/>
                </a:tc>
                <a:tc>
                  <a:txBody>
                    <a:bodyPr/>
                    <a:lstStyle/>
                    <a:p>
                      <a:r>
                        <a:rPr lang="en-US" sz="1200" dirty="0" smtClean="0"/>
                        <a:t>3</a:t>
                      </a:r>
                      <a:endParaRPr lang="en-US" sz="1200" dirty="0"/>
                    </a:p>
                  </a:txBody>
                  <a:tcPr/>
                </a:tc>
              </a:tr>
              <a:tr h="233738">
                <a:tc>
                  <a:txBody>
                    <a:bodyPr/>
                    <a:lstStyle/>
                    <a:p>
                      <a:r>
                        <a:rPr lang="en-US" sz="1200" u="none" strike="noStrike" kern="1200" baseline="0" dirty="0" smtClean="0"/>
                        <a:t>Brooklyn College Academy</a:t>
                      </a:r>
                      <a:endParaRPr lang="en-US" sz="1200" dirty="0"/>
                    </a:p>
                  </a:txBody>
                  <a:tcPr/>
                </a:tc>
                <a:tc>
                  <a:txBody>
                    <a:bodyPr/>
                    <a:lstStyle/>
                    <a:p>
                      <a:r>
                        <a:rPr lang="en-US" sz="1200" dirty="0" smtClean="0"/>
                        <a:t>2</a:t>
                      </a:r>
                      <a:endParaRPr lang="en-US" sz="1200" dirty="0"/>
                    </a:p>
                  </a:txBody>
                  <a:tcPr/>
                </a:tc>
                <a:tc>
                  <a:txBody>
                    <a:bodyPr/>
                    <a:lstStyle/>
                    <a:p>
                      <a:r>
                        <a:rPr lang="en-US" sz="1200" u="none" strike="noStrike" kern="1200" baseline="0" dirty="0" smtClean="0"/>
                        <a:t>NYC </a:t>
                      </a:r>
                      <a:r>
                        <a:rPr lang="en-US" sz="1200" u="none" strike="noStrike" kern="1200" baseline="0" dirty="0" err="1" smtClean="0"/>
                        <a:t>iSchool</a:t>
                      </a:r>
                      <a:endParaRPr lang="en-US" sz="1200" dirty="0"/>
                    </a:p>
                  </a:txBody>
                  <a:tcPr/>
                </a:tc>
                <a:tc>
                  <a:txBody>
                    <a:bodyPr/>
                    <a:lstStyle/>
                    <a:p>
                      <a:r>
                        <a:rPr lang="en-US" sz="1200" dirty="0" smtClean="0"/>
                        <a:t>16</a:t>
                      </a:r>
                      <a:endParaRPr lang="en-US" sz="1200" dirty="0"/>
                    </a:p>
                  </a:txBody>
                  <a:tcPr/>
                </a:tc>
              </a:tr>
              <a:tr h="233738">
                <a:tc>
                  <a:txBody>
                    <a:bodyPr/>
                    <a:lstStyle/>
                    <a:p>
                      <a:r>
                        <a:rPr lang="en-US" sz="1200" u="none" strike="noStrike" kern="1200" baseline="0" dirty="0" smtClean="0"/>
                        <a:t>Brooklyn Collaborative Studies</a:t>
                      </a:r>
                      <a:endParaRPr lang="en-US" sz="1200" dirty="0"/>
                    </a:p>
                  </a:txBody>
                  <a:tcPr/>
                </a:tc>
                <a:tc>
                  <a:txBody>
                    <a:bodyPr/>
                    <a:lstStyle/>
                    <a:p>
                      <a:r>
                        <a:rPr lang="en-US" sz="1200" dirty="0" smtClean="0"/>
                        <a:t>1</a:t>
                      </a:r>
                      <a:endParaRPr lang="en-US" sz="1200" dirty="0"/>
                    </a:p>
                  </a:txBody>
                  <a:tcPr/>
                </a:tc>
                <a:tc>
                  <a:txBody>
                    <a:bodyPr/>
                    <a:lstStyle/>
                    <a:p>
                      <a:r>
                        <a:rPr lang="en-US" sz="1200" kern="1200" dirty="0" smtClean="0">
                          <a:effectLst/>
                        </a:rPr>
                        <a:t>Park Slope Collegiate</a:t>
                      </a:r>
                      <a:endParaRPr lang="en-US" sz="1200" dirty="0"/>
                    </a:p>
                  </a:txBody>
                  <a:tcPr/>
                </a:tc>
                <a:tc>
                  <a:txBody>
                    <a:bodyPr/>
                    <a:lstStyle/>
                    <a:p>
                      <a:r>
                        <a:rPr lang="en-US" sz="1200" dirty="0" smtClean="0"/>
                        <a:t>1</a:t>
                      </a:r>
                      <a:endParaRPr lang="en-US" sz="1200" dirty="0"/>
                    </a:p>
                  </a:txBody>
                  <a:tcPr/>
                </a:tc>
              </a:tr>
              <a:tr h="233738">
                <a:tc>
                  <a:txBody>
                    <a:bodyPr/>
                    <a:lstStyle/>
                    <a:p>
                      <a:r>
                        <a:rPr lang="en-US" sz="1200" u="none" strike="noStrike" kern="1200" baseline="0" dirty="0" smtClean="0"/>
                        <a:t>Brooklyn Latin *</a:t>
                      </a:r>
                      <a:endParaRPr lang="en-US" sz="1200" dirty="0"/>
                    </a:p>
                  </a:txBody>
                  <a:tcPr/>
                </a:tc>
                <a:tc>
                  <a:txBody>
                    <a:bodyPr/>
                    <a:lstStyle/>
                    <a:p>
                      <a:r>
                        <a:rPr lang="en-US" sz="1200" dirty="0" smtClean="0"/>
                        <a:t>11</a:t>
                      </a:r>
                      <a:endParaRPr lang="en-US" sz="1200" dirty="0"/>
                    </a:p>
                  </a:txBody>
                  <a:tcPr/>
                </a:tc>
                <a:tc>
                  <a:txBody>
                    <a:bodyPr/>
                    <a:lstStyle/>
                    <a:p>
                      <a:r>
                        <a:rPr lang="en-US" sz="1200" kern="1200" dirty="0" smtClean="0">
                          <a:effectLst/>
                        </a:rPr>
                        <a:t>Professional Performing Arts</a:t>
                      </a:r>
                      <a:endParaRPr lang="en-US" sz="1200" dirty="0"/>
                    </a:p>
                  </a:txBody>
                  <a:tcPr/>
                </a:tc>
                <a:tc>
                  <a:txBody>
                    <a:bodyPr/>
                    <a:lstStyle/>
                    <a:p>
                      <a:r>
                        <a:rPr lang="en-US" sz="1200" dirty="0" smtClean="0"/>
                        <a:t>1</a:t>
                      </a:r>
                      <a:endParaRPr lang="en-US" sz="1200" dirty="0"/>
                    </a:p>
                  </a:txBody>
                  <a:tcPr/>
                </a:tc>
              </a:tr>
              <a:tr h="233738">
                <a:tc>
                  <a:txBody>
                    <a:bodyPr/>
                    <a:lstStyle/>
                    <a:p>
                      <a:r>
                        <a:rPr lang="en-US" sz="1200" u="none" strike="noStrike" kern="1200" baseline="0" dirty="0" smtClean="0"/>
                        <a:t>Brooklyn Tech HS *</a:t>
                      </a:r>
                      <a:endParaRPr lang="en-US" sz="1200" dirty="0"/>
                    </a:p>
                  </a:txBody>
                  <a:tcPr/>
                </a:tc>
                <a:tc>
                  <a:txBody>
                    <a:bodyPr/>
                    <a:lstStyle/>
                    <a:p>
                      <a:r>
                        <a:rPr lang="en-US" sz="1200" dirty="0" smtClean="0"/>
                        <a:t>34</a:t>
                      </a:r>
                      <a:endParaRPr lang="en-US" sz="1200" dirty="0"/>
                    </a:p>
                  </a:txBody>
                  <a:tcPr/>
                </a:tc>
                <a:tc>
                  <a:txBody>
                    <a:bodyPr/>
                    <a:lstStyle/>
                    <a:p>
                      <a:r>
                        <a:rPr lang="en-US" sz="1200" kern="1200" dirty="0" err="1" smtClean="0">
                          <a:effectLst/>
                        </a:rPr>
                        <a:t>Reperatory</a:t>
                      </a:r>
                      <a:r>
                        <a:rPr lang="en-US" sz="1200" kern="1200" dirty="0" smtClean="0">
                          <a:effectLst/>
                        </a:rPr>
                        <a:t> Company High School</a:t>
                      </a:r>
                      <a:endParaRPr lang="en-US" sz="1200" dirty="0"/>
                    </a:p>
                  </a:txBody>
                  <a:tcPr/>
                </a:tc>
                <a:tc>
                  <a:txBody>
                    <a:bodyPr/>
                    <a:lstStyle/>
                    <a:p>
                      <a:r>
                        <a:rPr lang="en-US" sz="1200" dirty="0" smtClean="0"/>
                        <a:t>1</a:t>
                      </a:r>
                      <a:endParaRPr lang="en-US" sz="1200" dirty="0"/>
                    </a:p>
                  </a:txBody>
                  <a:tcPr/>
                </a:tc>
              </a:tr>
              <a:tr h="233738">
                <a:tc>
                  <a:txBody>
                    <a:bodyPr/>
                    <a:lstStyle/>
                    <a:p>
                      <a:r>
                        <a:rPr lang="en-US" sz="1200" u="none" strike="noStrike" kern="1200" baseline="0" dirty="0" smtClean="0"/>
                        <a:t>Edward R. Murrow HS</a:t>
                      </a:r>
                      <a:endParaRPr lang="en-US" sz="1200" dirty="0"/>
                    </a:p>
                  </a:txBody>
                  <a:tcPr/>
                </a:tc>
                <a:tc>
                  <a:txBody>
                    <a:bodyPr/>
                    <a:lstStyle/>
                    <a:p>
                      <a:r>
                        <a:rPr lang="en-US" sz="1200" dirty="0" smtClean="0"/>
                        <a:t>19</a:t>
                      </a:r>
                      <a:endParaRPr lang="en-US" sz="1200" dirty="0"/>
                    </a:p>
                  </a:txBody>
                  <a:tcPr/>
                </a:tc>
                <a:tc>
                  <a:txBody>
                    <a:bodyPr/>
                    <a:lstStyle/>
                    <a:p>
                      <a:r>
                        <a:rPr lang="en-US" sz="1200" kern="1200" dirty="0" smtClean="0">
                          <a:effectLst/>
                        </a:rPr>
                        <a:t>Science, Tech, and Research Early College HS at Erasmus</a:t>
                      </a:r>
                      <a:endParaRPr lang="en-US" sz="1200" dirty="0"/>
                    </a:p>
                  </a:txBody>
                  <a:tcPr/>
                </a:tc>
                <a:tc>
                  <a:txBody>
                    <a:bodyPr/>
                    <a:lstStyle/>
                    <a:p>
                      <a:r>
                        <a:rPr lang="en-US" sz="1200" dirty="0" smtClean="0"/>
                        <a:t>1</a:t>
                      </a:r>
                      <a:endParaRPr lang="en-US" sz="1200" dirty="0"/>
                    </a:p>
                  </a:txBody>
                  <a:tcPr/>
                </a:tc>
              </a:tr>
              <a:tr h="233738">
                <a:tc>
                  <a:txBody>
                    <a:bodyPr/>
                    <a:lstStyle/>
                    <a:p>
                      <a:r>
                        <a:rPr lang="en-US" sz="1200" u="none" strike="noStrike" kern="1200" baseline="0" dirty="0" smtClean="0"/>
                        <a:t>Curtis High School</a:t>
                      </a:r>
                      <a:endParaRPr lang="en-US" sz="1200" dirty="0"/>
                    </a:p>
                  </a:txBody>
                  <a:tcPr/>
                </a:tc>
                <a:tc>
                  <a:txBody>
                    <a:bodyPr/>
                    <a:lstStyle/>
                    <a:p>
                      <a:r>
                        <a:rPr lang="en-US" sz="1200" dirty="0" smtClean="0"/>
                        <a:t>1</a:t>
                      </a:r>
                      <a:endParaRPr lang="en-US" sz="1200" dirty="0"/>
                    </a:p>
                  </a:txBody>
                  <a:tcPr/>
                </a:tc>
                <a:tc>
                  <a:txBody>
                    <a:bodyPr/>
                    <a:lstStyle/>
                    <a:p>
                      <a:r>
                        <a:rPr lang="en-US" sz="1200" kern="1200" dirty="0" smtClean="0">
                          <a:effectLst/>
                        </a:rPr>
                        <a:t>Special Music School</a:t>
                      </a:r>
                      <a:endParaRPr lang="en-US" sz="1200" dirty="0"/>
                    </a:p>
                  </a:txBody>
                  <a:tcPr/>
                </a:tc>
                <a:tc>
                  <a:txBody>
                    <a:bodyPr/>
                    <a:lstStyle/>
                    <a:p>
                      <a:r>
                        <a:rPr lang="en-US" sz="1200" dirty="0" smtClean="0"/>
                        <a:t>1</a:t>
                      </a:r>
                      <a:endParaRPr lang="en-US" sz="1200" dirty="0"/>
                    </a:p>
                  </a:txBody>
                  <a:tcPr/>
                </a:tc>
              </a:tr>
              <a:tr h="233738">
                <a:tc>
                  <a:txBody>
                    <a:bodyPr/>
                    <a:lstStyle/>
                    <a:p>
                      <a:r>
                        <a:rPr lang="en-US" sz="1200" u="none" strike="noStrike" kern="1200" baseline="0" dirty="0" smtClean="0"/>
                        <a:t>Essex Street Academy</a:t>
                      </a:r>
                      <a:endParaRPr lang="en-US" sz="1200" dirty="0"/>
                    </a:p>
                  </a:txBody>
                  <a:tcPr/>
                </a:tc>
                <a:tc>
                  <a:txBody>
                    <a:bodyPr/>
                    <a:lstStyle/>
                    <a:p>
                      <a:r>
                        <a:rPr lang="en-US" sz="1200" dirty="0" smtClean="0"/>
                        <a:t>4</a:t>
                      </a:r>
                      <a:endParaRPr lang="en-US" sz="1200" dirty="0"/>
                    </a:p>
                  </a:txBody>
                  <a:tcPr/>
                </a:tc>
                <a:tc>
                  <a:txBody>
                    <a:bodyPr/>
                    <a:lstStyle/>
                    <a:p>
                      <a:r>
                        <a:rPr lang="en-US" sz="1200" kern="1200" dirty="0" smtClean="0">
                          <a:effectLst/>
                        </a:rPr>
                        <a:t>Stuyvesant HS *</a:t>
                      </a:r>
                      <a:endParaRPr lang="en-US" sz="1200" dirty="0"/>
                    </a:p>
                  </a:txBody>
                  <a:tcPr/>
                </a:tc>
                <a:tc>
                  <a:txBody>
                    <a:bodyPr/>
                    <a:lstStyle/>
                    <a:p>
                      <a:r>
                        <a:rPr lang="en-US" sz="1200" dirty="0" smtClean="0"/>
                        <a:t>3</a:t>
                      </a:r>
                      <a:endParaRPr lang="en-US" sz="1200" dirty="0"/>
                    </a:p>
                  </a:txBody>
                  <a:tcPr/>
                </a:tc>
              </a:tr>
              <a:tr h="233738">
                <a:tc>
                  <a:txBody>
                    <a:bodyPr/>
                    <a:lstStyle/>
                    <a:p>
                      <a:r>
                        <a:rPr lang="en-US" sz="1200" u="none" strike="noStrike" kern="1200" baseline="0" dirty="0" smtClean="0"/>
                        <a:t>Fort Hamilton HS</a:t>
                      </a:r>
                      <a:endParaRPr lang="en-US" sz="1200" dirty="0"/>
                    </a:p>
                  </a:txBody>
                  <a:tcPr/>
                </a:tc>
                <a:tc>
                  <a:txBody>
                    <a:bodyPr/>
                    <a:lstStyle/>
                    <a:p>
                      <a:r>
                        <a:rPr lang="en-US" sz="1200" dirty="0" smtClean="0"/>
                        <a:t>1</a:t>
                      </a:r>
                      <a:endParaRPr lang="en-US" sz="1200" dirty="0"/>
                    </a:p>
                  </a:txBody>
                  <a:tcPr/>
                </a:tc>
                <a:tc>
                  <a:txBody>
                    <a:bodyPr/>
                    <a:lstStyle/>
                    <a:p>
                      <a:r>
                        <a:rPr lang="en-US" sz="1200" kern="1200" dirty="0" smtClean="0">
                          <a:effectLst/>
                        </a:rPr>
                        <a:t>Telecommunication Arts and Technology </a:t>
                      </a:r>
                      <a:endParaRPr lang="en-US" sz="1200" dirty="0"/>
                    </a:p>
                  </a:txBody>
                  <a:tcPr/>
                </a:tc>
                <a:tc>
                  <a:txBody>
                    <a:bodyPr/>
                    <a:lstStyle/>
                    <a:p>
                      <a:r>
                        <a:rPr lang="en-US" sz="1200" dirty="0" smtClean="0"/>
                        <a:t>2</a:t>
                      </a:r>
                      <a:endParaRPr lang="en-US" sz="1200" dirty="0"/>
                    </a:p>
                  </a:txBody>
                  <a:tcPr/>
                </a:tc>
              </a:tr>
              <a:tr h="233738">
                <a:tc>
                  <a:txBody>
                    <a:bodyPr/>
                    <a:lstStyle/>
                    <a:p>
                      <a:r>
                        <a:rPr lang="en-US" sz="1200" u="none" strike="noStrike" kern="1200" baseline="0" dirty="0" smtClean="0"/>
                        <a:t>Frank Sinatra School of the Arts</a:t>
                      </a:r>
                      <a:endParaRPr lang="en-US" sz="1200" dirty="0"/>
                    </a:p>
                  </a:txBody>
                  <a:tcPr/>
                </a:tc>
                <a:tc>
                  <a:txBody>
                    <a:bodyPr/>
                    <a:lstStyle/>
                    <a:p>
                      <a:r>
                        <a:rPr lang="en-US" sz="1200" dirty="0" smtClean="0"/>
                        <a:t>4</a:t>
                      </a:r>
                      <a:endParaRPr lang="en-US" sz="1200" dirty="0"/>
                    </a:p>
                  </a:txBody>
                  <a:tcPr/>
                </a:tc>
                <a:tc>
                  <a:txBody>
                    <a:bodyPr/>
                    <a:lstStyle/>
                    <a:p>
                      <a:r>
                        <a:rPr lang="en-US" sz="1200" kern="1200" dirty="0" smtClean="0">
                          <a:effectLst/>
                        </a:rPr>
                        <a:t>Urban Assembly Harbor School</a:t>
                      </a:r>
                      <a:endParaRPr lang="en-US" sz="1200" dirty="0"/>
                    </a:p>
                  </a:txBody>
                  <a:tcPr/>
                </a:tc>
                <a:tc>
                  <a:txBody>
                    <a:bodyPr/>
                    <a:lstStyle/>
                    <a:p>
                      <a:r>
                        <a:rPr lang="en-US" sz="1200" dirty="0" smtClean="0"/>
                        <a:t>2</a:t>
                      </a:r>
                      <a:endParaRPr lang="en-US" sz="1200" dirty="0"/>
                    </a:p>
                  </a:txBody>
                  <a:tcPr/>
                </a:tc>
              </a:tr>
              <a:tr h="233738">
                <a:tc>
                  <a:txBody>
                    <a:bodyPr/>
                    <a:lstStyle/>
                    <a:p>
                      <a:r>
                        <a:rPr lang="en-US" sz="1200" u="none" strike="noStrike" kern="1200" baseline="0" dirty="0" smtClean="0"/>
                        <a:t>HS for Math, Science, and Engineering *</a:t>
                      </a:r>
                      <a:endParaRPr lang="en-US" sz="1200" dirty="0"/>
                    </a:p>
                  </a:txBody>
                  <a:tcPr/>
                </a:tc>
                <a:tc>
                  <a:txBody>
                    <a:bodyPr/>
                    <a:lstStyle/>
                    <a:p>
                      <a:r>
                        <a:rPr lang="en-US" sz="1200" dirty="0" smtClean="0"/>
                        <a:t>1</a:t>
                      </a:r>
                      <a:endParaRPr lang="en-US" sz="1200" dirty="0"/>
                    </a:p>
                  </a:txBody>
                  <a:tcPr/>
                </a:tc>
                <a:tc>
                  <a:txBody>
                    <a:bodyPr/>
                    <a:lstStyle/>
                    <a:p>
                      <a:r>
                        <a:rPr lang="en-US" sz="1200" kern="1200" dirty="0" smtClean="0">
                          <a:effectLst/>
                        </a:rPr>
                        <a:t>Urban Assembly Law &amp; Justice</a:t>
                      </a:r>
                      <a:endParaRPr lang="en-US" sz="1200" dirty="0"/>
                    </a:p>
                  </a:txBody>
                  <a:tcPr/>
                </a:tc>
                <a:tc>
                  <a:txBody>
                    <a:bodyPr/>
                    <a:lstStyle/>
                    <a:p>
                      <a:r>
                        <a:rPr lang="en-US" sz="1200" dirty="0" smtClean="0"/>
                        <a:t>1</a:t>
                      </a:r>
                      <a:endParaRPr lang="en-US" sz="1200" dirty="0"/>
                    </a:p>
                  </a:txBody>
                  <a:tcPr/>
                </a:tc>
              </a:tr>
              <a:tr h="233738">
                <a:tc>
                  <a:txBody>
                    <a:bodyPr/>
                    <a:lstStyle/>
                    <a:p>
                      <a:r>
                        <a:rPr lang="en-US" sz="1200" u="none" strike="noStrike" kern="1200" baseline="0" dirty="0" smtClean="0"/>
                        <a:t>Health Professions</a:t>
                      </a:r>
                      <a:endParaRPr lang="en-US" sz="1200" dirty="0"/>
                    </a:p>
                  </a:txBody>
                  <a:tcPr/>
                </a:tc>
                <a:tc>
                  <a:txBody>
                    <a:bodyPr/>
                    <a:lstStyle/>
                    <a:p>
                      <a:r>
                        <a:rPr lang="en-US" sz="1200" dirty="0" smtClean="0"/>
                        <a:t>1</a:t>
                      </a:r>
                      <a:endParaRPr lang="en-US" sz="1200" dirty="0"/>
                    </a:p>
                  </a:txBody>
                  <a:tcPr/>
                </a:tc>
                <a:tc>
                  <a:txBody>
                    <a:bodyPr/>
                    <a:lstStyle/>
                    <a:p>
                      <a:r>
                        <a:rPr lang="en-US" sz="1200" kern="1200" dirty="0" smtClean="0">
                          <a:effectLst/>
                        </a:rPr>
                        <a:t>Urban Assembly Maker Academy</a:t>
                      </a:r>
                      <a:endParaRPr lang="en-US" sz="1200" dirty="0"/>
                    </a:p>
                  </a:txBody>
                  <a:tcPr/>
                </a:tc>
                <a:tc>
                  <a:txBody>
                    <a:bodyPr/>
                    <a:lstStyle/>
                    <a:p>
                      <a:r>
                        <a:rPr lang="en-US" sz="1200" dirty="0" smtClean="0"/>
                        <a:t>2</a:t>
                      </a:r>
                      <a:endParaRPr lang="en-US" sz="1200" dirty="0"/>
                    </a:p>
                  </a:txBody>
                  <a:tcPr/>
                </a:tc>
              </a:tr>
              <a:tr h="233738">
                <a:tc>
                  <a:txBody>
                    <a:bodyPr/>
                    <a:lstStyle/>
                    <a:p>
                      <a:r>
                        <a:rPr lang="en-US" sz="1200" u="none" strike="noStrike" kern="1200" baseline="0" dirty="0" smtClean="0"/>
                        <a:t>James Madison HS</a:t>
                      </a:r>
                      <a:endParaRPr lang="en-US" sz="1200" dirty="0"/>
                    </a:p>
                  </a:txBody>
                  <a:tcPr/>
                </a:tc>
                <a:tc>
                  <a:txBody>
                    <a:bodyPr/>
                    <a:lstStyle/>
                    <a:p>
                      <a:r>
                        <a:rPr lang="en-US" sz="1200" dirty="0" smtClean="0"/>
                        <a:t>3</a:t>
                      </a:r>
                      <a:endParaRPr lang="en-US" sz="1200" dirty="0"/>
                    </a:p>
                  </a:txBody>
                  <a:tcPr/>
                </a:tc>
                <a:tc>
                  <a:txBody>
                    <a:bodyPr/>
                    <a:lstStyle/>
                    <a:p>
                      <a:r>
                        <a:rPr lang="en-US" sz="1200" kern="1200" dirty="0" smtClean="0">
                          <a:effectLst/>
                        </a:rPr>
                        <a:t>Williamsburg Architecture </a:t>
                      </a:r>
                      <a:endParaRPr lang="en-US" sz="1200" dirty="0"/>
                    </a:p>
                  </a:txBody>
                  <a:tcPr/>
                </a:tc>
                <a:tc>
                  <a:txBody>
                    <a:bodyPr/>
                    <a:lstStyle/>
                    <a:p>
                      <a:r>
                        <a:rPr lang="en-US" sz="1200" dirty="0" smtClean="0"/>
                        <a:t>1</a:t>
                      </a:r>
                      <a:endParaRPr lang="en-US" sz="1200" dirty="0"/>
                    </a:p>
                  </a:txBody>
                  <a:tcPr/>
                </a:tc>
              </a:tr>
            </a:tbl>
          </a:graphicData>
        </a:graphic>
      </p:graphicFrame>
    </p:spTree>
    <p:extLst>
      <p:ext uri="{BB962C8B-B14F-4D97-AF65-F5344CB8AC3E}">
        <p14:creationId xmlns:p14="http://schemas.microsoft.com/office/powerpoint/2010/main" val="5502389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smtClean="0">
                <a:solidFill>
                  <a:schemeClr val="bg1"/>
                </a:solidFill>
                <a:latin typeface="Gill Sans MT" panose="020B0502020104020203" pitchFamily="34" charset="0"/>
              </a:rPr>
              <a:t>Private School </a:t>
            </a:r>
            <a:r>
              <a:rPr lang="en-US" sz="4000" dirty="0" smtClean="0">
                <a:solidFill>
                  <a:schemeClr val="bg1"/>
                </a:solidFill>
                <a:latin typeface="Gill Sans MT" panose="020B0502020104020203" pitchFamily="34" charset="0"/>
              </a:rPr>
              <a:t>Forms &amp; Report Card </a:t>
            </a:r>
            <a:r>
              <a:rPr lang="en-US" sz="4000" dirty="0" smtClean="0">
                <a:solidFill>
                  <a:schemeClr val="bg1"/>
                </a:solidFill>
                <a:latin typeface="Gill Sans MT" panose="020B0502020104020203" pitchFamily="34" charset="0"/>
              </a:rPr>
              <a:t>Requests</a:t>
            </a:r>
            <a:endParaRPr lang="en-US" sz="4000" dirty="0">
              <a:solidFill>
                <a:schemeClr val="bg1"/>
              </a:solidFill>
              <a:latin typeface="Gill Sans MT" panose="020B0502020104020203" pitchFamily="34" charset="0"/>
            </a:endParaRPr>
          </a:p>
        </p:txBody>
      </p:sp>
      <p:sp>
        <p:nvSpPr>
          <p:cNvPr id="3" name="Rectangle 2"/>
          <p:cNvSpPr/>
          <p:nvPr/>
        </p:nvSpPr>
        <p:spPr>
          <a:xfrm>
            <a:off x="157316" y="1160410"/>
            <a:ext cx="11877367" cy="5786199"/>
          </a:xfrm>
          <a:prstGeom prst="rect">
            <a:avLst/>
          </a:prstGeom>
        </p:spPr>
        <p:txBody>
          <a:bodyPr wrap="square">
            <a:spAutoFit/>
          </a:bodyPr>
          <a:lstStyle/>
          <a:p>
            <a:r>
              <a:rPr lang="en-US" b="1" u="sng" dirty="0" smtClean="0"/>
              <a:t>Private School</a:t>
            </a:r>
          </a:p>
          <a:p>
            <a:r>
              <a:rPr lang="en-US" dirty="0" smtClean="0"/>
              <a:t>Make </a:t>
            </a:r>
            <a:r>
              <a:rPr lang="en-US" dirty="0"/>
              <a:t>sure you complete all the steps in the application process. This should include sending the following</a:t>
            </a:r>
            <a:r>
              <a:rPr lang="en-US" dirty="0" smtClean="0"/>
              <a:t>:</a:t>
            </a:r>
          </a:p>
          <a:p>
            <a:endParaRPr lang="en-US" sz="1600" dirty="0"/>
          </a:p>
          <a:p>
            <a:pPr lvl="0"/>
            <a:r>
              <a:rPr lang="en-US" dirty="0"/>
              <a:t>The school application form, test scores, current school record and teacher recommendation forms. </a:t>
            </a:r>
            <a:endParaRPr lang="en-US" sz="1600" dirty="0"/>
          </a:p>
          <a:p>
            <a:pPr lvl="0"/>
            <a:r>
              <a:rPr lang="en-US" dirty="0"/>
              <a:t>Please note that transcript request forms should be submitted to Star </a:t>
            </a:r>
            <a:r>
              <a:rPr lang="en-US" dirty="0" err="1"/>
              <a:t>Corvinelli</a:t>
            </a:r>
            <a:r>
              <a:rPr lang="en-US" dirty="0"/>
              <a:t> and teacher recommendation forms should be submitted directly to the teachers. </a:t>
            </a:r>
            <a:endParaRPr lang="en-US" sz="1600" dirty="0"/>
          </a:p>
          <a:p>
            <a:pPr lvl="0"/>
            <a:r>
              <a:rPr lang="en-US" dirty="0"/>
              <a:t>For those forms that must be completed by the </a:t>
            </a:r>
            <a:r>
              <a:rPr lang="en-US" dirty="0" smtClean="0"/>
              <a:t>School Counselor</a:t>
            </a:r>
            <a:r>
              <a:rPr lang="en-US" dirty="0"/>
              <a:t>, please adhere to the following guidelines.</a:t>
            </a:r>
            <a:endParaRPr lang="en-US" sz="1600" dirty="0"/>
          </a:p>
          <a:p>
            <a:r>
              <a:rPr lang="en-US" dirty="0"/>
              <a:t> </a:t>
            </a:r>
            <a:endParaRPr lang="en-US" sz="1600" dirty="0"/>
          </a:p>
          <a:p>
            <a:pPr lvl="1"/>
            <a:r>
              <a:rPr lang="en-US" b="1" dirty="0"/>
              <a:t>*Please have students bring forms to me at least 2 weeks prior to the date that they must be received by the high school. </a:t>
            </a:r>
            <a:endParaRPr lang="en-US" sz="1600" dirty="0"/>
          </a:p>
          <a:p>
            <a:r>
              <a:rPr lang="en-US" b="1" dirty="0"/>
              <a:t> </a:t>
            </a:r>
            <a:endParaRPr lang="en-US" sz="1600" dirty="0"/>
          </a:p>
          <a:p>
            <a:pPr lvl="1"/>
            <a:r>
              <a:rPr lang="en-US" b="1" dirty="0"/>
              <a:t>*Each form you submit to me must be attached to a pre-addressed stamped envelope.</a:t>
            </a:r>
            <a:endParaRPr lang="en-US" sz="1600" dirty="0"/>
          </a:p>
          <a:p>
            <a:r>
              <a:rPr lang="en-US" b="1" dirty="0"/>
              <a:t> </a:t>
            </a:r>
            <a:endParaRPr lang="en-US" sz="1600" dirty="0"/>
          </a:p>
          <a:p>
            <a:r>
              <a:rPr lang="en-US" b="1" u="sng" dirty="0"/>
              <a:t>Recommendation Requests</a:t>
            </a:r>
            <a:endParaRPr lang="en-US" sz="1600" dirty="0"/>
          </a:p>
          <a:p>
            <a:pPr lvl="0"/>
            <a:r>
              <a:rPr lang="en-US" dirty="0"/>
              <a:t>Due to the overwhelming requests in previous years for recommendation letters, students may only ask for</a:t>
            </a:r>
            <a:r>
              <a:rPr lang="en-US" b="1" u="sng" dirty="0"/>
              <a:t> </a:t>
            </a:r>
            <a:r>
              <a:rPr lang="en-US" dirty="0"/>
              <a:t>a recommendation if the school requires it (Bard will accept it if the student is granted an interview).</a:t>
            </a:r>
            <a:endParaRPr lang="en-US" sz="1600" dirty="0"/>
          </a:p>
          <a:p>
            <a:pPr lvl="0"/>
            <a:r>
              <a:rPr lang="en-US" dirty="0"/>
              <a:t>Students who are applying to such schools need to bring in the forms specifically designated for those high schools.  </a:t>
            </a:r>
            <a:endParaRPr lang="en-US" sz="1600" dirty="0"/>
          </a:p>
          <a:p>
            <a:pPr lvl="0"/>
            <a:r>
              <a:rPr lang="en-US" dirty="0"/>
              <a:t>Students must also submit a stamped addressed envelope at least two weeks in advance with any recommendation requests</a:t>
            </a:r>
            <a:r>
              <a:rPr lang="en-US" dirty="0" smtClean="0"/>
              <a:t>.</a:t>
            </a:r>
          </a:p>
          <a:p>
            <a:pPr lvl="0"/>
            <a:endParaRPr lang="en-US" sz="1600" dirty="0"/>
          </a:p>
          <a:p>
            <a:pPr lvl="0"/>
            <a:r>
              <a:rPr lang="en-US" sz="1600" b="1" u="sng" dirty="0" smtClean="0"/>
              <a:t>Report Card Requests</a:t>
            </a:r>
          </a:p>
          <a:p>
            <a:pPr lvl="0"/>
            <a:r>
              <a:rPr lang="en-US" sz="1600" dirty="0" smtClean="0"/>
              <a:t>Students can request an additional copy through Miriam Diaz in the main office. </a:t>
            </a:r>
            <a:endParaRPr lang="en-US" sz="1600" dirty="0"/>
          </a:p>
        </p:txBody>
      </p:sp>
    </p:spTree>
    <p:extLst>
      <p:ext uri="{BB962C8B-B14F-4D97-AF65-F5344CB8AC3E}">
        <p14:creationId xmlns:p14="http://schemas.microsoft.com/office/powerpoint/2010/main" val="357596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324060792"/>
              </p:ext>
            </p:extLst>
          </p:nvPr>
        </p:nvGraphicFramePr>
        <p:xfrm>
          <a:off x="0" y="1170608"/>
          <a:ext cx="12192000" cy="4904262"/>
        </p:xfrm>
        <a:graphic>
          <a:graphicData uri="http://schemas.openxmlformats.org/drawingml/2006/table">
            <a:tbl>
              <a:tblPr firstRow="1" bandRow="1">
                <a:tableStyleId>{5C22544A-7EE6-4342-B048-85BDC9FD1C3A}</a:tableStyleId>
              </a:tblPr>
              <a:tblGrid>
                <a:gridCol w="3321587">
                  <a:extLst>
                    <a:ext uri="{9D8B030D-6E8A-4147-A177-3AD203B41FA5}">
                      <a16:colId xmlns:a16="http://schemas.microsoft.com/office/drawing/2014/main" xmlns="" val="20000"/>
                    </a:ext>
                  </a:extLst>
                </a:gridCol>
                <a:gridCol w="8870413">
                  <a:extLst>
                    <a:ext uri="{9D8B030D-6E8A-4147-A177-3AD203B41FA5}">
                      <a16:colId xmlns:a16="http://schemas.microsoft.com/office/drawing/2014/main" xmlns="" val="20001"/>
                    </a:ext>
                  </a:extLst>
                </a:gridCol>
              </a:tblGrid>
              <a:tr h="630206">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latin typeface="Gill Sans MT" panose="020B0502020104020203" pitchFamily="34" charset="0"/>
                          <a:cs typeface="Arial" panose="020B0604020202020204" pitchFamily="34" charset="0"/>
                        </a:rPr>
                        <a:t>There are eight testing SHS — apply by taking the Specialized High Schools Admissions Test (SHSAT).</a:t>
                      </a:r>
                    </a:p>
                  </a:txBody>
                  <a:tcPr anchor="ctr">
                    <a:solidFill>
                      <a:srgbClr val="595959"/>
                    </a:solidFill>
                  </a:tcPr>
                </a:tc>
                <a:tc hMerge="1">
                  <a:txBody>
                    <a:bodyPr/>
                    <a:lstStyle/>
                    <a:p>
                      <a:endParaRPr lang="en-US" dirty="0"/>
                    </a:p>
                  </a:txBody>
                  <a:tcPr>
                    <a:solidFill>
                      <a:schemeClr val="accent1">
                        <a:lumMod val="75000"/>
                      </a:schemeClr>
                    </a:solidFill>
                  </a:tcPr>
                </a:tc>
                <a:extLst>
                  <a:ext uri="{0D108BD9-81ED-4DB2-BD59-A6C34878D82A}">
                    <a16:rowId xmlns:a16="http://schemas.microsoft.com/office/drawing/2014/main" xmlns="" val="10000"/>
                  </a:ext>
                </a:extLst>
              </a:tr>
              <a:tr h="657312">
                <a:tc>
                  <a:txBody>
                    <a:bodyPr/>
                    <a:lstStyle/>
                    <a:p>
                      <a:pPr algn="r"/>
                      <a:r>
                        <a:rPr lang="en-US" b="1" i="0" dirty="0">
                          <a:latin typeface="Gill Sans SemiBold" charset="0"/>
                          <a:ea typeface="Gill Sans SemiBold" charset="0"/>
                          <a:cs typeface="Gill Sans SemiBold" charset="0"/>
                        </a:rPr>
                        <a:t>Bronx</a:t>
                      </a:r>
                    </a:p>
                  </a:txBody>
                  <a:tcPr anchor="ctr">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latin typeface="Gill Sans" charset="0"/>
                          <a:ea typeface="Gill Sans" charset="0"/>
                          <a:cs typeface="Gill Sans" charset="0"/>
                        </a:rPr>
                        <a:t>The Bronx High School of Science</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latin typeface="Gill Sans" charset="0"/>
                          <a:ea typeface="Gill Sans" charset="0"/>
                          <a:cs typeface="Gill Sans" charset="0"/>
                        </a:rPr>
                        <a:t>High School of American Studies at Lehman College</a:t>
                      </a:r>
                    </a:p>
                  </a:txBody>
                  <a:tcPr anchor="ctr">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xmlns="" val="10001"/>
                  </a:ext>
                </a:extLst>
              </a:tr>
              <a:tr h="657312">
                <a:tc>
                  <a:txBody>
                    <a:bodyPr/>
                    <a:lstStyle/>
                    <a:p>
                      <a:pPr algn="r"/>
                      <a:r>
                        <a:rPr lang="en-US" b="1" i="0" dirty="0">
                          <a:latin typeface="Gill Sans SemiBold" charset="0"/>
                          <a:ea typeface="Gill Sans SemiBold" charset="0"/>
                          <a:cs typeface="Gill Sans SemiBold" charset="0"/>
                        </a:rPr>
                        <a:t>Brooklyn</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latin typeface="Gill Sans" charset="0"/>
                          <a:ea typeface="Gill Sans" charset="0"/>
                          <a:cs typeface="Gill Sans" charset="0"/>
                        </a:rPr>
                        <a:t>The Brooklyn Latin School</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latin typeface="Gill Sans" charset="0"/>
                          <a:ea typeface="Gill Sans" charset="0"/>
                          <a:cs typeface="Gill Sans" charset="0"/>
                        </a:rPr>
                        <a:t>Brooklyn Technical High School</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xmlns="" val="10002"/>
                  </a:ext>
                </a:extLst>
              </a:tr>
              <a:tr h="710119">
                <a:tc>
                  <a:txBody>
                    <a:bodyPr/>
                    <a:lstStyle/>
                    <a:p>
                      <a:pPr algn="r"/>
                      <a:r>
                        <a:rPr lang="en-US" b="1" i="0" dirty="0">
                          <a:latin typeface="Gill Sans SemiBold" charset="0"/>
                          <a:ea typeface="Gill Sans SemiBold" charset="0"/>
                          <a:cs typeface="Gill Sans SemiBold" charset="0"/>
                        </a:rPr>
                        <a:t>Manhattan</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latin typeface="Gill Sans" charset="0"/>
                          <a:ea typeface="Gill Sans" charset="0"/>
                          <a:cs typeface="Gill Sans" charset="0"/>
                        </a:rPr>
                        <a:t>Stuyvesant High School</a:t>
                      </a:r>
                    </a:p>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latin typeface="Gill Sans" charset="0"/>
                          <a:ea typeface="Gill Sans" charset="0"/>
                          <a:cs typeface="Gill Sans" charset="0"/>
                        </a:rPr>
                        <a:t>High School for Mathematics, Science and Engineering at the City College of NY</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xmlns="" val="10003"/>
                  </a:ext>
                </a:extLst>
              </a:tr>
              <a:tr h="375607">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i="0" dirty="0">
                          <a:latin typeface="Gill Sans SemiBold" charset="0"/>
                          <a:ea typeface="Gill Sans SemiBold" charset="0"/>
                          <a:cs typeface="Gill Sans SemiBold" charset="0"/>
                        </a:rPr>
                        <a:t>Queens</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latin typeface="Gill Sans" charset="0"/>
                          <a:ea typeface="Gill Sans" charset="0"/>
                          <a:cs typeface="Gill Sans" charset="0"/>
                        </a:rPr>
                        <a:t>Queens High School for the Sciences at York College</a:t>
                      </a:r>
                    </a:p>
                  </a:txBody>
                  <a:tcPr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xmlns="" val="10004"/>
                  </a:ext>
                </a:extLst>
              </a:tr>
              <a:tr h="4594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i="0" dirty="0">
                          <a:latin typeface="Gill Sans SemiBold" charset="0"/>
                          <a:ea typeface="Gill Sans SemiBold" charset="0"/>
                          <a:cs typeface="Gill Sans SemiBold" charset="0"/>
                        </a:rPr>
                        <a:t>Staten Island</a:t>
                      </a:r>
                    </a:p>
                  </a:txBody>
                  <a:tcPr anchor="ctr">
                    <a:lnT w="12700" cap="flat" cmpd="sng" algn="ctr">
                      <a:solidFill>
                        <a:schemeClr val="tx1"/>
                      </a:solidFill>
                      <a:prstDash val="sys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latin typeface="Gill Sans" charset="0"/>
                          <a:ea typeface="Gill Sans" charset="0"/>
                          <a:cs typeface="Gill Sans" charset="0"/>
                        </a:rPr>
                        <a:t>Staten Island Technical High School</a:t>
                      </a:r>
                    </a:p>
                  </a:txBody>
                  <a:tcPr anchor="ctr">
                    <a:lnT w="12700" cap="flat" cmpd="sng" algn="ctr">
                      <a:solidFill>
                        <a:schemeClr val="tx1"/>
                      </a:solidFill>
                      <a:prstDash val="sys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chemeClr val="bg1"/>
                    </a:solidFill>
                  </a:tcPr>
                </a:tc>
                <a:extLst>
                  <a:ext uri="{0D108BD9-81ED-4DB2-BD59-A6C34878D82A}">
                    <a16:rowId xmlns:a16="http://schemas.microsoft.com/office/drawing/2014/main" xmlns="" val="10005"/>
                  </a:ext>
                </a:extLst>
              </a:tr>
              <a:tr h="774224">
                <a:tc gridSpan="2">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bg1"/>
                          </a:solidFill>
                          <a:latin typeface="Gill Sans MT" panose="020B0502020104020203" pitchFamily="34" charset="0"/>
                          <a:cs typeface="Arial" panose="020B0604020202020204" pitchFamily="34" charset="0"/>
                        </a:rPr>
                        <a:t>There is</a:t>
                      </a:r>
                      <a:r>
                        <a:rPr lang="en-US" sz="1800" b="1" baseline="0" dirty="0">
                          <a:solidFill>
                            <a:schemeClr val="bg1"/>
                          </a:solidFill>
                          <a:latin typeface="Gill Sans MT" panose="020B0502020104020203" pitchFamily="34" charset="0"/>
                          <a:cs typeface="Arial" panose="020B0604020202020204" pitchFamily="34" charset="0"/>
                        </a:rPr>
                        <a:t> one audition SHS </a:t>
                      </a:r>
                      <a:r>
                        <a:rPr lang="en-US" sz="1800" b="1" dirty="0">
                          <a:solidFill>
                            <a:schemeClr val="bg1"/>
                          </a:solidFill>
                          <a:latin typeface="Gill Sans MT" panose="020B0502020104020203" pitchFamily="34" charset="0"/>
                          <a:cs typeface="Arial" panose="020B0604020202020204" pitchFamily="34" charset="0"/>
                        </a:rPr>
                        <a:t>— apply to</a:t>
                      </a:r>
                      <a:r>
                        <a:rPr lang="en-US" sz="1800" b="1" baseline="0" dirty="0">
                          <a:solidFill>
                            <a:schemeClr val="bg1"/>
                          </a:solidFill>
                          <a:latin typeface="Gill Sans MT" panose="020B0502020104020203" pitchFamily="34" charset="0"/>
                          <a:cs typeface="Arial" panose="020B0604020202020204" pitchFamily="34" charset="0"/>
                        </a:rPr>
                        <a:t> dance, instrumental music, fine arts, drama, technical theater,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b="1" baseline="0" dirty="0">
                          <a:solidFill>
                            <a:schemeClr val="bg1"/>
                          </a:solidFill>
                          <a:latin typeface="Gill Sans MT" panose="020B0502020104020203" pitchFamily="34" charset="0"/>
                          <a:cs typeface="Arial" panose="020B0604020202020204" pitchFamily="34" charset="0"/>
                        </a:rPr>
                        <a:t>or vocal music by auditioning or submitting a portfolio. </a:t>
                      </a:r>
                      <a:r>
                        <a:rPr lang="en-US" sz="1800" dirty="0"/>
                        <a:t> </a:t>
                      </a:r>
                    </a:p>
                  </a:txBody>
                  <a:tcPr anchor="ctr">
                    <a:lnT w="3175" cap="flat" cmpd="sng" algn="ctr">
                      <a:solidFill>
                        <a:schemeClr val="tx1">
                          <a:lumMod val="65000"/>
                          <a:lumOff val="35000"/>
                        </a:schemeClr>
                      </a:solidFill>
                      <a:prstDash val="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rgbClr val="595959"/>
                    </a:solidFill>
                  </a:tcPr>
                </a:tc>
                <a:tc hMerge="1">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endParaRPr lang="en-US" sz="1800" dirty="0">
                        <a:latin typeface="Gill Sans MT" panose="020B0502020104020203" pitchFamily="34" charset="0"/>
                        <a:cs typeface="Arial" panose="020B0604020202020204" pitchFamily="34" charset="0"/>
                      </a:endParaRPr>
                    </a:p>
                  </a:txBody>
                  <a:tcPr anchor="ctr">
                    <a:lnT w="3175" cap="flat" cmpd="sng" algn="ctr">
                      <a:solidFill>
                        <a:schemeClr val="tx1">
                          <a:lumMod val="65000"/>
                          <a:lumOff val="35000"/>
                        </a:schemeClr>
                      </a:solidFill>
                      <a:prstDash val="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solidFill>
                      <a:schemeClr val="bg1"/>
                    </a:solidFill>
                  </a:tcPr>
                </a:tc>
                <a:extLst>
                  <a:ext uri="{0D108BD9-81ED-4DB2-BD59-A6C34878D82A}">
                    <a16:rowId xmlns:a16="http://schemas.microsoft.com/office/drawing/2014/main" xmlns="" val="10006"/>
                  </a:ext>
                </a:extLst>
              </a:tr>
              <a:tr h="45940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1" i="0" dirty="0">
                          <a:latin typeface="Gill Sans SemiBold" charset="0"/>
                          <a:ea typeface="Gill Sans SemiBold" charset="0"/>
                          <a:cs typeface="Gill Sans SemiBold" charset="0"/>
                        </a:rPr>
                        <a:t>Manhattan</a:t>
                      </a:r>
                    </a:p>
                  </a:txBody>
                  <a:tcPr anchor="ctr">
                    <a:lnT w="3175" cap="flat" cmpd="sng" algn="ctr">
                      <a:solidFill>
                        <a:schemeClr val="tx1">
                          <a:lumMod val="65000"/>
                          <a:lumOff val="35000"/>
                        </a:schemeClr>
                      </a:solidFill>
                      <a:prstDash val="dot"/>
                      <a:round/>
                      <a:headEnd type="none" w="med" len="med"/>
                      <a:tailEnd type="none" w="med" len="med"/>
                    </a:lnT>
                    <a:lnB w="3175" cap="flat" cmpd="sng" algn="ctr">
                      <a:solidFill>
                        <a:schemeClr val="tx1">
                          <a:lumMod val="65000"/>
                          <a:lumOff val="35000"/>
                        </a:schemeClr>
                      </a:solidFill>
                      <a:prstDash val="dot"/>
                      <a:round/>
                      <a:headEnd type="none" w="med" len="med"/>
                      <a:tailEnd type="none" w="med" len="med"/>
                    </a:lnB>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charset="2"/>
                        <a:buChar char="§"/>
                        <a:tabLst/>
                        <a:defRPr/>
                      </a:pPr>
                      <a:r>
                        <a:rPr lang="en-US" sz="1800" dirty="0">
                          <a:latin typeface="Gill Sans" charset="0"/>
                          <a:ea typeface="Gill Sans" charset="0"/>
                          <a:cs typeface="Gill Sans" charset="0"/>
                        </a:rPr>
                        <a:t>Fiorello H. LaGuardia High School of Music &amp;</a:t>
                      </a:r>
                      <a:r>
                        <a:rPr lang="en-US" sz="1800" baseline="0" dirty="0">
                          <a:latin typeface="Gill Sans" charset="0"/>
                          <a:ea typeface="Gill Sans" charset="0"/>
                          <a:cs typeface="Gill Sans" charset="0"/>
                        </a:rPr>
                        <a:t> Art and Performing Arts (LaGuardia High School)</a:t>
                      </a:r>
                      <a:endParaRPr lang="en-US" sz="1800" dirty="0">
                        <a:latin typeface="Gill Sans" charset="0"/>
                        <a:ea typeface="Gill Sans" charset="0"/>
                        <a:cs typeface="Gill Sans" charset="0"/>
                      </a:endParaRPr>
                    </a:p>
                  </a:txBody>
                  <a:tcPr anchor="ctr">
                    <a:noFill/>
                  </a:tcPr>
                </a:tc>
                <a:extLst>
                  <a:ext uri="{0D108BD9-81ED-4DB2-BD59-A6C34878D82A}">
                    <a16:rowId xmlns:a16="http://schemas.microsoft.com/office/drawing/2014/main" xmlns="" val="10007"/>
                  </a:ext>
                </a:extLst>
              </a:tr>
            </a:tbl>
          </a:graphicData>
        </a:graphic>
      </p:graphicFrame>
      <p:sp>
        <p:nvSpPr>
          <p:cNvPr id="4" name="Rectangle 3"/>
          <p:cNvSpPr/>
          <p:nvPr/>
        </p:nvSpPr>
        <p:spPr>
          <a:xfrm>
            <a:off x="0" y="-1"/>
            <a:ext cx="12192000" cy="103064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What are the Specialized High Schools (SHS)?</a:t>
            </a:r>
          </a:p>
        </p:txBody>
      </p:sp>
    </p:spTree>
    <p:extLst>
      <p:ext uri="{BB962C8B-B14F-4D97-AF65-F5344CB8AC3E}">
        <p14:creationId xmlns:p14="http://schemas.microsoft.com/office/powerpoint/2010/main" val="854828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572096" y="1802584"/>
            <a:ext cx="28993" cy="3043534"/>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What happens after I take the SHSAT or audition?</a:t>
            </a:r>
          </a:p>
        </p:txBody>
      </p:sp>
      <p:sp>
        <p:nvSpPr>
          <p:cNvPr id="9" name="Title 1"/>
          <p:cNvSpPr txBox="1">
            <a:spLocks/>
          </p:cNvSpPr>
          <p:nvPr/>
        </p:nvSpPr>
        <p:spPr>
          <a:xfrm>
            <a:off x="356839" y="1639229"/>
            <a:ext cx="11709038" cy="4362114"/>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3"/>
              </a:buBlip>
            </a:pPr>
            <a:r>
              <a:rPr lang="en-US" sz="2400" dirty="0">
                <a:latin typeface="Gill Sans MT" panose="020B0502020104020203" pitchFamily="34" charset="0"/>
                <a:cs typeface="Arial" panose="020B0604020202020204" pitchFamily="34" charset="0"/>
              </a:rPr>
              <a:t>Taking the SHSAT or auditioning for LaGuardia High School means you have applied to these Specialized High Schools.</a:t>
            </a:r>
          </a:p>
          <a:p>
            <a:pPr marL="571500" indent="-571500" algn="l">
              <a:lnSpc>
                <a:spcPct val="100000"/>
              </a:lnSpc>
              <a:spcAft>
                <a:spcPts val="600"/>
              </a:spcAft>
              <a:buClr>
                <a:schemeClr val="tx1">
                  <a:lumMod val="65000"/>
                  <a:lumOff val="35000"/>
                </a:schemeClr>
              </a:buClr>
              <a:buSzPct val="140000"/>
              <a:buBlip>
                <a:blip r:embed="rId3"/>
              </a:buBlip>
            </a:pPr>
            <a:r>
              <a:rPr lang="en-US" sz="2400" dirty="0">
                <a:latin typeface="Gill Sans MT" panose="020B0502020104020203" pitchFamily="34" charset="0"/>
                <a:cs typeface="Arial" panose="020B0604020202020204" pitchFamily="34" charset="0"/>
              </a:rPr>
              <a:t>SHSAT answer sheets (not test booklets) are scored. Students’ test scores are placed in order from the highest score to the lowest score. Offers are made based on:</a:t>
            </a:r>
          </a:p>
          <a:p>
            <a:pPr marL="1027113" indent="-452438" algn="l">
              <a:lnSpc>
                <a:spcPct val="100000"/>
              </a:lnSpc>
              <a:spcAft>
                <a:spcPts val="600"/>
              </a:spcAft>
              <a:buClr>
                <a:schemeClr val="tx1">
                  <a:lumMod val="65000"/>
                  <a:lumOff val="35000"/>
                </a:schemeClr>
              </a:buClr>
              <a:buFont typeface="Wingdings" panose="05000000000000000000" pitchFamily="2" charset="2"/>
              <a:buChar char="§"/>
            </a:pPr>
            <a:r>
              <a:rPr lang="en-US" sz="2400" dirty="0">
                <a:latin typeface="Gill Sans MT" panose="020B0502020104020203" pitchFamily="34" charset="0"/>
                <a:cs typeface="Arial" panose="020B0604020202020204" pitchFamily="34" charset="0"/>
              </a:rPr>
              <a:t>Student’s SHSAT score</a:t>
            </a:r>
          </a:p>
          <a:p>
            <a:pPr marL="1027113" indent="-452438" algn="l">
              <a:lnSpc>
                <a:spcPct val="100000"/>
              </a:lnSpc>
              <a:spcAft>
                <a:spcPts val="600"/>
              </a:spcAft>
              <a:buClr>
                <a:schemeClr val="tx1">
                  <a:lumMod val="65000"/>
                  <a:lumOff val="35000"/>
                </a:schemeClr>
              </a:buClr>
              <a:buFont typeface="Wingdings" panose="05000000000000000000" pitchFamily="2" charset="2"/>
              <a:buChar char="§"/>
            </a:pPr>
            <a:r>
              <a:rPr lang="en-US" sz="2400" dirty="0">
                <a:latin typeface="Gill Sans MT" panose="020B0502020104020203" pitchFamily="34" charset="0"/>
                <a:cs typeface="Arial" panose="020B0604020202020204" pitchFamily="34" charset="0"/>
              </a:rPr>
              <a:t>Student’s priority order of schools as listed on the answer sheet</a:t>
            </a:r>
          </a:p>
          <a:p>
            <a:pPr marL="1027113" indent="-452438" algn="l">
              <a:lnSpc>
                <a:spcPct val="100000"/>
              </a:lnSpc>
              <a:spcAft>
                <a:spcPts val="600"/>
              </a:spcAft>
              <a:buClr>
                <a:schemeClr val="tx1">
                  <a:lumMod val="65000"/>
                  <a:lumOff val="35000"/>
                </a:schemeClr>
              </a:buClr>
              <a:buFont typeface="Wingdings" panose="05000000000000000000" pitchFamily="2" charset="2"/>
              <a:buChar char="§"/>
            </a:pPr>
            <a:r>
              <a:rPr lang="en-US" sz="2400" dirty="0">
                <a:latin typeface="Gill Sans MT" panose="020B0502020104020203" pitchFamily="34" charset="0"/>
                <a:cs typeface="Arial" panose="020B0604020202020204" pitchFamily="34" charset="0"/>
              </a:rPr>
              <a:t>Seat availability</a:t>
            </a:r>
          </a:p>
          <a:p>
            <a:pPr marL="571500" indent="-571500" algn="l">
              <a:lnSpc>
                <a:spcPct val="100000"/>
              </a:lnSpc>
              <a:spcAft>
                <a:spcPts val="600"/>
              </a:spcAft>
              <a:buClr>
                <a:schemeClr val="tx1">
                  <a:lumMod val="65000"/>
                  <a:lumOff val="35000"/>
                </a:schemeClr>
              </a:buClr>
              <a:buSzPct val="140000"/>
              <a:buBlip>
                <a:blip r:embed="rId3"/>
              </a:buBlip>
            </a:pPr>
            <a:r>
              <a:rPr lang="en-US" sz="2400" dirty="0">
                <a:latin typeface="Gill Sans MT" panose="020B0502020104020203" pitchFamily="34" charset="0"/>
                <a:cs typeface="Arial" panose="020B0604020202020204" pitchFamily="34" charset="0"/>
              </a:rPr>
              <a:t>Testing Specialized High Schools DO NOT review students’ state test scores, grades, or attendance.</a:t>
            </a:r>
          </a:p>
        </p:txBody>
      </p:sp>
    </p:spTree>
    <p:extLst>
      <p:ext uri="{BB962C8B-B14F-4D97-AF65-F5344CB8AC3E}">
        <p14:creationId xmlns:p14="http://schemas.microsoft.com/office/powerpoint/2010/main" val="3240127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a:off x="6149027" y="3420880"/>
            <a:ext cx="1654416" cy="26738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24853" y="2993853"/>
            <a:ext cx="1628183" cy="1"/>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2641" y="1874034"/>
            <a:ext cx="4097416" cy="4983965"/>
          </a:xfrm>
          <a:prstGeom prst="rect">
            <a:avLst/>
          </a:prstGeom>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288167" y="121386"/>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Explore Schools and Programs</a:t>
            </a:r>
          </a:p>
        </p:txBody>
      </p:sp>
      <p:sp>
        <p:nvSpPr>
          <p:cNvPr id="16" name="Rectangle 15"/>
          <p:cNvSpPr/>
          <p:nvPr/>
        </p:nvSpPr>
        <p:spPr>
          <a:xfrm>
            <a:off x="1655182" y="3697140"/>
            <a:ext cx="1871025" cy="553998"/>
          </a:xfrm>
          <a:prstGeom prst="rect">
            <a:avLst/>
          </a:prstGeom>
        </p:spPr>
        <p:txBody>
          <a:bodyPr wrap="none">
            <a:spAutoFit/>
          </a:bodyPr>
          <a:lstStyle/>
          <a:p>
            <a:r>
              <a:rPr lang="en-US" altLang="en-US" sz="3000" b="1" dirty="0">
                <a:solidFill>
                  <a:schemeClr val="tx1">
                    <a:lumMod val="75000"/>
                    <a:lumOff val="25000"/>
                  </a:schemeClr>
                </a:solidFill>
                <a:latin typeface="Gill Sans MT" panose="020B0502020104020203" pitchFamily="34" charset="0"/>
                <a:cs typeface="Arial" pitchFamily="34" charset="0"/>
              </a:rPr>
              <a:t>Activities</a:t>
            </a:r>
            <a:endParaRPr lang="en-US" sz="3000" dirty="0">
              <a:solidFill>
                <a:schemeClr val="tx1">
                  <a:lumMod val="75000"/>
                  <a:lumOff val="25000"/>
                </a:schemeClr>
              </a:solidFill>
              <a:latin typeface="Gill Sans MT" panose="020B0502020104020203" pitchFamily="34" charset="0"/>
            </a:endParaRPr>
          </a:p>
        </p:txBody>
      </p:sp>
      <p:sp>
        <p:nvSpPr>
          <p:cNvPr id="17" name="Title 1"/>
          <p:cNvSpPr txBox="1">
            <a:spLocks/>
          </p:cNvSpPr>
          <p:nvPr/>
        </p:nvSpPr>
        <p:spPr>
          <a:xfrm>
            <a:off x="7520182" y="3503130"/>
            <a:ext cx="2379237" cy="4564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solidFill>
                  <a:schemeClr val="tx1">
                    <a:lumMod val="75000"/>
                    <a:lumOff val="25000"/>
                  </a:schemeClr>
                </a:solidFill>
                <a:latin typeface="Gill Sans MT" panose="020B0502020104020203" pitchFamily="34" charset="0"/>
                <a:cs typeface="Arial" pitchFamily="34" charset="0"/>
              </a:rPr>
              <a:t>Size and </a:t>
            </a:r>
            <a:br>
              <a:rPr lang="en-US" sz="3000" b="1" dirty="0">
                <a:solidFill>
                  <a:schemeClr val="tx1">
                    <a:lumMod val="75000"/>
                    <a:lumOff val="25000"/>
                  </a:schemeClr>
                </a:solidFill>
                <a:latin typeface="Gill Sans MT" panose="020B0502020104020203" pitchFamily="34" charset="0"/>
                <a:cs typeface="Arial" pitchFamily="34" charset="0"/>
              </a:rPr>
            </a:br>
            <a:r>
              <a:rPr lang="en-US" sz="3000" b="1" dirty="0">
                <a:solidFill>
                  <a:schemeClr val="tx1">
                    <a:lumMod val="75000"/>
                    <a:lumOff val="25000"/>
                  </a:schemeClr>
                </a:solidFill>
                <a:latin typeface="Gill Sans MT" panose="020B0502020104020203" pitchFamily="34" charset="0"/>
                <a:cs typeface="Arial" pitchFamily="34" charset="0"/>
              </a:rPr>
              <a:t>Accessibility</a:t>
            </a:r>
          </a:p>
        </p:txBody>
      </p:sp>
      <p:sp>
        <p:nvSpPr>
          <p:cNvPr id="18" name="Title 1"/>
          <p:cNvSpPr txBox="1">
            <a:spLocks/>
          </p:cNvSpPr>
          <p:nvPr/>
        </p:nvSpPr>
        <p:spPr>
          <a:xfrm>
            <a:off x="1543968" y="2993854"/>
            <a:ext cx="2218561" cy="3706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000" b="1" dirty="0">
                <a:solidFill>
                  <a:schemeClr val="tx1">
                    <a:lumMod val="75000"/>
                    <a:lumOff val="25000"/>
                  </a:schemeClr>
                </a:solidFill>
                <a:latin typeface="Gill Sans MT" panose="020B0502020104020203" pitchFamily="34" charset="0"/>
                <a:cs typeface="Arial" pitchFamily="34" charset="0"/>
              </a:rPr>
              <a:t>Academics</a:t>
            </a:r>
            <a:endParaRPr lang="en-US" sz="3000" b="1" dirty="0">
              <a:solidFill>
                <a:schemeClr val="tx1">
                  <a:lumMod val="75000"/>
                  <a:lumOff val="25000"/>
                </a:schemeClr>
              </a:solidFill>
              <a:latin typeface="Gill Sans MT" panose="020B0502020104020203" pitchFamily="34" charset="0"/>
              <a:cs typeface="Arial" pitchFamily="34" charset="0"/>
            </a:endParaRPr>
          </a:p>
        </p:txBody>
      </p:sp>
      <p:sp>
        <p:nvSpPr>
          <p:cNvPr id="21" name="Title 1"/>
          <p:cNvSpPr txBox="1">
            <a:spLocks/>
          </p:cNvSpPr>
          <p:nvPr/>
        </p:nvSpPr>
        <p:spPr>
          <a:xfrm>
            <a:off x="8053036" y="2609830"/>
            <a:ext cx="1808498" cy="694509"/>
          </a:xfrm>
          <a:prstGeom prst="rect">
            <a:avLst/>
          </a:prstGeom>
        </p:spPr>
        <p:txBody>
          <a:bodyPr vert="horz" lIns="91440" tIns="45720" rIns="91440" bIns="45720" rtlCol="0" anchor="ctr">
            <a:noAutofit/>
          </a:bodyPr>
          <a:lstStyle>
            <a:defPPr>
              <a:defRPr lang="en-US"/>
            </a:defPPr>
            <a:lvl1pPr>
              <a:spcBef>
                <a:spcPct val="0"/>
              </a:spcBef>
              <a:buNone/>
              <a:defRPr sz="3000" b="1" cap="all">
                <a:solidFill>
                  <a:srgbClr val="302169"/>
                </a:solidFill>
                <a:latin typeface="Franklin Gothic Demi" panose="020B0703020102020204" pitchFamily="34" charset="0"/>
                <a:ea typeface="+mj-ea"/>
                <a:cs typeface="Arial" pitchFamily="34" charset="0"/>
              </a:defRPr>
            </a:lvl1pPr>
          </a:lstStyle>
          <a:p>
            <a:r>
              <a:rPr lang="en-US" altLang="en-US" cap="none" dirty="0">
                <a:solidFill>
                  <a:schemeClr val="tx1">
                    <a:lumMod val="75000"/>
                    <a:lumOff val="25000"/>
                  </a:schemeClr>
                </a:solidFill>
                <a:latin typeface="Gill Sans MT" panose="020B0502020104020203" pitchFamily="34" charset="0"/>
              </a:rPr>
              <a:t>Location</a:t>
            </a:r>
            <a:endParaRPr lang="en-US" cap="none" dirty="0">
              <a:solidFill>
                <a:schemeClr val="tx1">
                  <a:lumMod val="75000"/>
                  <a:lumOff val="25000"/>
                </a:schemeClr>
              </a:solidFill>
              <a:latin typeface="Gill Sans MT" panose="020B0502020104020203" pitchFamily="34" charset="0"/>
            </a:endParaRPr>
          </a:p>
        </p:txBody>
      </p:sp>
      <p:sp>
        <p:nvSpPr>
          <p:cNvPr id="23" name="Title 1"/>
          <p:cNvSpPr txBox="1">
            <a:spLocks/>
          </p:cNvSpPr>
          <p:nvPr/>
        </p:nvSpPr>
        <p:spPr>
          <a:xfrm>
            <a:off x="7122520" y="4248740"/>
            <a:ext cx="2739014" cy="12121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000" b="1" dirty="0">
                <a:solidFill>
                  <a:schemeClr val="tx1">
                    <a:lumMod val="75000"/>
                    <a:lumOff val="25000"/>
                  </a:schemeClr>
                </a:solidFill>
                <a:latin typeface="Gill Sans MT" panose="020B0502020104020203" pitchFamily="34" charset="0"/>
                <a:cs typeface="Arial" pitchFamily="34" charset="0"/>
              </a:rPr>
              <a:t>School </a:t>
            </a:r>
          </a:p>
          <a:p>
            <a:r>
              <a:rPr lang="en-US" altLang="en-US" sz="3000" b="1" dirty="0">
                <a:solidFill>
                  <a:schemeClr val="tx1">
                    <a:lumMod val="75000"/>
                    <a:lumOff val="25000"/>
                  </a:schemeClr>
                </a:solidFill>
                <a:latin typeface="Gill Sans MT" panose="020B0502020104020203" pitchFamily="34" charset="0"/>
                <a:cs typeface="Arial" pitchFamily="34" charset="0"/>
              </a:rPr>
              <a:t>Performance</a:t>
            </a:r>
            <a:endParaRPr lang="en-US" sz="3000" b="1" dirty="0">
              <a:solidFill>
                <a:schemeClr val="tx1">
                  <a:lumMod val="75000"/>
                  <a:lumOff val="25000"/>
                </a:schemeClr>
              </a:solidFill>
              <a:latin typeface="Gill Sans MT" panose="020B0502020104020203" pitchFamily="34" charset="0"/>
              <a:cs typeface="Arial" pitchFamily="34" charset="0"/>
            </a:endParaRPr>
          </a:p>
        </p:txBody>
      </p:sp>
      <p:sp>
        <p:nvSpPr>
          <p:cNvPr id="25" name="Title 1"/>
          <p:cNvSpPr txBox="1">
            <a:spLocks/>
          </p:cNvSpPr>
          <p:nvPr/>
        </p:nvSpPr>
        <p:spPr>
          <a:xfrm>
            <a:off x="1718274" y="4916487"/>
            <a:ext cx="1831906" cy="15395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000" b="1" dirty="0">
                <a:solidFill>
                  <a:schemeClr val="tx1">
                    <a:lumMod val="75000"/>
                    <a:lumOff val="25000"/>
                  </a:schemeClr>
                </a:solidFill>
                <a:latin typeface="Gill Sans MT" panose="020B0502020104020203" pitchFamily="34" charset="0"/>
                <a:cs typeface="Arial" pitchFamily="34" charset="0"/>
              </a:rPr>
              <a:t>Program Interest</a:t>
            </a:r>
          </a:p>
          <a:p>
            <a:r>
              <a:rPr lang="en-US" altLang="en-US" sz="3000" b="1" dirty="0">
                <a:solidFill>
                  <a:schemeClr val="tx1">
                    <a:lumMod val="75000"/>
                    <a:lumOff val="25000"/>
                  </a:schemeClr>
                </a:solidFill>
                <a:latin typeface="Gill Sans MT" panose="020B0502020104020203" pitchFamily="34" charset="0"/>
                <a:cs typeface="Arial" pitchFamily="34" charset="0"/>
              </a:rPr>
              <a:t> Area</a:t>
            </a:r>
            <a:endParaRPr lang="en-US" sz="3000" b="1" dirty="0">
              <a:solidFill>
                <a:schemeClr val="tx1">
                  <a:lumMod val="75000"/>
                  <a:lumOff val="25000"/>
                </a:schemeClr>
              </a:solidFill>
              <a:latin typeface="Gill Sans MT" panose="020B0502020104020203" pitchFamily="34" charset="0"/>
              <a:cs typeface="Arial" pitchFamily="34" charset="0"/>
            </a:endParaRPr>
          </a:p>
        </p:txBody>
      </p:sp>
      <p:cxnSp>
        <p:nvCxnSpPr>
          <p:cNvPr id="28" name="Straight Connector 27"/>
          <p:cNvCxnSpPr/>
          <p:nvPr/>
        </p:nvCxnSpPr>
        <p:spPr>
          <a:xfrm flipV="1">
            <a:off x="3679255" y="3120970"/>
            <a:ext cx="346253" cy="87333"/>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25508" y="2756065"/>
            <a:ext cx="0" cy="781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3499550" y="3796750"/>
            <a:ext cx="525958" cy="19105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025508" y="3583242"/>
            <a:ext cx="0" cy="52203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31432" y="4789744"/>
            <a:ext cx="0" cy="761599"/>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031432" y="5804489"/>
            <a:ext cx="0" cy="564673"/>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499550" y="5131118"/>
            <a:ext cx="525958" cy="164782"/>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499550" y="5994400"/>
            <a:ext cx="525958" cy="92425"/>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7535286" y="2731194"/>
            <a:ext cx="5421" cy="501716"/>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7520183" y="3509238"/>
            <a:ext cx="1" cy="202734"/>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516975" y="4167153"/>
            <a:ext cx="5421" cy="501716"/>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516975" y="4385471"/>
            <a:ext cx="1286468" cy="290296"/>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288167" y="1276139"/>
            <a:ext cx="11249703" cy="701884"/>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uClr>
                <a:schemeClr val="tx1">
                  <a:lumMod val="65000"/>
                  <a:lumOff val="35000"/>
                </a:schemeClr>
              </a:buClr>
            </a:pPr>
            <a:r>
              <a:rPr lang="en-US" sz="2400" dirty="0">
                <a:solidFill>
                  <a:schemeClr val="bg1"/>
                </a:solidFill>
                <a:latin typeface="Gill Sans MT" panose="020B0502020104020203" pitchFamily="34" charset="0"/>
                <a:cs typeface="Arial" panose="020B0604020202020204" pitchFamily="34" charset="0"/>
              </a:rPr>
              <a:t>Use the High School Directory to create a broad list of choices that interest you. </a:t>
            </a:r>
          </a:p>
        </p:txBody>
      </p:sp>
    </p:spTree>
    <p:extLst>
      <p:ext uri="{BB962C8B-B14F-4D97-AF65-F5344CB8AC3E}">
        <p14:creationId xmlns:p14="http://schemas.microsoft.com/office/powerpoint/2010/main" val="1333476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Program factor—Admissions Methods</a:t>
            </a:r>
          </a:p>
        </p:txBody>
      </p:sp>
      <p:sp>
        <p:nvSpPr>
          <p:cNvPr id="12" name="Title 1"/>
          <p:cNvSpPr txBox="1">
            <a:spLocks/>
          </p:cNvSpPr>
          <p:nvPr/>
        </p:nvSpPr>
        <p:spPr>
          <a:xfrm>
            <a:off x="143359" y="1314708"/>
            <a:ext cx="11287107" cy="616729"/>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buClr>
                <a:schemeClr val="tx1">
                  <a:lumMod val="65000"/>
                  <a:lumOff val="35000"/>
                </a:schemeClr>
              </a:buClr>
            </a:pPr>
            <a:r>
              <a:rPr lang="en-US" sz="2400" dirty="0">
                <a:solidFill>
                  <a:schemeClr val="bg1"/>
                </a:solidFill>
                <a:latin typeface="Gill Sans MT" panose="020B0502020104020203" pitchFamily="34" charset="0"/>
                <a:cs typeface="Arial" panose="020B0604020202020204" pitchFamily="34" charset="0"/>
              </a:rPr>
              <a:t>Show how each program selects students for offers. </a:t>
            </a:r>
          </a:p>
        </p:txBody>
      </p:sp>
      <p:graphicFrame>
        <p:nvGraphicFramePr>
          <p:cNvPr id="16" name="Table 15"/>
          <p:cNvGraphicFramePr>
            <a:graphicFrameLocks noGrp="1"/>
          </p:cNvGraphicFramePr>
          <p:nvPr>
            <p:extLst>
              <p:ext uri="{D42A27DB-BD31-4B8C-83A1-F6EECF244321}">
                <p14:modId xmlns:p14="http://schemas.microsoft.com/office/powerpoint/2010/main" val="3067926529"/>
              </p:ext>
            </p:extLst>
          </p:nvPr>
        </p:nvGraphicFramePr>
        <p:xfrm>
          <a:off x="646774" y="4199542"/>
          <a:ext cx="10932606" cy="2011680"/>
        </p:xfrm>
        <a:graphic>
          <a:graphicData uri="http://schemas.openxmlformats.org/drawingml/2006/table">
            <a:tbl>
              <a:tblPr firstRow="1" bandRow="1">
                <a:effectLst>
                  <a:outerShdw blurRad="50800" dist="38100" dir="2700000" algn="tl" rotWithShape="0">
                    <a:prstClr val="black">
                      <a:alpha val="40000"/>
                    </a:prstClr>
                  </a:outerShdw>
                </a:effectLst>
              </a:tblPr>
              <a:tblGrid>
                <a:gridCol w="3748600">
                  <a:extLst>
                    <a:ext uri="{9D8B030D-6E8A-4147-A177-3AD203B41FA5}">
                      <a16:colId xmlns:a16="http://schemas.microsoft.com/office/drawing/2014/main" xmlns="" val="20000"/>
                    </a:ext>
                  </a:extLst>
                </a:gridCol>
                <a:gridCol w="2471997">
                  <a:extLst>
                    <a:ext uri="{9D8B030D-6E8A-4147-A177-3AD203B41FA5}">
                      <a16:colId xmlns:a16="http://schemas.microsoft.com/office/drawing/2014/main" xmlns="" val="20001"/>
                    </a:ext>
                  </a:extLst>
                </a:gridCol>
                <a:gridCol w="4712009">
                  <a:extLst>
                    <a:ext uri="{9D8B030D-6E8A-4147-A177-3AD203B41FA5}">
                      <a16:colId xmlns:a16="http://schemas.microsoft.com/office/drawing/2014/main" xmlns="" val="20002"/>
                    </a:ext>
                  </a:extLst>
                </a:gridCol>
              </a:tblGrid>
              <a:tr h="1395448">
                <a:tc>
                  <a:txBody>
                    <a:bodyPr/>
                    <a:lstStyle/>
                    <a:p>
                      <a:pPr algn="ctr"/>
                      <a:r>
                        <a:rPr lang="en-US" sz="1800" b="1" u="sng" dirty="0">
                          <a:solidFill>
                            <a:schemeClr val="tx1">
                              <a:lumMod val="75000"/>
                              <a:lumOff val="25000"/>
                            </a:schemeClr>
                          </a:solidFill>
                          <a:latin typeface="+mn-lt"/>
                        </a:rPr>
                        <a:t>SCREENED</a:t>
                      </a:r>
                    </a:p>
                    <a:p>
                      <a:pPr marL="285750" indent="-285750" algn="l">
                        <a:buFont typeface="Wingdings" panose="05000000000000000000" pitchFamily="2" charset="2"/>
                        <a:buChar char="§"/>
                      </a:pPr>
                      <a:r>
                        <a:rPr lang="en-US" sz="1800" b="0" baseline="0" dirty="0">
                          <a:latin typeface="+mn-lt"/>
                        </a:rPr>
                        <a:t>Rank students using seventh grade core course grades, attendance, and state test scores.</a:t>
                      </a:r>
                    </a:p>
                    <a:p>
                      <a:pPr marL="285750" indent="-285750" algn="l">
                        <a:buFont typeface="Wingdings" panose="05000000000000000000" pitchFamily="2" charset="2"/>
                        <a:buChar char="§"/>
                      </a:pPr>
                      <a:r>
                        <a:rPr lang="en-US" sz="1800" b="0" baseline="0" dirty="0">
                          <a:latin typeface="+mn-lt"/>
                        </a:rPr>
                        <a:t>Additional requirements possible, such as portfolios or interviews.</a:t>
                      </a:r>
                      <a:endParaRPr lang="en-US" sz="1800" b="1" dirty="0">
                        <a:latin typeface="+mn-lt"/>
                      </a:endParaRPr>
                    </a:p>
                  </a:txBody>
                  <a:tcPr/>
                </a:tc>
                <a:tc>
                  <a:txBody>
                    <a:bodyPr/>
                    <a:lstStyle/>
                    <a:p>
                      <a:pPr algn="ctr"/>
                      <a:r>
                        <a:rPr lang="en-US" sz="1800" b="1" u="sng" dirty="0">
                          <a:solidFill>
                            <a:schemeClr val="tx1">
                              <a:lumMod val="75000"/>
                              <a:lumOff val="25000"/>
                            </a:schemeClr>
                          </a:solidFill>
                          <a:latin typeface="+mn-lt"/>
                        </a:rPr>
                        <a:t>AUDITION</a:t>
                      </a:r>
                    </a:p>
                    <a:p>
                      <a:pPr marL="285750" indent="-285750" algn="l">
                        <a:buFont typeface="Wingdings" panose="05000000000000000000" pitchFamily="2" charset="2"/>
                        <a:buChar char="§"/>
                      </a:pPr>
                      <a:r>
                        <a:rPr lang="en-US" sz="1800" b="0" u="none" baseline="0" dirty="0">
                          <a:solidFill>
                            <a:schemeClr val="tx1"/>
                          </a:solidFill>
                          <a:latin typeface="+mn-lt"/>
                        </a:rPr>
                        <a:t>Same as </a:t>
                      </a:r>
                      <a:r>
                        <a:rPr lang="en-US" sz="1800" b="1" u="none" baseline="0" dirty="0">
                          <a:solidFill>
                            <a:schemeClr val="tx1"/>
                          </a:solidFill>
                          <a:latin typeface="+mn-lt"/>
                        </a:rPr>
                        <a:t>Screened,</a:t>
                      </a:r>
                      <a:r>
                        <a:rPr lang="en-US" sz="1800" b="0" u="none" baseline="0" dirty="0">
                          <a:solidFill>
                            <a:schemeClr val="tx1"/>
                          </a:solidFill>
                          <a:latin typeface="+mn-lt"/>
                        </a:rPr>
                        <a:t> but require an audition. </a:t>
                      </a:r>
                    </a:p>
                    <a:p>
                      <a:pPr marL="285750" indent="-285750" algn="l">
                        <a:buFont typeface="Wingdings" panose="05000000000000000000" pitchFamily="2" charset="2"/>
                        <a:buChar char="§"/>
                      </a:pPr>
                      <a:r>
                        <a:rPr lang="en-US" sz="1800" b="0" u="none" baseline="0" dirty="0">
                          <a:solidFill>
                            <a:schemeClr val="tx1"/>
                          </a:solidFill>
                          <a:latin typeface="+mn-lt"/>
                        </a:rPr>
                        <a:t>Some auditions require pre-registration.</a:t>
                      </a:r>
                    </a:p>
                  </a:txBody>
                  <a:tcPr/>
                </a:tc>
                <a:tc>
                  <a:txBody>
                    <a:bodyPr/>
                    <a:lstStyle/>
                    <a:p>
                      <a:pPr lvl="0" algn="ctr"/>
                      <a:r>
                        <a:rPr lang="en-US" sz="1800" b="1" u="sng" kern="1200" dirty="0">
                          <a:solidFill>
                            <a:schemeClr val="tx1">
                              <a:lumMod val="75000"/>
                              <a:lumOff val="25000"/>
                            </a:schemeClr>
                          </a:solidFill>
                          <a:effectLst/>
                          <a:latin typeface="+mn-lt"/>
                          <a:ea typeface="+mn-ea"/>
                          <a:cs typeface="+mn-cs"/>
                        </a:rPr>
                        <a:t>EDUCATIONAL</a:t>
                      </a:r>
                      <a:r>
                        <a:rPr lang="en-US" sz="1800" b="1" u="sng" kern="1200" baseline="0" dirty="0">
                          <a:solidFill>
                            <a:schemeClr val="tx1">
                              <a:lumMod val="75000"/>
                              <a:lumOff val="25000"/>
                            </a:schemeClr>
                          </a:solidFill>
                          <a:effectLst/>
                          <a:latin typeface="+mn-lt"/>
                          <a:ea typeface="+mn-ea"/>
                          <a:cs typeface="+mn-cs"/>
                        </a:rPr>
                        <a:t> OPTION</a:t>
                      </a:r>
                      <a:endParaRPr lang="en-US" sz="1800" b="1" u="sng" kern="1200" dirty="0">
                        <a:solidFill>
                          <a:schemeClr val="tx1">
                            <a:lumMod val="75000"/>
                            <a:lumOff val="25000"/>
                          </a:schemeClr>
                        </a:solidFill>
                        <a:effectLst/>
                        <a:latin typeface="+mn-lt"/>
                        <a:ea typeface="+mn-ea"/>
                        <a:cs typeface="+mn-cs"/>
                      </a:endParaRPr>
                    </a:p>
                    <a:p>
                      <a:pPr marL="0" lvl="0" indent="0" algn="l">
                        <a:buFont typeface="Arial" panose="020B0604020202020204" pitchFamily="34" charset="0"/>
                        <a:buNone/>
                      </a:pPr>
                      <a:r>
                        <a:rPr lang="en-US" sz="1800" kern="1200" dirty="0">
                          <a:solidFill>
                            <a:schemeClr val="tx1"/>
                          </a:solidFill>
                          <a:effectLst/>
                          <a:latin typeface="+mn-lt"/>
                          <a:ea typeface="+mn-ea"/>
                          <a:cs typeface="+mn-cs"/>
                        </a:rPr>
                        <a:t>Seats reserved for students with high,</a:t>
                      </a:r>
                      <a:r>
                        <a:rPr lang="en-US" sz="1800" kern="1200" baseline="0" dirty="0">
                          <a:solidFill>
                            <a:schemeClr val="tx1"/>
                          </a:solidFill>
                          <a:effectLst/>
                          <a:latin typeface="+mn-lt"/>
                          <a:ea typeface="+mn-ea"/>
                          <a:cs typeface="+mn-cs"/>
                        </a:rPr>
                        <a:t> medium, and low NY State ELA scores.</a:t>
                      </a:r>
                    </a:p>
                    <a:p>
                      <a:pPr marL="285750" lvl="0" indent="-285750" algn="l">
                        <a:buFont typeface="Wingdings" panose="05000000000000000000" pitchFamily="2" charset="2"/>
                        <a:buChar char="§"/>
                      </a:pPr>
                      <a:r>
                        <a:rPr lang="en-US" sz="1800" kern="1200" baseline="0" dirty="0">
                          <a:solidFill>
                            <a:schemeClr val="tx1"/>
                          </a:solidFill>
                          <a:effectLst/>
                          <a:latin typeface="+mn-lt"/>
                          <a:ea typeface="+mn-ea"/>
                          <a:cs typeface="+mn-cs"/>
                        </a:rPr>
                        <a:t>Half of seats filled by students who were ranked by the school.</a:t>
                      </a:r>
                    </a:p>
                    <a:p>
                      <a:pPr marL="285750" lvl="0" indent="-285750" algn="l">
                        <a:buFont typeface="Wingdings" panose="05000000000000000000" pitchFamily="2" charset="2"/>
                        <a:buChar char="§"/>
                      </a:pPr>
                      <a:r>
                        <a:rPr lang="en-US" sz="1800" kern="1200" baseline="0" dirty="0">
                          <a:solidFill>
                            <a:schemeClr val="tx1"/>
                          </a:solidFill>
                          <a:effectLst/>
                          <a:latin typeface="+mn-lt"/>
                          <a:ea typeface="+mn-ea"/>
                          <a:cs typeface="+mn-cs"/>
                        </a:rPr>
                        <a:t>Half of seats filled through random selection.</a:t>
                      </a: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xmlns="" val="10000"/>
                  </a:ext>
                </a:extLst>
              </a:tr>
            </a:tbl>
          </a:graphicData>
        </a:graphic>
      </p:graphicFrame>
      <p:sp>
        <p:nvSpPr>
          <p:cNvPr id="18" name="Text Placeholder 21"/>
          <p:cNvSpPr txBox="1">
            <a:spLocks/>
          </p:cNvSpPr>
          <p:nvPr/>
        </p:nvSpPr>
        <p:spPr bwMode="auto">
          <a:xfrm>
            <a:off x="646774" y="1998699"/>
            <a:ext cx="10932606" cy="297073"/>
          </a:xfrm>
          <a:prstGeom prst="rect">
            <a:avLst/>
          </a:prstGeom>
          <a:solidFill>
            <a:srgbClr val="FF0066"/>
          </a:solidFill>
          <a:ln>
            <a:noFill/>
          </a:ln>
          <a:effectLst>
            <a:outerShdw blurRad="50800" dist="38100" dir="2700000" algn="tl" rotWithShape="0">
              <a:prstClr val="black">
                <a:alpha val="40000"/>
              </a:prstClr>
            </a:outerShdw>
          </a:effectLst>
          <a:extLst/>
        </p:spPr>
        <p:txBody>
          <a:bodyPr anchor="ctr"/>
          <a:lstStyle>
            <a:defPPr>
              <a:defRPr lang="en-US"/>
            </a:defPPr>
            <a:lvl1pPr algn="ctr" eaLnBrk="0" hangingPunct="0">
              <a:lnSpc>
                <a:spcPct val="110000"/>
              </a:lnSpc>
              <a:spcBef>
                <a:spcPts val="600"/>
              </a:spcBef>
              <a:spcAft>
                <a:spcPts val="600"/>
              </a:spcAft>
              <a:buClr>
                <a:schemeClr val="accent2"/>
              </a:buClr>
              <a:buSzPct val="60000"/>
              <a:buFont typeface="Wingdings" pitchFamily="2" charset="2"/>
              <a:buNone/>
              <a:defRPr sz="2000">
                <a:solidFill>
                  <a:schemeClr val="bg1"/>
                </a:solidFill>
                <a:cs typeface="Arial"/>
              </a:defRPr>
            </a:lvl1pPr>
            <a:lvl2pPr marL="639763" indent="-273050" eaLnBrk="0" hangingPunct="0">
              <a:spcBef>
                <a:spcPts val="550"/>
              </a:spcBef>
              <a:buClr>
                <a:schemeClr val="accent1"/>
              </a:buClr>
              <a:buSzPct val="70000"/>
              <a:buFont typeface="Wingdings 2" pitchFamily="18" charset="2"/>
              <a:buChar char=""/>
              <a:defRPr sz="2600">
                <a:latin typeface="Rockwell" pitchFamily="18" charset="0"/>
              </a:defRPr>
            </a:lvl2pPr>
            <a:lvl3pPr indent="-228600" eaLnBrk="0" hangingPunct="0">
              <a:spcBef>
                <a:spcPts val="500"/>
              </a:spcBef>
              <a:buClr>
                <a:schemeClr val="accent2"/>
              </a:buClr>
              <a:buSzPct val="75000"/>
              <a:buFont typeface="Wingdings" pitchFamily="2" charset="2"/>
              <a:buChar char=""/>
              <a:defRPr sz="2300">
                <a:latin typeface="Rockwell" pitchFamily="18" charset="0"/>
              </a:defRPr>
            </a:lvl3pPr>
            <a:lvl4pPr indent="-228600" eaLnBrk="0" hangingPunct="0">
              <a:spcBef>
                <a:spcPts val="400"/>
              </a:spcBef>
              <a:buClr>
                <a:srgbClr val="62A400"/>
              </a:buClr>
              <a:buSzPct val="75000"/>
              <a:buFont typeface="Wingdings" pitchFamily="2" charset="2"/>
              <a:buChar char=""/>
              <a:defRPr sz="2000">
                <a:latin typeface="Rockwell" pitchFamily="18" charset="0"/>
              </a:defRPr>
            </a:lvl4pPr>
            <a:lvl5pPr indent="-228600" eaLnBrk="0" hangingPunct="0">
              <a:spcBef>
                <a:spcPts val="400"/>
              </a:spcBef>
              <a:buClr>
                <a:srgbClr val="D1E1FF"/>
              </a:buClr>
              <a:buSzPct val="65000"/>
              <a:buFont typeface="Wingdings" pitchFamily="2" charset="2"/>
              <a:buChar char=""/>
              <a:defRPr sz="2000">
                <a:latin typeface="Rockwell" pitchFamily="18" charset="0"/>
              </a:defRPr>
            </a:lvl5pPr>
            <a:lvl6pPr indent="-228600" eaLnBrk="0" fontAlgn="base" hangingPunct="0">
              <a:spcBef>
                <a:spcPts val="400"/>
              </a:spcBef>
              <a:spcAft>
                <a:spcPct val="0"/>
              </a:spcAft>
              <a:buClr>
                <a:srgbClr val="D1E1FF"/>
              </a:buClr>
              <a:buSzPct val="65000"/>
              <a:buFont typeface="Wingdings" pitchFamily="2" charset="2"/>
              <a:buChar char=""/>
              <a:defRPr sz="2000">
                <a:latin typeface="Rockwell" pitchFamily="18" charset="0"/>
              </a:defRPr>
            </a:lvl6pPr>
            <a:lvl7pPr indent="-228600" eaLnBrk="0" fontAlgn="base" hangingPunct="0">
              <a:spcBef>
                <a:spcPts val="400"/>
              </a:spcBef>
              <a:spcAft>
                <a:spcPct val="0"/>
              </a:spcAft>
              <a:buClr>
                <a:srgbClr val="D1E1FF"/>
              </a:buClr>
              <a:buSzPct val="65000"/>
              <a:buFont typeface="Wingdings" pitchFamily="2" charset="2"/>
              <a:buChar char=""/>
              <a:defRPr sz="2000">
                <a:latin typeface="Rockwell" pitchFamily="18" charset="0"/>
              </a:defRPr>
            </a:lvl7pPr>
            <a:lvl8pPr indent="-228600" eaLnBrk="0" fontAlgn="base" hangingPunct="0">
              <a:spcBef>
                <a:spcPts val="400"/>
              </a:spcBef>
              <a:spcAft>
                <a:spcPct val="0"/>
              </a:spcAft>
              <a:buClr>
                <a:srgbClr val="D1E1FF"/>
              </a:buClr>
              <a:buSzPct val="65000"/>
              <a:buFont typeface="Wingdings" pitchFamily="2" charset="2"/>
              <a:buChar char=""/>
              <a:defRPr sz="2000">
                <a:latin typeface="Rockwell" pitchFamily="18" charset="0"/>
              </a:defRPr>
            </a:lvl8pPr>
            <a:lvl9pPr indent="-228600" eaLnBrk="0" fontAlgn="base" hangingPunct="0">
              <a:spcBef>
                <a:spcPts val="400"/>
              </a:spcBef>
              <a:spcAft>
                <a:spcPct val="0"/>
              </a:spcAft>
              <a:buClr>
                <a:srgbClr val="D1E1FF"/>
              </a:buClr>
              <a:buSzPct val="65000"/>
              <a:buFont typeface="Wingdings" pitchFamily="2" charset="2"/>
              <a:buChar char=""/>
              <a:defRPr sz="2000">
                <a:latin typeface="Rockwell" pitchFamily="18" charset="0"/>
              </a:defRPr>
            </a:lvl9pPr>
          </a:lstStyle>
          <a:p>
            <a:r>
              <a:rPr lang="en-US" altLang="en-US" dirty="0"/>
              <a:t>These programs DO NOT see applicant’s school record</a:t>
            </a:r>
          </a:p>
        </p:txBody>
      </p:sp>
      <p:sp>
        <p:nvSpPr>
          <p:cNvPr id="19" name="Text Placeholder 21"/>
          <p:cNvSpPr txBox="1">
            <a:spLocks/>
          </p:cNvSpPr>
          <p:nvPr/>
        </p:nvSpPr>
        <p:spPr bwMode="auto">
          <a:xfrm>
            <a:off x="646774" y="3833393"/>
            <a:ext cx="10932606" cy="345782"/>
          </a:xfrm>
          <a:prstGeom prst="rect">
            <a:avLst/>
          </a:prstGeom>
          <a:solidFill>
            <a:srgbClr val="3D7DBF"/>
          </a:solidFill>
          <a:ln>
            <a:noFill/>
          </a:ln>
          <a:effectLst>
            <a:outerShdw blurRad="50800" dist="38100" dir="2700000" algn="tl" rotWithShape="0">
              <a:prstClr val="black">
                <a:alpha val="40000"/>
              </a:prstClr>
            </a:outerShdw>
          </a:effectLst>
          <a:extLst/>
        </p:spPr>
        <p:txBody>
          <a:bodyPr anchor="ctr"/>
          <a:lstStyle>
            <a:defPPr>
              <a:defRPr lang="en-US"/>
            </a:defPPr>
            <a:lvl1pPr algn="ctr" eaLnBrk="0" hangingPunct="0">
              <a:lnSpc>
                <a:spcPct val="110000"/>
              </a:lnSpc>
              <a:spcBef>
                <a:spcPts val="600"/>
              </a:spcBef>
              <a:spcAft>
                <a:spcPts val="600"/>
              </a:spcAft>
              <a:buClr>
                <a:schemeClr val="accent2"/>
              </a:buClr>
              <a:buSzPct val="60000"/>
              <a:buFont typeface="Wingdings" pitchFamily="2" charset="2"/>
              <a:buNone/>
              <a:defRPr sz="2000">
                <a:solidFill>
                  <a:schemeClr val="bg1"/>
                </a:solidFill>
                <a:cs typeface="Arial"/>
              </a:defRPr>
            </a:lvl1pPr>
            <a:lvl2pPr marL="639763" indent="-273050" eaLnBrk="0" hangingPunct="0">
              <a:spcBef>
                <a:spcPts val="550"/>
              </a:spcBef>
              <a:buClr>
                <a:schemeClr val="accent1"/>
              </a:buClr>
              <a:buSzPct val="70000"/>
              <a:buFont typeface="Wingdings 2" pitchFamily="18" charset="2"/>
              <a:buChar char=""/>
              <a:defRPr sz="2600">
                <a:latin typeface="Rockwell" pitchFamily="18" charset="0"/>
              </a:defRPr>
            </a:lvl2pPr>
            <a:lvl3pPr indent="-228600" eaLnBrk="0" hangingPunct="0">
              <a:spcBef>
                <a:spcPts val="500"/>
              </a:spcBef>
              <a:buClr>
                <a:schemeClr val="accent2"/>
              </a:buClr>
              <a:buSzPct val="75000"/>
              <a:buFont typeface="Wingdings" pitchFamily="2" charset="2"/>
              <a:buChar char=""/>
              <a:defRPr sz="2300">
                <a:latin typeface="Rockwell" pitchFamily="18" charset="0"/>
              </a:defRPr>
            </a:lvl3pPr>
            <a:lvl4pPr indent="-228600" eaLnBrk="0" hangingPunct="0">
              <a:spcBef>
                <a:spcPts val="400"/>
              </a:spcBef>
              <a:buClr>
                <a:srgbClr val="62A400"/>
              </a:buClr>
              <a:buSzPct val="75000"/>
              <a:buFont typeface="Wingdings" pitchFamily="2" charset="2"/>
              <a:buChar char=""/>
              <a:defRPr sz="2000">
                <a:latin typeface="Rockwell" pitchFamily="18" charset="0"/>
              </a:defRPr>
            </a:lvl4pPr>
            <a:lvl5pPr indent="-228600" eaLnBrk="0" hangingPunct="0">
              <a:spcBef>
                <a:spcPts val="400"/>
              </a:spcBef>
              <a:buClr>
                <a:srgbClr val="D1E1FF"/>
              </a:buClr>
              <a:buSzPct val="65000"/>
              <a:buFont typeface="Wingdings" pitchFamily="2" charset="2"/>
              <a:buChar char=""/>
              <a:defRPr sz="2000">
                <a:latin typeface="Rockwell" pitchFamily="18" charset="0"/>
              </a:defRPr>
            </a:lvl5pPr>
            <a:lvl6pPr indent="-228600" eaLnBrk="0" fontAlgn="base" hangingPunct="0">
              <a:spcBef>
                <a:spcPts val="400"/>
              </a:spcBef>
              <a:spcAft>
                <a:spcPct val="0"/>
              </a:spcAft>
              <a:buClr>
                <a:srgbClr val="D1E1FF"/>
              </a:buClr>
              <a:buSzPct val="65000"/>
              <a:buFont typeface="Wingdings" pitchFamily="2" charset="2"/>
              <a:buChar char=""/>
              <a:defRPr sz="2000">
                <a:latin typeface="Rockwell" pitchFamily="18" charset="0"/>
              </a:defRPr>
            </a:lvl6pPr>
            <a:lvl7pPr indent="-228600" eaLnBrk="0" fontAlgn="base" hangingPunct="0">
              <a:spcBef>
                <a:spcPts val="400"/>
              </a:spcBef>
              <a:spcAft>
                <a:spcPct val="0"/>
              </a:spcAft>
              <a:buClr>
                <a:srgbClr val="D1E1FF"/>
              </a:buClr>
              <a:buSzPct val="65000"/>
              <a:buFont typeface="Wingdings" pitchFamily="2" charset="2"/>
              <a:buChar char=""/>
              <a:defRPr sz="2000">
                <a:latin typeface="Rockwell" pitchFamily="18" charset="0"/>
              </a:defRPr>
            </a:lvl7pPr>
            <a:lvl8pPr indent="-228600" eaLnBrk="0" fontAlgn="base" hangingPunct="0">
              <a:spcBef>
                <a:spcPts val="400"/>
              </a:spcBef>
              <a:spcAft>
                <a:spcPct val="0"/>
              </a:spcAft>
              <a:buClr>
                <a:srgbClr val="D1E1FF"/>
              </a:buClr>
              <a:buSzPct val="65000"/>
              <a:buFont typeface="Wingdings" pitchFamily="2" charset="2"/>
              <a:buChar char=""/>
              <a:defRPr sz="2000">
                <a:latin typeface="Rockwell" pitchFamily="18" charset="0"/>
              </a:defRPr>
            </a:lvl8pPr>
            <a:lvl9pPr indent="-228600" eaLnBrk="0" fontAlgn="base" hangingPunct="0">
              <a:spcBef>
                <a:spcPts val="400"/>
              </a:spcBef>
              <a:spcAft>
                <a:spcPct val="0"/>
              </a:spcAft>
              <a:buClr>
                <a:srgbClr val="D1E1FF"/>
              </a:buClr>
              <a:buSzPct val="65000"/>
              <a:buFont typeface="Wingdings" pitchFamily="2" charset="2"/>
              <a:buChar char=""/>
              <a:defRPr sz="2000">
                <a:latin typeface="Rockwell" pitchFamily="18" charset="0"/>
              </a:defRPr>
            </a:lvl9pPr>
          </a:lstStyle>
          <a:p>
            <a:r>
              <a:rPr lang="en-US" altLang="en-US" dirty="0"/>
              <a:t>These programs </a:t>
            </a:r>
            <a:r>
              <a:rPr lang="en-US" altLang="en-US" b="1" dirty="0"/>
              <a:t>DO</a:t>
            </a:r>
            <a:r>
              <a:rPr lang="en-US" altLang="en-US" dirty="0"/>
              <a:t> see applicant’s school record</a:t>
            </a:r>
          </a:p>
        </p:txBody>
      </p:sp>
      <p:graphicFrame>
        <p:nvGraphicFramePr>
          <p:cNvPr id="23" name="Table 22"/>
          <p:cNvGraphicFramePr>
            <a:graphicFrameLocks noGrp="1"/>
          </p:cNvGraphicFramePr>
          <p:nvPr>
            <p:extLst>
              <p:ext uri="{D42A27DB-BD31-4B8C-83A1-F6EECF244321}">
                <p14:modId xmlns:p14="http://schemas.microsoft.com/office/powerpoint/2010/main" val="1821689773"/>
              </p:ext>
            </p:extLst>
          </p:nvPr>
        </p:nvGraphicFramePr>
        <p:xfrm>
          <a:off x="629698" y="2349465"/>
          <a:ext cx="10932604" cy="1463040"/>
        </p:xfrm>
        <a:graphic>
          <a:graphicData uri="http://schemas.openxmlformats.org/drawingml/2006/table">
            <a:tbl>
              <a:tblPr firstRow="1" bandRow="1">
                <a:effectLst>
                  <a:outerShdw blurRad="50800" dist="38100" dir="2700000" algn="tl" rotWithShape="0">
                    <a:prstClr val="black">
                      <a:alpha val="40000"/>
                    </a:prstClr>
                  </a:outerShdw>
                </a:effectLst>
              </a:tblPr>
              <a:tblGrid>
                <a:gridCol w="1982125">
                  <a:extLst>
                    <a:ext uri="{9D8B030D-6E8A-4147-A177-3AD203B41FA5}">
                      <a16:colId xmlns:a16="http://schemas.microsoft.com/office/drawing/2014/main" xmlns="" val="20000"/>
                    </a:ext>
                  </a:extLst>
                </a:gridCol>
                <a:gridCol w="1968500">
                  <a:extLst>
                    <a:ext uri="{9D8B030D-6E8A-4147-A177-3AD203B41FA5}">
                      <a16:colId xmlns:a16="http://schemas.microsoft.com/office/drawing/2014/main" xmlns="" val="20001"/>
                    </a:ext>
                  </a:extLst>
                </a:gridCol>
                <a:gridCol w="3340100">
                  <a:extLst>
                    <a:ext uri="{9D8B030D-6E8A-4147-A177-3AD203B41FA5}">
                      <a16:colId xmlns:a16="http://schemas.microsoft.com/office/drawing/2014/main" xmlns="" val="20002"/>
                    </a:ext>
                  </a:extLst>
                </a:gridCol>
                <a:gridCol w="3641879">
                  <a:extLst>
                    <a:ext uri="{9D8B030D-6E8A-4147-A177-3AD203B41FA5}">
                      <a16:colId xmlns:a16="http://schemas.microsoft.com/office/drawing/2014/main" xmlns="" val="3268997043"/>
                    </a:ext>
                  </a:extLst>
                </a:gridCol>
              </a:tblGrid>
              <a:tr h="724113">
                <a:tc>
                  <a:txBody>
                    <a:bodyPr/>
                    <a:lstStyle/>
                    <a:p>
                      <a:pPr lvl="0" algn="ctr"/>
                      <a:r>
                        <a:rPr lang="en-US" sz="1800" b="1" u="sng" kern="1200" dirty="0">
                          <a:solidFill>
                            <a:schemeClr val="tx1">
                              <a:lumMod val="75000"/>
                              <a:lumOff val="25000"/>
                            </a:schemeClr>
                          </a:solidFill>
                          <a:effectLst/>
                          <a:latin typeface="+mn-lt"/>
                          <a:ea typeface="+mn-ea"/>
                          <a:cs typeface="+mn-cs"/>
                        </a:rPr>
                        <a:t>ZONED</a:t>
                      </a:r>
                      <a:endParaRPr lang="en-US" sz="1800" u="sng" kern="1200" dirty="0">
                        <a:solidFill>
                          <a:schemeClr val="tx1">
                            <a:lumMod val="75000"/>
                            <a:lumOff val="25000"/>
                          </a:schemeClr>
                        </a:solidFill>
                        <a:effectLst/>
                        <a:latin typeface="+mn-lt"/>
                        <a:ea typeface="+mn-ea"/>
                        <a:cs typeface="+mn-cs"/>
                      </a:endParaRPr>
                    </a:p>
                    <a:p>
                      <a:pPr marL="285750" lvl="0" indent="-285750" algn="l">
                        <a:buFont typeface="Wingdings" panose="05000000000000000000" pitchFamily="2" charset="2"/>
                        <a:buChar char="§"/>
                      </a:pPr>
                      <a:r>
                        <a:rPr lang="en-US" sz="1800" kern="1200" dirty="0">
                          <a:solidFill>
                            <a:schemeClr val="tx1"/>
                          </a:solidFill>
                          <a:effectLst/>
                          <a:latin typeface="+mn-lt"/>
                          <a:ea typeface="+mn-ea"/>
                          <a:cs typeface="+mn-cs"/>
                        </a:rPr>
                        <a:t>Based on home address</a:t>
                      </a:r>
                    </a:p>
                  </a:txBody>
                  <a:tcPr/>
                </a:tc>
                <a:tc>
                  <a:txBody>
                    <a:bodyPr/>
                    <a:lstStyle/>
                    <a:p>
                      <a:pPr lvl="0" algn="ctr"/>
                      <a:r>
                        <a:rPr lang="en-US" sz="1800" b="1" u="sng" kern="1200" dirty="0">
                          <a:solidFill>
                            <a:schemeClr val="tx1">
                              <a:lumMod val="75000"/>
                              <a:lumOff val="25000"/>
                            </a:schemeClr>
                          </a:solidFill>
                          <a:effectLst/>
                          <a:latin typeface="+mn-lt"/>
                          <a:ea typeface="+mn-ea"/>
                          <a:cs typeface="+mn-cs"/>
                        </a:rPr>
                        <a:t>OPEN</a:t>
                      </a:r>
                      <a:endParaRPr lang="en-US" sz="1800" u="sng" kern="1200" dirty="0">
                        <a:solidFill>
                          <a:schemeClr val="tx1">
                            <a:lumMod val="75000"/>
                            <a:lumOff val="25000"/>
                          </a:schemeClr>
                        </a:solidFill>
                        <a:effectLst/>
                        <a:latin typeface="+mn-lt"/>
                        <a:ea typeface="+mn-ea"/>
                        <a:cs typeface="+mn-cs"/>
                      </a:endParaRPr>
                    </a:p>
                    <a:p>
                      <a:pPr marL="285750" lvl="0" indent="-285750" algn="l">
                        <a:buFont typeface="Wingdings" panose="05000000000000000000" pitchFamily="2" charset="2"/>
                        <a:buChar char="§"/>
                      </a:pPr>
                      <a:r>
                        <a:rPr lang="en-US" sz="1800" kern="1200" dirty="0">
                          <a:solidFill>
                            <a:schemeClr val="tx1"/>
                          </a:solidFill>
                          <a:effectLst/>
                          <a:latin typeface="+mn-lt"/>
                          <a:ea typeface="+mn-ea"/>
                          <a:cs typeface="+mn-cs"/>
                        </a:rPr>
                        <a:t>Random</a:t>
                      </a:r>
                      <a:r>
                        <a:rPr lang="en-US" sz="1800" kern="1200" baseline="0" dirty="0">
                          <a:solidFill>
                            <a:schemeClr val="tx1"/>
                          </a:solidFill>
                          <a:effectLst/>
                          <a:latin typeface="+mn-lt"/>
                          <a:ea typeface="+mn-ea"/>
                          <a:cs typeface="+mn-cs"/>
                        </a:rPr>
                        <a:t> selection</a:t>
                      </a:r>
                      <a:endParaRPr lang="en-US" sz="180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lumMod val="75000"/>
                              <a:lumOff val="25000"/>
                            </a:schemeClr>
                          </a:solidFill>
                          <a:effectLst/>
                          <a:latin typeface="+mn-lt"/>
                          <a:ea typeface="+mn-ea"/>
                          <a:cs typeface="+mn-cs"/>
                        </a:rPr>
                        <a:t>SCREENED FOR LANGUAGE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u="none" kern="1200" dirty="0">
                          <a:solidFill>
                            <a:schemeClr val="tx1"/>
                          </a:solidFill>
                          <a:effectLst/>
                          <a:latin typeface="+mn-lt"/>
                          <a:ea typeface="+mn-ea"/>
                          <a:cs typeface="+mn-cs"/>
                        </a:rPr>
                        <a:t>Based</a:t>
                      </a:r>
                      <a:r>
                        <a:rPr lang="en-US" sz="1800" b="0" u="none" kern="1200" baseline="0" dirty="0">
                          <a:solidFill>
                            <a:schemeClr val="tx1"/>
                          </a:solidFill>
                          <a:effectLst/>
                          <a:latin typeface="+mn-lt"/>
                          <a:ea typeface="+mn-ea"/>
                          <a:cs typeface="+mn-cs"/>
                        </a:rPr>
                        <a:t> on students’ English language skills and/or years in the country.</a:t>
                      </a:r>
                      <a:endParaRPr lang="en-US" sz="1800" b="0" u="none" kern="1200" dirty="0">
                        <a:solidFill>
                          <a:schemeClr val="tx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b="1" u="sng" kern="1200" dirty="0">
                          <a:solidFill>
                            <a:schemeClr val="tx1"/>
                          </a:solidFill>
                          <a:effectLst/>
                          <a:latin typeface="+mn-lt"/>
                          <a:ea typeface="+mn-ea"/>
                          <a:cs typeface="+mn-cs"/>
                        </a:rPr>
                        <a:t>TEST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u="none" kern="1200" dirty="0">
                          <a:solidFill>
                            <a:schemeClr val="tx1"/>
                          </a:solidFill>
                          <a:effectLst/>
                          <a:latin typeface="+mn-lt"/>
                          <a:ea typeface="+mn-ea"/>
                          <a:cs typeface="+mn-cs"/>
                        </a:rPr>
                        <a:t>Offers are made based on score attained on the Specialized High Schools Admissions Test (SHSAT) only</a:t>
                      </a: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949897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2717" t="43219" b="22878"/>
          <a:stretch/>
        </p:blipFill>
        <p:spPr>
          <a:xfrm>
            <a:off x="221942" y="1269507"/>
            <a:ext cx="8093527" cy="5175681"/>
          </a:xfrm>
          <a:prstGeom prst="rect">
            <a:avLst/>
          </a:prstGeom>
        </p:spPr>
      </p:pic>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Program Factor—Admissions Priorities</a:t>
            </a:r>
          </a:p>
        </p:txBody>
      </p:sp>
      <p:sp>
        <p:nvSpPr>
          <p:cNvPr id="6" name="Right Arrow 5"/>
          <p:cNvSpPr/>
          <p:nvPr/>
        </p:nvSpPr>
        <p:spPr>
          <a:xfrm>
            <a:off x="6458673" y="3087766"/>
            <a:ext cx="1204573" cy="1185618"/>
          </a:xfrm>
          <a:prstGeom prst="rightArrow">
            <a:avLst>
              <a:gd name="adj1" fmla="val 50000"/>
              <a:gd name="adj2" fmla="val 28495"/>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Gill Sans"/>
              </a:rPr>
              <a:t>This means</a:t>
            </a:r>
          </a:p>
        </p:txBody>
      </p:sp>
      <p:sp>
        <p:nvSpPr>
          <p:cNvPr id="18" name="Title 1"/>
          <p:cNvSpPr txBox="1">
            <a:spLocks/>
          </p:cNvSpPr>
          <p:nvPr/>
        </p:nvSpPr>
        <p:spPr>
          <a:xfrm>
            <a:off x="450211" y="1484913"/>
            <a:ext cx="11085297" cy="712261"/>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uClr>
                <a:schemeClr val="tx1">
                  <a:lumMod val="65000"/>
                  <a:lumOff val="35000"/>
                </a:schemeClr>
              </a:buClr>
            </a:pPr>
            <a:r>
              <a:rPr lang="en-US" sz="2400" dirty="0">
                <a:solidFill>
                  <a:schemeClr val="bg1"/>
                </a:solidFill>
                <a:latin typeface="Gill Sans MT" panose="020B0502020104020203" pitchFamily="34" charset="0"/>
                <a:cs typeface="Arial" panose="020B0604020202020204" pitchFamily="34" charset="0"/>
              </a:rPr>
              <a:t>Show the order in which students are considered for offers. </a:t>
            </a:r>
          </a:p>
        </p:txBody>
      </p:sp>
      <p:grpSp>
        <p:nvGrpSpPr>
          <p:cNvPr id="3" name="Group 2"/>
          <p:cNvGrpSpPr/>
          <p:nvPr/>
        </p:nvGrpSpPr>
        <p:grpSpPr>
          <a:xfrm>
            <a:off x="7663246" y="2625216"/>
            <a:ext cx="4183663" cy="2395623"/>
            <a:chOff x="7663246" y="2625216"/>
            <a:chExt cx="4183663" cy="2395623"/>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3246" y="3176655"/>
              <a:ext cx="4183663" cy="1844184"/>
            </a:xfrm>
            <a:prstGeom prst="rect">
              <a:avLst/>
            </a:prstGeom>
          </p:spPr>
        </p:pic>
        <p:sp>
          <p:nvSpPr>
            <p:cNvPr id="2" name="Rectangle 1"/>
            <p:cNvSpPr/>
            <p:nvPr/>
          </p:nvSpPr>
          <p:spPr>
            <a:xfrm>
              <a:off x="7663246" y="2625216"/>
              <a:ext cx="4085058" cy="601944"/>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Gill Sans"/>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6465" y="3018575"/>
              <a:ext cx="795681" cy="19048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4503" y="3001923"/>
              <a:ext cx="795681" cy="190487"/>
            </a:xfrm>
            <a:prstGeom prst="rect">
              <a:avLst/>
            </a:prstGeom>
          </p:spPr>
        </p:pic>
        <p:pic>
          <p:nvPicPr>
            <p:cNvPr id="21" name="Picture 20"/>
            <p:cNvPicPr>
              <a:picLocks noChangeAspect="1"/>
            </p:cNvPicPr>
            <p:nvPr/>
          </p:nvPicPr>
          <p:blipFill rotWithShape="1">
            <a:blip r:embed="rId6" cstate="print">
              <a:extLst>
                <a:ext uri="{28A0092B-C50C-407E-A947-70E740481C1C}">
                  <a14:useLocalDpi xmlns:a14="http://schemas.microsoft.com/office/drawing/2010/main" val="0"/>
                </a:ext>
              </a:extLst>
            </a:blip>
            <a:srcRect r="37668" b="876"/>
            <a:stretch/>
          </p:blipFill>
          <p:spPr>
            <a:xfrm>
              <a:off x="7737586" y="2979359"/>
              <a:ext cx="822214" cy="195641"/>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44562" y="2688591"/>
              <a:ext cx="826083" cy="189524"/>
            </a:xfrm>
            <a:prstGeom prst="rect">
              <a:avLst/>
            </a:prstGeom>
          </p:spPr>
        </p:pic>
      </p:grpSp>
      <p:grpSp>
        <p:nvGrpSpPr>
          <p:cNvPr id="5" name="Group 4"/>
          <p:cNvGrpSpPr/>
          <p:nvPr/>
        </p:nvGrpSpPr>
        <p:grpSpPr>
          <a:xfrm>
            <a:off x="7747349" y="2695697"/>
            <a:ext cx="203153" cy="443264"/>
            <a:chOff x="7747910" y="2704662"/>
            <a:chExt cx="203153" cy="443264"/>
          </a:xfrm>
        </p:grpSpPr>
        <p:sp>
          <p:nvSpPr>
            <p:cNvPr id="23" name="Heart 22"/>
            <p:cNvSpPr/>
            <p:nvPr/>
          </p:nvSpPr>
          <p:spPr>
            <a:xfrm>
              <a:off x="7747910" y="2704662"/>
              <a:ext cx="196739" cy="143219"/>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art 23"/>
            <p:cNvSpPr/>
            <p:nvPr/>
          </p:nvSpPr>
          <p:spPr>
            <a:xfrm>
              <a:off x="7754324" y="3004707"/>
              <a:ext cx="196739" cy="143219"/>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Heart 24"/>
          <p:cNvSpPr/>
          <p:nvPr/>
        </p:nvSpPr>
        <p:spPr>
          <a:xfrm>
            <a:off x="9350853" y="3014347"/>
            <a:ext cx="196739" cy="143219"/>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art 25"/>
          <p:cNvSpPr/>
          <p:nvPr/>
        </p:nvSpPr>
        <p:spPr>
          <a:xfrm>
            <a:off x="10622815" y="3042208"/>
            <a:ext cx="196739" cy="143219"/>
          </a:xfrm>
          <a:prstGeom prst="hear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Table 27"/>
          <p:cNvGraphicFramePr>
            <a:graphicFrameLocks noGrp="1"/>
          </p:cNvGraphicFramePr>
          <p:nvPr>
            <p:extLst>
              <p:ext uri="{D42A27DB-BD31-4B8C-83A1-F6EECF244321}">
                <p14:modId xmlns:p14="http://schemas.microsoft.com/office/powerpoint/2010/main" val="3267642647"/>
              </p:ext>
            </p:extLst>
          </p:nvPr>
        </p:nvGraphicFramePr>
        <p:xfrm>
          <a:off x="2466722" y="5483463"/>
          <a:ext cx="7275622" cy="762000"/>
        </p:xfrm>
        <a:graphic>
          <a:graphicData uri="http://schemas.openxmlformats.org/drawingml/2006/table">
            <a:tbl>
              <a:tblPr firstRow="1" bandRow="1">
                <a:tableStyleId>{D27102A9-8310-4765-A935-A1911B00CA55}</a:tableStyleId>
              </a:tblPr>
              <a:tblGrid>
                <a:gridCol w="7275622">
                  <a:extLst>
                    <a:ext uri="{9D8B030D-6E8A-4147-A177-3AD203B41FA5}">
                      <a16:colId xmlns:a16="http://schemas.microsoft.com/office/drawing/2014/main" xmlns="" val="666138571"/>
                    </a:ext>
                  </a:extLst>
                </a:gridCol>
              </a:tblGrid>
              <a:tr h="392653">
                <a:tc>
                  <a:txBody>
                    <a:bodyPr/>
                    <a:lstStyle/>
                    <a:p>
                      <a:pPr lvl="1" defTabSz="457200" fontAlgn="base">
                        <a:spcBef>
                          <a:spcPct val="0"/>
                        </a:spcBef>
                        <a:spcAft>
                          <a:spcPts val="1200"/>
                        </a:spcAft>
                      </a:pPr>
                      <a:r>
                        <a:rPr lang="en-US" sz="2200" b="0" dirty="0"/>
                        <a:t>It is a good strategy to apply to programs</a:t>
                      </a:r>
                      <a:r>
                        <a:rPr lang="en-US" sz="2200" b="0" baseline="0" dirty="0"/>
                        <a:t> where you are in the </a:t>
                      </a:r>
                      <a:r>
                        <a:rPr lang="en-US" sz="2200" baseline="0" dirty="0"/>
                        <a:t>first priority group. </a:t>
                      </a:r>
                      <a:endParaRPr lang="en-US" altLang="en-US" sz="2200" dirty="0">
                        <a:solidFill>
                          <a:schemeClr val="tx1"/>
                        </a:solidFill>
                        <a:latin typeface="Gill Sans MT" panose="020B0502020104020203" pitchFamily="34" charset="0"/>
                        <a:cs typeface="Arial" charset="0"/>
                      </a:endParaRPr>
                    </a:p>
                  </a:txBody>
                  <a:tcPr/>
                </a:tc>
                <a:extLst>
                  <a:ext uri="{0D108BD9-81ED-4DB2-BD59-A6C34878D82A}">
                    <a16:rowId xmlns:a16="http://schemas.microsoft.com/office/drawing/2014/main" xmlns="" val="1538611212"/>
                  </a:ext>
                </a:extLst>
              </a:tr>
            </a:tbl>
          </a:graphicData>
        </a:graphic>
      </p:graphicFrame>
      <p:pic>
        <p:nvPicPr>
          <p:cNvPr id="30" name="Picture 29">
            <a:extLst>
              <a:ext uri="{FF2B5EF4-FFF2-40B4-BE49-F238E27FC236}">
                <a16:creationId xmlns:a16="http://schemas.microsoft.com/office/drawing/2014/main" xmlns="" id="{EE91D73D-6FED-4CFF-9099-5B0C8F3A2C28}"/>
              </a:ext>
            </a:extLst>
          </p:cNvPr>
          <p:cNvPicPr>
            <a:picLocks noChangeAspect="1"/>
          </p:cNvPicPr>
          <p:nvPr/>
        </p:nvPicPr>
        <p:blipFill>
          <a:blip r:embed="rId8"/>
          <a:stretch>
            <a:fillRect/>
          </a:stretch>
        </p:blipFill>
        <p:spPr>
          <a:xfrm>
            <a:off x="1702370" y="5338969"/>
            <a:ext cx="699222" cy="916758"/>
          </a:xfrm>
          <a:prstGeom prst="rect">
            <a:avLst/>
          </a:prstGeom>
        </p:spPr>
      </p:pic>
      <p:sp>
        <p:nvSpPr>
          <p:cNvPr id="31" name="TextBox 30">
            <a:extLst>
              <a:ext uri="{FF2B5EF4-FFF2-40B4-BE49-F238E27FC236}">
                <a16:creationId xmlns:a16="http://schemas.microsoft.com/office/drawing/2014/main" xmlns="" id="{B595335A-3FF9-4BAD-9741-6F0E2B776A32}"/>
              </a:ext>
            </a:extLst>
          </p:cNvPr>
          <p:cNvSpPr txBox="1"/>
          <p:nvPr/>
        </p:nvSpPr>
        <p:spPr>
          <a:xfrm>
            <a:off x="2346172" y="5297188"/>
            <a:ext cx="540326" cy="405839"/>
          </a:xfrm>
          <a:prstGeom prst="rect">
            <a:avLst/>
          </a:prstGeom>
          <a:solidFill>
            <a:schemeClr val="bg1"/>
          </a:solidFill>
          <a:ln w="3175">
            <a:noFill/>
          </a:ln>
        </p:spPr>
        <p:txBody>
          <a:bodyPr vert="horz" lIns="91440" tIns="45720" rIns="91440" bIns="45720" rtlCol="0" anchor="t">
            <a:noAutofit/>
          </a:bodyPr>
          <a:lstStyle>
            <a:defPPr>
              <a:defRPr lang="en-US"/>
            </a:defPPr>
            <a:lvl1pPr marL="571500" indent="-571500">
              <a:lnSpc>
                <a:spcPct val="100000"/>
              </a:lnSpc>
              <a:spcBef>
                <a:spcPct val="0"/>
              </a:spcBef>
              <a:spcAft>
                <a:spcPts val="600"/>
              </a:spcAft>
              <a:buClr>
                <a:schemeClr val="tx1">
                  <a:lumMod val="65000"/>
                  <a:lumOff val="35000"/>
                </a:schemeClr>
              </a:buClr>
              <a:buSzPct val="140000"/>
              <a:buBlip>
                <a:blip r:embed="rId9"/>
              </a:buBlip>
              <a:defRPr sz="2400">
                <a:latin typeface="Gill Sans MT" panose="020B0502020104020203" pitchFamily="34" charset="0"/>
                <a:ea typeface="+mj-ea"/>
                <a:cs typeface="Arial" panose="020B0604020202020204" pitchFamily="34" charset="0"/>
              </a:defRPr>
            </a:lvl1pPr>
            <a:lvl2pPr marL="1027113" lvl="1" indent="-452438">
              <a:spcBef>
                <a:spcPct val="0"/>
              </a:spcBef>
              <a:spcAft>
                <a:spcPts val="600"/>
              </a:spcAft>
              <a:buClr>
                <a:schemeClr val="tx1">
                  <a:lumMod val="65000"/>
                  <a:lumOff val="35000"/>
                </a:schemeClr>
              </a:buClr>
              <a:buSzPct val="140000"/>
              <a:buFont typeface="Wingdings" panose="05000000000000000000" pitchFamily="2" charset="2"/>
              <a:buChar char="§"/>
              <a:defRPr sz="2000">
                <a:latin typeface="Gill Sans MT" panose="020B0502020104020203" pitchFamily="34" charset="0"/>
                <a:ea typeface="+mj-ea"/>
                <a:cs typeface="Arial" panose="020B0604020202020204" pitchFamily="34" charset="0"/>
              </a:defRPr>
            </a:lvl2pPr>
          </a:lstStyle>
          <a:p>
            <a:pPr marL="0" indent="0">
              <a:buNone/>
            </a:pPr>
            <a:r>
              <a:rPr lang="en-US" sz="2000" dirty="0"/>
              <a:t>TIP</a:t>
            </a:r>
          </a:p>
        </p:txBody>
      </p:sp>
    </p:spTree>
    <p:extLst>
      <p:ext uri="{BB962C8B-B14F-4D97-AF65-F5344CB8AC3E}">
        <p14:creationId xmlns:p14="http://schemas.microsoft.com/office/powerpoint/2010/main" val="18411361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Learn More About Programs</a:t>
            </a:r>
          </a:p>
        </p:txBody>
      </p:sp>
      <p:cxnSp>
        <p:nvCxnSpPr>
          <p:cNvPr id="11" name="Straight Connector 10"/>
          <p:cNvCxnSpPr/>
          <p:nvPr/>
        </p:nvCxnSpPr>
        <p:spPr>
          <a:xfrm flipH="1">
            <a:off x="827004" y="2495329"/>
            <a:ext cx="6028" cy="1987024"/>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730414" y="2325580"/>
            <a:ext cx="6207897" cy="3431501"/>
          </a:xfrm>
          <a:prstGeom prst="rect">
            <a:avLst/>
          </a:prstGeom>
        </p:spPr>
      </p:pic>
      <p:sp>
        <p:nvSpPr>
          <p:cNvPr id="19" name="Title 1"/>
          <p:cNvSpPr txBox="1">
            <a:spLocks/>
          </p:cNvSpPr>
          <p:nvPr/>
        </p:nvSpPr>
        <p:spPr>
          <a:xfrm>
            <a:off x="450211" y="1388234"/>
            <a:ext cx="11085297" cy="654080"/>
          </a:xfrm>
          <a:prstGeom prst="roundRect">
            <a:avLst/>
          </a:prstGeom>
          <a:solidFill>
            <a:schemeClr val="tx1">
              <a:lumMod val="65000"/>
              <a:lumOff val="35000"/>
            </a:schemeClr>
          </a:solidFill>
          <a:ln w="3175">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buClr>
                <a:schemeClr val="tx1">
                  <a:lumMod val="65000"/>
                  <a:lumOff val="35000"/>
                </a:schemeClr>
              </a:buClr>
            </a:pPr>
            <a:r>
              <a:rPr lang="en-US" sz="2400" dirty="0">
                <a:solidFill>
                  <a:schemeClr val="bg1"/>
                </a:solidFill>
                <a:latin typeface="Gill Sans MT" panose="020B0502020104020203" pitchFamily="34" charset="0"/>
                <a:cs typeface="Arial" panose="020B0604020202020204" pitchFamily="34" charset="0"/>
              </a:rPr>
              <a:t>Think of a program as a “doorway” to get into a school</a:t>
            </a:r>
          </a:p>
        </p:txBody>
      </p:sp>
      <p:sp>
        <p:nvSpPr>
          <p:cNvPr id="12" name="Title 1"/>
          <p:cNvSpPr txBox="1">
            <a:spLocks/>
          </p:cNvSpPr>
          <p:nvPr/>
        </p:nvSpPr>
        <p:spPr>
          <a:xfrm>
            <a:off x="585385" y="2325580"/>
            <a:ext cx="4877400" cy="3914143"/>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4"/>
              </a:buBlip>
            </a:pPr>
            <a:r>
              <a:rPr lang="en-US" altLang="en-US" sz="2400" dirty="0">
                <a:latin typeface="Gill Sans MT" panose="020B0502020104020203" pitchFamily="34" charset="0"/>
                <a:cs typeface="Arial" panose="020B0604020202020204" pitchFamily="34" charset="0"/>
                <a:sym typeface="American Typewriter"/>
              </a:rPr>
              <a:t>You can apply to more than one program at the same school.</a:t>
            </a:r>
          </a:p>
          <a:p>
            <a:pPr marL="571500" indent="-571500" algn="l">
              <a:lnSpc>
                <a:spcPct val="100000"/>
              </a:lnSpc>
              <a:spcAft>
                <a:spcPts val="600"/>
              </a:spcAft>
              <a:buClr>
                <a:schemeClr val="tx1">
                  <a:lumMod val="65000"/>
                  <a:lumOff val="35000"/>
                </a:schemeClr>
              </a:buClr>
              <a:buSzPct val="140000"/>
              <a:buBlip>
                <a:blip r:embed="rId4"/>
              </a:buBlip>
            </a:pPr>
            <a:r>
              <a:rPr lang="en-US" altLang="en-US" sz="2400" dirty="0">
                <a:latin typeface="Gill Sans MT" panose="020B0502020104020203" pitchFamily="34" charset="0"/>
                <a:cs typeface="Arial" panose="020B0604020202020204" pitchFamily="34" charset="0"/>
                <a:sym typeface="American Typewriter"/>
              </a:rPr>
              <a:t>Programs at the same school may make offers based on different factors.</a:t>
            </a:r>
          </a:p>
          <a:p>
            <a:pPr marL="571500" indent="-571500" algn="l">
              <a:lnSpc>
                <a:spcPct val="100000"/>
              </a:lnSpc>
              <a:spcAft>
                <a:spcPts val="600"/>
              </a:spcAft>
              <a:buClr>
                <a:schemeClr val="tx1">
                  <a:lumMod val="65000"/>
                  <a:lumOff val="35000"/>
                </a:schemeClr>
              </a:buClr>
              <a:buSzPct val="140000"/>
              <a:buBlip>
                <a:blip r:embed="rId4"/>
              </a:buBlip>
            </a:pPr>
            <a:r>
              <a:rPr lang="en-US" altLang="en-US" sz="2400" dirty="0">
                <a:latin typeface="Gill Sans MT" panose="020B0502020104020203" pitchFamily="34" charset="0"/>
                <a:cs typeface="Arial" panose="020B0604020202020204" pitchFamily="34" charset="0"/>
                <a:sym typeface="American Typewriter"/>
              </a:rPr>
              <a:t>Learn how each program admits students in the High School Directory.</a:t>
            </a:r>
          </a:p>
        </p:txBody>
      </p:sp>
      <p:pic>
        <p:nvPicPr>
          <p:cNvPr id="13" name="Picture 12"/>
          <p:cNvPicPr>
            <a:picLocks noChangeAspect="1"/>
          </p:cNvPicPr>
          <p:nvPr/>
        </p:nvPicPr>
        <p:blipFill rotWithShape="1">
          <a:blip r:embed="rId3"/>
          <a:srcRect l="4392" t="58720" r="28404" b="34618"/>
          <a:stretch/>
        </p:blipFill>
        <p:spPr>
          <a:xfrm>
            <a:off x="5986464" y="4342015"/>
            <a:ext cx="4171950" cy="228600"/>
          </a:xfrm>
          <a:prstGeom prst="rect">
            <a:avLst/>
          </a:prstGeom>
        </p:spPr>
      </p:pic>
      <p:pic>
        <p:nvPicPr>
          <p:cNvPr id="14" name="Picture 13"/>
          <p:cNvPicPr>
            <a:picLocks noChangeAspect="1"/>
          </p:cNvPicPr>
          <p:nvPr/>
        </p:nvPicPr>
        <p:blipFill rotWithShape="1">
          <a:blip r:embed="rId3"/>
          <a:srcRect l="4016" t="7369" r="28320" b="87358"/>
          <a:stretch/>
        </p:blipFill>
        <p:spPr>
          <a:xfrm>
            <a:off x="5972178" y="2577445"/>
            <a:ext cx="4200525" cy="180976"/>
          </a:xfrm>
          <a:prstGeom prst="rect">
            <a:avLst/>
          </a:prstGeom>
        </p:spPr>
      </p:pic>
    </p:spTree>
    <p:extLst>
      <p:ext uri="{BB962C8B-B14F-4D97-AF65-F5344CB8AC3E}">
        <p14:creationId xmlns:p14="http://schemas.microsoft.com/office/powerpoint/2010/main" val="22245877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706702" y="1493993"/>
            <a:ext cx="12608" cy="1671902"/>
          </a:xfrm>
          <a:prstGeom prst="line">
            <a:avLst/>
          </a:prstGeom>
          <a:ln w="476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473134" y="1336493"/>
            <a:ext cx="11245732" cy="2390117"/>
          </a:xfrm>
          <a:prstGeom prst="rect">
            <a:avLst/>
          </a:prstGeom>
          <a:ln w="3175">
            <a:no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spcAft>
                <a:spcPts val="600"/>
              </a:spcAft>
              <a:buClr>
                <a:schemeClr val="tx1">
                  <a:lumMod val="65000"/>
                  <a:lumOff val="35000"/>
                </a:schemeClr>
              </a:buClr>
              <a:buSzPct val="140000"/>
              <a:buBlip>
                <a:blip r:embed="rId3"/>
              </a:buBlip>
            </a:pPr>
            <a:r>
              <a:rPr lang="en-US" sz="2400" dirty="0">
                <a:latin typeface="Gill Sans MT" panose="020B0502020104020203" pitchFamily="34" charset="0"/>
                <a:cs typeface="Arial" panose="020B0604020202020204" pitchFamily="34" charset="0"/>
              </a:rPr>
              <a:t>Students with Individualized Education Programs (IEPs) may apply to any high school program in New York City; all high schools must provide services for students.</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On each school page, you can find each program’s SWD seat availability last year, and each school’s accessibility category.</a:t>
            </a:r>
          </a:p>
          <a:p>
            <a:pPr marL="571500" indent="-571500" algn="l">
              <a:lnSpc>
                <a:spcPct val="100000"/>
              </a:lnSpc>
              <a:spcAft>
                <a:spcPts val="600"/>
              </a:spcAft>
              <a:buClr>
                <a:schemeClr val="tx1">
                  <a:lumMod val="65000"/>
                  <a:lumOff val="35000"/>
                </a:schemeClr>
              </a:buClr>
              <a:buSzPct val="140000"/>
              <a:buBlip>
                <a:blip r:embed="rId3"/>
              </a:buBlip>
            </a:pPr>
            <a:r>
              <a:rPr lang="en-US" altLang="en-US" sz="2400" dirty="0">
                <a:latin typeface="Gill Sans MT" panose="020B0502020104020203" pitchFamily="34" charset="0"/>
                <a:cs typeface="Arial" panose="020B0604020202020204" pitchFamily="34" charset="0"/>
                <a:sym typeface="American Typewriter"/>
              </a:rPr>
              <a:t>For High School Admissions, seats at each high school program are divided into two groups:</a:t>
            </a:r>
          </a:p>
        </p:txBody>
      </p:sp>
      <p:sp>
        <p:nvSpPr>
          <p:cNvPr id="4" name="Rectangle 3"/>
          <p:cNvSpPr/>
          <p:nvPr/>
        </p:nvSpPr>
        <p:spPr>
          <a:xfrm>
            <a:off x="0" y="-1"/>
            <a:ext cx="12192000" cy="116041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p:cNvSpPr>
            <a:spLocks noGrp="1"/>
          </p:cNvSpPr>
          <p:nvPr>
            <p:ph type="subTitle" idx="1"/>
          </p:nvPr>
        </p:nvSpPr>
        <p:spPr>
          <a:xfrm>
            <a:off x="450211" y="104472"/>
            <a:ext cx="11615666" cy="926170"/>
          </a:xfrm>
        </p:spPr>
        <p:txBody>
          <a:bodyPr anchor="ctr">
            <a:noAutofit/>
          </a:bodyPr>
          <a:lstStyle/>
          <a:p>
            <a:pPr algn="l">
              <a:lnSpc>
                <a:spcPct val="100000"/>
              </a:lnSpc>
              <a:spcBef>
                <a:spcPts val="0"/>
              </a:spcBef>
              <a:tabLst>
                <a:tab pos="10337800" algn="l"/>
              </a:tabLst>
            </a:pPr>
            <a:r>
              <a:rPr lang="en-US" sz="4000" dirty="0">
                <a:solidFill>
                  <a:schemeClr val="bg1"/>
                </a:solidFill>
                <a:latin typeface="Gill Sans MT" panose="020B0502020104020203" pitchFamily="34" charset="0"/>
              </a:rPr>
              <a:t>Students with Disabilities (SWD)</a:t>
            </a:r>
          </a:p>
        </p:txBody>
      </p:sp>
      <p:graphicFrame>
        <p:nvGraphicFramePr>
          <p:cNvPr id="3" name="Table 2"/>
          <p:cNvGraphicFramePr>
            <a:graphicFrameLocks noGrp="1"/>
          </p:cNvGraphicFramePr>
          <p:nvPr>
            <p:extLst>
              <p:ext uri="{D42A27DB-BD31-4B8C-83A1-F6EECF244321}">
                <p14:modId xmlns:p14="http://schemas.microsoft.com/office/powerpoint/2010/main" val="1325590208"/>
              </p:ext>
            </p:extLst>
          </p:nvPr>
        </p:nvGraphicFramePr>
        <p:xfrm>
          <a:off x="702721" y="3793648"/>
          <a:ext cx="10862212" cy="2529840"/>
        </p:xfrm>
        <a:graphic>
          <a:graphicData uri="http://schemas.openxmlformats.org/drawingml/2006/table">
            <a:tbl>
              <a:tblPr firstRow="1" bandRow="1">
                <a:tableStyleId>{5C22544A-7EE6-4342-B048-85BDC9FD1C3A}</a:tableStyleId>
              </a:tblPr>
              <a:tblGrid>
                <a:gridCol w="5509794">
                  <a:extLst>
                    <a:ext uri="{9D8B030D-6E8A-4147-A177-3AD203B41FA5}">
                      <a16:colId xmlns:a16="http://schemas.microsoft.com/office/drawing/2014/main" xmlns="" val="494812014"/>
                    </a:ext>
                  </a:extLst>
                </a:gridCol>
                <a:gridCol w="5352418">
                  <a:extLst>
                    <a:ext uri="{9D8B030D-6E8A-4147-A177-3AD203B41FA5}">
                      <a16:colId xmlns:a16="http://schemas.microsoft.com/office/drawing/2014/main" xmlns="" val="4132978687"/>
                    </a:ext>
                  </a:extLst>
                </a:gridCol>
              </a:tblGrid>
              <a:tr h="402784">
                <a:tc>
                  <a:txBody>
                    <a:bodyPr/>
                    <a:lstStyle/>
                    <a:p>
                      <a:r>
                        <a:rPr lang="en-US" sz="2200" dirty="0"/>
                        <a:t>General Education (GE) seats</a:t>
                      </a:r>
                    </a:p>
                  </a:txBody>
                  <a:tcPr>
                    <a:lnR w="12700" cap="flat" cmpd="sng" algn="ctr">
                      <a:solidFill>
                        <a:schemeClr val="tx1"/>
                      </a:solidFill>
                      <a:prstDash val="solid"/>
                      <a:round/>
                      <a:headEnd type="none" w="med" len="med"/>
                      <a:tailEnd type="none" w="med" len="med"/>
                    </a:lnR>
                    <a:solidFill>
                      <a:srgbClr val="009999"/>
                    </a:solidFill>
                  </a:tcPr>
                </a:tc>
                <a:tc>
                  <a:txBody>
                    <a:bodyPr/>
                    <a:lstStyle/>
                    <a:p>
                      <a:r>
                        <a:rPr lang="en-US" sz="2200" dirty="0"/>
                        <a:t>Students with Disabilities (SWD)</a:t>
                      </a:r>
                      <a:r>
                        <a:rPr lang="en-US" sz="2200" baseline="0" dirty="0"/>
                        <a:t> seats</a:t>
                      </a:r>
                      <a:endParaRPr lang="en-US" sz="2200" dirty="0"/>
                    </a:p>
                  </a:txBody>
                  <a:tcPr>
                    <a:lnL w="12700" cap="flat" cmpd="sng" algn="ctr">
                      <a:solidFill>
                        <a:schemeClr val="tx1"/>
                      </a:solidFill>
                      <a:prstDash val="solid"/>
                      <a:round/>
                      <a:headEnd type="none" w="med" len="med"/>
                      <a:tailEnd type="none" w="med" len="med"/>
                    </a:lnL>
                    <a:solidFill>
                      <a:srgbClr val="009999"/>
                    </a:solidFill>
                  </a:tcPr>
                </a:tc>
                <a:extLst>
                  <a:ext uri="{0D108BD9-81ED-4DB2-BD59-A6C34878D82A}">
                    <a16:rowId xmlns:a16="http://schemas.microsoft.com/office/drawing/2014/main" xmlns="" val="994398024"/>
                  </a:ext>
                </a:extLst>
              </a:tr>
              <a:tr h="1985152">
                <a:tc>
                  <a:txBody>
                    <a:bodyPr/>
                    <a:lstStyle/>
                    <a:p>
                      <a:pPr marL="285750" indent="-285750">
                        <a:buClr>
                          <a:schemeClr val="tx1">
                            <a:lumMod val="65000"/>
                            <a:lumOff val="35000"/>
                          </a:schemeClr>
                        </a:buClr>
                        <a:buFont typeface="Wingdings" panose="05000000000000000000" pitchFamily="2" charset="2"/>
                        <a:buChar char="§"/>
                      </a:pPr>
                      <a:r>
                        <a:rPr lang="en-US" sz="2200" dirty="0"/>
                        <a:t>For students who receive general</a:t>
                      </a:r>
                      <a:r>
                        <a:rPr lang="en-US" sz="2200" baseline="0" dirty="0"/>
                        <a:t> education instructional programming</a:t>
                      </a:r>
                    </a:p>
                    <a:p>
                      <a:pPr marL="285750" indent="-285750">
                        <a:buClr>
                          <a:schemeClr val="tx1">
                            <a:lumMod val="65000"/>
                            <a:lumOff val="35000"/>
                          </a:schemeClr>
                        </a:buClr>
                        <a:buFont typeface="Wingdings" panose="05000000000000000000" pitchFamily="2" charset="2"/>
                        <a:buChar char="§"/>
                      </a:pPr>
                      <a:r>
                        <a:rPr lang="en-US" sz="2200" baseline="0" dirty="0"/>
                        <a:t>For students who receive special education instructional programming for </a:t>
                      </a:r>
                      <a:r>
                        <a:rPr lang="en-US" sz="2200" b="1" baseline="0" dirty="0"/>
                        <a:t>20% or less </a:t>
                      </a:r>
                      <a:r>
                        <a:rPr lang="en-US" sz="2200" baseline="0" dirty="0"/>
                        <a:t>of their academic program as indicated on their current IEP.</a:t>
                      </a:r>
                      <a:endParaRPr lang="en-US" sz="2200" dirty="0"/>
                    </a:p>
                  </a:txBody>
                  <a:tcPr>
                    <a:lnR w="12700" cap="flat" cmpd="sng" algn="ctr">
                      <a:solidFill>
                        <a:schemeClr val="tx1"/>
                      </a:solidFill>
                      <a:prstDash val="solid"/>
                      <a:round/>
                      <a:headEnd type="none" w="med" len="med"/>
                      <a:tailEnd type="none" w="med" len="med"/>
                    </a:lnR>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
                          <a:schemeClr val="tx1">
                            <a:lumMod val="65000"/>
                            <a:lumOff val="35000"/>
                          </a:schemeClr>
                        </a:buClr>
                        <a:buSzTx/>
                        <a:buFont typeface="Wingdings" panose="05000000000000000000" pitchFamily="2" charset="2"/>
                        <a:buChar char="§"/>
                        <a:tabLst/>
                        <a:defRPr/>
                      </a:pPr>
                      <a:r>
                        <a:rPr lang="en-US" sz="2200" baseline="0" dirty="0"/>
                        <a:t>For students who receive special education instructional programming for </a:t>
                      </a:r>
                      <a:r>
                        <a:rPr lang="en-US" sz="2200" b="1" baseline="0" dirty="0"/>
                        <a:t>more than 20% </a:t>
                      </a:r>
                      <a:r>
                        <a:rPr lang="en-US" sz="2200" baseline="0" dirty="0"/>
                        <a:t>of their academic program as indicated on their current IEP.</a:t>
                      </a:r>
                      <a:endParaRPr lang="en-US" sz="2200" dirty="0"/>
                    </a:p>
                    <a:p>
                      <a:pPr marL="285750" indent="-285750">
                        <a:buFont typeface="Wingdings" panose="05000000000000000000" pitchFamily="2" charset="2"/>
                        <a:buChar char="§"/>
                      </a:pPr>
                      <a:endParaRPr lang="en-US" sz="2200"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xmlns="" val="3808515956"/>
                  </a:ext>
                </a:extLst>
              </a:tr>
            </a:tbl>
          </a:graphicData>
        </a:graphic>
      </p:graphicFrame>
    </p:spTree>
    <p:extLst>
      <p:ext uri="{BB962C8B-B14F-4D97-AF65-F5344CB8AC3E}">
        <p14:creationId xmlns:p14="http://schemas.microsoft.com/office/powerpoint/2010/main" val="27478614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7625">
          <a:solidFill>
            <a:schemeClr val="tx1">
              <a:lumMod val="50000"/>
              <a:lumOff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0B1671D0BA9E499CC34AA2561A81F7" ma:contentTypeVersion="4" ma:contentTypeDescription="Create a new document." ma:contentTypeScope="" ma:versionID="e287a008fc664c796dfd27cb621cb190">
  <xsd:schema xmlns:xsd="http://www.w3.org/2001/XMLSchema" xmlns:xs="http://www.w3.org/2001/XMLSchema" xmlns:p="http://schemas.microsoft.com/office/2006/metadata/properties" xmlns:ns2="84f4a894-2a74-4daf-97cb-18cc5d7367ac" xmlns:ns3="d5eed204-e70e-4159-a046-51aef3a041f6" targetNamespace="http://schemas.microsoft.com/office/2006/metadata/properties" ma:root="true" ma:fieldsID="a3dae143202e7c407c9cdd002efaeb84" ns2:_="" ns3:_="">
    <xsd:import namespace="84f4a894-2a74-4daf-97cb-18cc5d7367ac"/>
    <xsd:import namespace="d5eed204-e70e-4159-a046-51aef3a041f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4a894-2a74-4daf-97cb-18cc5d7367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ed204-e70e-4159-a046-51aef3a041f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d5eed204-e70e-4159-a046-51aef3a041f6">
      <UserInfo>
        <DisplayName>Thompson Danielle</DisplayName>
        <AccountId>836</AccountId>
        <AccountType/>
      </UserInfo>
      <UserInfo>
        <DisplayName>Burstein Howard (21k281)</DisplayName>
        <AccountId>838</AccountId>
        <AccountType/>
      </UserInfo>
    </SharedWithUsers>
  </documentManagement>
</p:properties>
</file>

<file path=customXml/itemProps1.xml><?xml version="1.0" encoding="utf-8"?>
<ds:datastoreItem xmlns:ds="http://schemas.openxmlformats.org/officeDocument/2006/customXml" ds:itemID="{087B41FD-13C3-4965-BC4E-137A3CDF89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f4a894-2a74-4daf-97cb-18cc5d7367ac"/>
    <ds:schemaRef ds:uri="d5eed204-e70e-4159-a046-51aef3a041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D39E39-58E0-45C1-80DE-DDD641D66731}">
  <ds:schemaRefs>
    <ds:schemaRef ds:uri="http://schemas.microsoft.com/sharepoint/v3/contenttype/forms"/>
  </ds:schemaRefs>
</ds:datastoreItem>
</file>

<file path=customXml/itemProps3.xml><?xml version="1.0" encoding="utf-8"?>
<ds:datastoreItem xmlns:ds="http://schemas.openxmlformats.org/officeDocument/2006/customXml" ds:itemID="{FFEE9266-F060-4758-8C37-60F8D6942A00}">
  <ds:schemaRefs>
    <ds:schemaRef ds:uri="http://purl.org/dc/dcmitype/"/>
    <ds:schemaRef ds:uri="http://www.w3.org/XML/1998/namespace"/>
    <ds:schemaRef ds:uri="http://schemas.microsoft.com/office/infopath/2007/PartnerControls"/>
    <ds:schemaRef ds:uri="http://schemas.microsoft.com/office/2006/documentManagement/types"/>
    <ds:schemaRef ds:uri="84f4a894-2a74-4daf-97cb-18cc5d7367ac"/>
    <ds:schemaRef ds:uri="http://purl.org/dc/elements/1.1/"/>
    <ds:schemaRef ds:uri="http://purl.org/dc/terms/"/>
    <ds:schemaRef ds:uri="http://schemas.openxmlformats.org/package/2006/metadata/core-properties"/>
    <ds:schemaRef ds:uri="d5eed204-e70e-4159-a046-51aef3a041f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13081</TotalTime>
  <Words>3482</Words>
  <Application>Microsoft Office PowerPoint</Application>
  <PresentationFormat>Custom</PresentationFormat>
  <Paragraphs>630</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Vikram Mukhija</dc:creator>
  <cp:lastModifiedBy>admin</cp:lastModifiedBy>
  <cp:revision>992</cp:revision>
  <cp:lastPrinted>2018-09-24T18:38:41Z</cp:lastPrinted>
  <dcterms:created xsi:type="dcterms:W3CDTF">2016-05-11T14:17:07Z</dcterms:created>
  <dcterms:modified xsi:type="dcterms:W3CDTF">2018-09-27T17:12:06Z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0x010100CC0B1671D0BA9E499CC34AA2561A81F7</vt:lpwstr>
  </property>
</Properties>
</file>